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8" r:id="rId1"/>
  </p:sldMasterIdLst>
  <p:notesMasterIdLst>
    <p:notesMasterId r:id="rId37"/>
  </p:notesMasterIdLst>
  <p:sldIdLst>
    <p:sldId id="256" r:id="rId2"/>
    <p:sldId id="261" r:id="rId3"/>
    <p:sldId id="257" r:id="rId4"/>
    <p:sldId id="276" r:id="rId5"/>
    <p:sldId id="258" r:id="rId6"/>
    <p:sldId id="262" r:id="rId7"/>
    <p:sldId id="280" r:id="rId8"/>
    <p:sldId id="289" r:id="rId9"/>
    <p:sldId id="291" r:id="rId10"/>
    <p:sldId id="292" r:id="rId11"/>
    <p:sldId id="285" r:id="rId12"/>
    <p:sldId id="259" r:id="rId13"/>
    <p:sldId id="260" r:id="rId14"/>
    <p:sldId id="288" r:id="rId15"/>
    <p:sldId id="267" r:id="rId16"/>
    <p:sldId id="263" r:id="rId17"/>
    <p:sldId id="294" r:id="rId18"/>
    <p:sldId id="269" r:id="rId19"/>
    <p:sldId id="270" r:id="rId20"/>
    <p:sldId id="277" r:id="rId21"/>
    <p:sldId id="284" r:id="rId22"/>
    <p:sldId id="265" r:id="rId23"/>
    <p:sldId id="271" r:id="rId24"/>
    <p:sldId id="266" r:id="rId25"/>
    <p:sldId id="264" r:id="rId26"/>
    <p:sldId id="268" r:id="rId27"/>
    <p:sldId id="272" r:id="rId28"/>
    <p:sldId id="275" r:id="rId29"/>
    <p:sldId id="273" r:id="rId30"/>
    <p:sldId id="281" r:id="rId31"/>
    <p:sldId id="282" r:id="rId32"/>
    <p:sldId id="283" r:id="rId33"/>
    <p:sldId id="274" r:id="rId34"/>
    <p:sldId id="286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66" y="132"/>
      </p:cViewPr>
      <p:guideLst/>
    </p:cSldViewPr>
  </p:slideViewPr>
  <p:outlineViewPr>
    <p:cViewPr>
      <p:scale>
        <a:sx n="33" d="100"/>
        <a:sy n="33" d="100"/>
      </p:scale>
      <p:origin x="0" y="-154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99EEC-A4DB-4C8B-836E-B3723519C9B7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77FF0-8621-428D-8C27-4219AEFD3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04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4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664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342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9333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887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040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615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06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5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8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2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9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1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3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4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300766"/>
            <a:ext cx="8825658" cy="2343955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Challenges of Implementing Biomedical Equipment into an Information Technology Environment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644720"/>
            <a:ext cx="8825658" cy="2962141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Gregory Goll CHTM CBET BS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Manager. Projects and Medical Imaging Services 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WellStar Health System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Marietta, Georgia      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            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3B80E0-AF3E-4B35-BE8B-3A62878F31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078245"/>
              </p:ext>
            </p:extLst>
          </p:nvPr>
        </p:nvGraphicFramePr>
        <p:xfrm>
          <a:off x="4308216" y="5264331"/>
          <a:ext cx="2519136" cy="106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400346" imgH="2381117" progId="AcroExch.Document.DC">
                  <p:embed/>
                </p:oleObj>
              </mc:Choice>
              <mc:Fallback>
                <p:oleObj name="Acrobat Document" r:id="rId2" imgW="3400346" imgH="23811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08216" y="5264331"/>
                        <a:ext cx="2519136" cy="1068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41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Desktop and Lap Top Locks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56" y="3682206"/>
            <a:ext cx="952500" cy="9525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06" y="2055813"/>
            <a:ext cx="4200525" cy="4200525"/>
          </a:xfrm>
        </p:spPr>
      </p:pic>
    </p:spTree>
    <p:extLst>
      <p:ext uri="{BB962C8B-B14F-4D97-AF65-F5344CB8AC3E}">
        <p14:creationId xmlns:p14="http://schemas.microsoft.com/office/powerpoint/2010/main" val="1134966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WOW Carts, Nurse Call, Smart Devices, PACS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Historically these may or may not fall into Clinical/Biomedical areas of support.</a:t>
            </a:r>
          </a:p>
          <a:p>
            <a:r>
              <a:rPr lang="en-US" dirty="0"/>
              <a:t>Any device with a fan eventually will accumulate dust and debris, this may cause over heating issues.</a:t>
            </a:r>
          </a:p>
          <a:p>
            <a:r>
              <a:rPr lang="en-US" dirty="0"/>
              <a:t>Smart Beds</a:t>
            </a:r>
          </a:p>
          <a:p>
            <a:r>
              <a:rPr lang="en-US" dirty="0"/>
              <a:t>Connection to PACS</a:t>
            </a:r>
          </a:p>
        </p:txBody>
      </p:sp>
    </p:spTree>
    <p:extLst>
      <p:ext uri="{BB962C8B-B14F-4D97-AF65-F5344CB8AC3E}">
        <p14:creationId xmlns:p14="http://schemas.microsoft.com/office/powerpoint/2010/main" val="375050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Understanding Your Departments Internal Boundary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How far does your department currently work in the Information Technologies Environment?</a:t>
            </a:r>
          </a:p>
          <a:p>
            <a:r>
              <a:rPr lang="en-US" sz="2400" dirty="0"/>
              <a:t>Is your IT services in-house, contracted or a mixture?</a:t>
            </a:r>
          </a:p>
          <a:p>
            <a:r>
              <a:rPr lang="en-US" sz="2400" dirty="0"/>
              <a:t>What are the limitations of your access into the IT Environment?</a:t>
            </a:r>
          </a:p>
          <a:p>
            <a:r>
              <a:rPr lang="en-US" sz="2400" dirty="0"/>
              <a:t>What is your relationship with your IT provider?</a:t>
            </a:r>
          </a:p>
          <a:p>
            <a:r>
              <a:rPr lang="en-US" sz="2400" dirty="0"/>
              <a:t>What is you employers' limitations into the IT Environment? (do they pull their own cables/ install networks)</a:t>
            </a:r>
          </a:p>
          <a:p>
            <a:r>
              <a:rPr lang="en-US" sz="2400" dirty="0"/>
              <a:t>Who assigns/controls IP addresses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5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Process for requesting IT support/ project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 there a formal process for requesting IT support in a project/installation.</a:t>
            </a:r>
          </a:p>
          <a:p>
            <a:r>
              <a:rPr lang="en-US" sz="2400" dirty="0"/>
              <a:t>Who determines the priority of a request?</a:t>
            </a:r>
          </a:p>
          <a:p>
            <a:r>
              <a:rPr lang="en-US" sz="2400" dirty="0"/>
              <a:t>What is the process for requesting cable pulls  or network jack activation. Who pulls cables?</a:t>
            </a:r>
          </a:p>
          <a:p>
            <a:r>
              <a:rPr lang="en-US" sz="2400" dirty="0"/>
              <a:t>Is there a lead time for building interfaces.</a:t>
            </a:r>
          </a:p>
          <a:p>
            <a:r>
              <a:rPr lang="en-US" sz="2400" dirty="0"/>
              <a:t>Does IT create their own separate budget.</a:t>
            </a:r>
          </a:p>
        </p:txBody>
      </p:sp>
    </p:spTree>
    <p:extLst>
      <p:ext uri="{BB962C8B-B14F-4D97-AF65-F5344CB8AC3E}">
        <p14:creationId xmlns:p14="http://schemas.microsoft.com/office/powerpoint/2010/main" val="1212967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Software/ IT information </a:t>
            </a:r>
            <a:br>
              <a:rPr lang="en-US" dirty="0"/>
            </a:br>
            <a:r>
              <a:rPr lang="en-US" dirty="0"/>
              <a:t>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Ensure all compliance documents/issues are addressed on arrival.</a:t>
            </a:r>
          </a:p>
          <a:p>
            <a:r>
              <a:rPr lang="en-US" dirty="0"/>
              <a:t>Secure any software and license documentation immediately. </a:t>
            </a:r>
          </a:p>
          <a:p>
            <a:r>
              <a:rPr lang="en-US" dirty="0"/>
              <a:t>Any loss of software licenses can directly affect future vendor support and potential additional cost.</a:t>
            </a:r>
          </a:p>
          <a:p>
            <a:r>
              <a:rPr lang="en-US" dirty="0"/>
              <a:t>Make a backup copy of any software if possible and create a secondary storage area, separate from primary storage area.</a:t>
            </a:r>
          </a:p>
          <a:p>
            <a:r>
              <a:rPr lang="en-US" b="1" dirty="0"/>
              <a:t>Document software revisions, IP address, AE Title, anti-virus type, and any other important information in the equipment record.</a:t>
            </a:r>
          </a:p>
          <a:p>
            <a:r>
              <a:rPr lang="en-US" dirty="0"/>
              <a:t>Document as many of the network relationships as possible.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2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Hardware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Specifications in writing</a:t>
            </a:r>
          </a:p>
          <a:p>
            <a:r>
              <a:rPr lang="en-US" sz="2400" dirty="0"/>
              <a:t>Operating System Software</a:t>
            </a:r>
          </a:p>
          <a:p>
            <a:r>
              <a:rPr lang="en-US" sz="2400" dirty="0"/>
              <a:t>Who supplies what in writing</a:t>
            </a:r>
          </a:p>
          <a:p>
            <a:r>
              <a:rPr lang="en-US" sz="2400" dirty="0"/>
              <a:t>Issues of using OEM and alternative suppliers (Cisco verses Nortel)</a:t>
            </a:r>
          </a:p>
          <a:p>
            <a:r>
              <a:rPr lang="en-US" sz="2400" dirty="0"/>
              <a:t>Mix and match components</a:t>
            </a:r>
          </a:p>
          <a:p>
            <a:r>
              <a:rPr lang="en-US" sz="2400" dirty="0"/>
              <a:t>Can identical components be purchased through hospital sources verses vendor (example printers)</a:t>
            </a:r>
          </a:p>
        </p:txBody>
      </p:sp>
    </p:spTree>
    <p:extLst>
      <p:ext uri="{BB962C8B-B14F-4D97-AF65-F5344CB8AC3E}">
        <p14:creationId xmlns:p14="http://schemas.microsoft.com/office/powerpoint/2010/main" val="183263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Security- ask the questions (HIPAA)-</a:t>
            </a:r>
            <a:r>
              <a:rPr lang="en-US" sz="2400" dirty="0">
                <a:solidFill>
                  <a:schemeClr val="tx1"/>
                </a:solidFill>
              </a:rPr>
              <a:t>Heath Insurance Portability and Accountability Act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Will there be any interface to a medical record?</a:t>
            </a:r>
          </a:p>
          <a:p>
            <a:r>
              <a:rPr lang="en-US" sz="2400" dirty="0"/>
              <a:t>Will patient data with unique identifiers be stored on the devices?</a:t>
            </a:r>
          </a:p>
          <a:p>
            <a:r>
              <a:rPr lang="en-US" sz="2400" dirty="0"/>
              <a:t>Is remote physician access needed.</a:t>
            </a:r>
          </a:p>
          <a:p>
            <a:r>
              <a:rPr lang="en-US" sz="2400" dirty="0"/>
              <a:t>Who owns any computers used for remote access?</a:t>
            </a:r>
          </a:p>
          <a:p>
            <a:r>
              <a:rPr lang="en-US" sz="2400" dirty="0"/>
              <a:t>What is the hospital policy for remote access to patient information by clinical staff?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91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Support Issues between IT and Medical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Understand the work order assignment priority process.</a:t>
            </a:r>
          </a:p>
          <a:p>
            <a:r>
              <a:rPr lang="en-US" dirty="0">
                <a:latin typeface="Arial Black" panose="020B0A04020102020204" pitchFamily="34" charset="0"/>
              </a:rPr>
              <a:t>IT support many times is by the application verses the specific device.</a:t>
            </a:r>
          </a:p>
          <a:p>
            <a:r>
              <a:rPr lang="en-US" dirty="0">
                <a:latin typeface="Arial Black" panose="020B0A04020102020204" pitchFamily="34" charset="0"/>
              </a:rPr>
              <a:t>Medical Imaging and Biomedical support are primarily focused on the device level. </a:t>
            </a:r>
          </a:p>
          <a:p>
            <a:r>
              <a:rPr lang="en-US" dirty="0">
                <a:latin typeface="Arial Black" panose="020B0A04020102020204" pitchFamily="34" charset="0"/>
              </a:rPr>
              <a:t>Resistance to allow remote vendor support via network access.</a:t>
            </a:r>
          </a:p>
        </p:txBody>
      </p:sp>
    </p:spTree>
    <p:extLst>
      <p:ext uri="{BB962C8B-B14F-4D97-AF65-F5344CB8AC3E}">
        <p14:creationId xmlns:p14="http://schemas.microsoft.com/office/powerpoint/2010/main" val="13681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House Testing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Purchase test equipment</a:t>
            </a:r>
          </a:p>
          <a:p>
            <a:r>
              <a:rPr lang="en-US" sz="2400" dirty="0"/>
              <a:t>Development of in-house testing area</a:t>
            </a:r>
          </a:p>
          <a:p>
            <a:r>
              <a:rPr lang="en-US" sz="2400" dirty="0"/>
              <a:t>Obtain secure location</a:t>
            </a:r>
          </a:p>
          <a:p>
            <a:r>
              <a:rPr lang="en-US" sz="2400" dirty="0"/>
              <a:t>Establish network connections</a:t>
            </a:r>
          </a:p>
          <a:p>
            <a:r>
              <a:rPr lang="en-US" sz="2400" dirty="0"/>
              <a:t>Obtain common components needed to completely build desired network configuration</a:t>
            </a:r>
          </a:p>
          <a:p>
            <a:r>
              <a:rPr lang="en-US" sz="2400" dirty="0"/>
              <a:t>Obtain any patient monitoring components to function as setup found in clinical areas</a:t>
            </a:r>
          </a:p>
          <a:p>
            <a:r>
              <a:rPr lang="en-US" sz="2400" dirty="0"/>
              <a:t>Make area available for clinical staff as needed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5939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Clinical Engineering testing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1430893"/>
            <a:ext cx="6807199" cy="5105400"/>
          </a:xfrm>
        </p:spPr>
      </p:pic>
    </p:spTree>
    <p:extLst>
      <p:ext uri="{BB962C8B-B14F-4D97-AF65-F5344CB8AC3E}">
        <p14:creationId xmlns:p14="http://schemas.microsoft.com/office/powerpoint/2010/main" val="14929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Continual evolution due to advancements in Information Technologies, require adaptation</a:t>
            </a:r>
          </a:p>
          <a:p>
            <a:r>
              <a:rPr lang="en-US" sz="2400" dirty="0"/>
              <a:t>Security has become more important as medical devices become vulnerable to cyber threats </a:t>
            </a:r>
          </a:p>
        </p:txBody>
      </p:sp>
    </p:spTree>
    <p:extLst>
      <p:ext uri="{BB962C8B-B14F-4D97-AF65-F5344CB8AC3E}">
        <p14:creationId xmlns:p14="http://schemas.microsoft.com/office/powerpoint/2010/main" val="166813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difference between opportunity and a dead end.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Most common pitfalls of ending up supporting IT the wrong way.</a:t>
            </a:r>
          </a:p>
          <a:p>
            <a:pPr lvl="1"/>
            <a:r>
              <a:rPr lang="en-US" sz="2400" dirty="0"/>
              <a:t>Supporting devices which are not directly connected to patient care.</a:t>
            </a:r>
          </a:p>
          <a:p>
            <a:pPr lvl="1"/>
            <a:r>
              <a:rPr lang="en-US" sz="2400" dirty="0"/>
              <a:t>Assuming support roles without supporting funding.</a:t>
            </a:r>
          </a:p>
          <a:p>
            <a:pPr lvl="1"/>
            <a:r>
              <a:rPr lang="en-US" sz="2400" dirty="0"/>
              <a:t>Working as a system administrator, focused on the clinical side of application. </a:t>
            </a:r>
          </a:p>
          <a:p>
            <a:pPr lvl="1"/>
            <a:r>
              <a:rPr lang="en-US" sz="2400" dirty="0"/>
              <a:t>Taking on any support outside the skill set of your staff, never assume you can find a perfect new employee.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750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Watch for Good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Solarwinds – network monitor</a:t>
            </a:r>
          </a:p>
          <a:p>
            <a:r>
              <a:rPr lang="en-US" dirty="0" err="1"/>
              <a:t>Zingbox</a:t>
            </a:r>
            <a:r>
              <a:rPr lang="en-US" dirty="0"/>
              <a:t>- network monitor</a:t>
            </a:r>
          </a:p>
          <a:p>
            <a:r>
              <a:rPr lang="en-US" dirty="0"/>
              <a:t>BrainsGate – stroke treatment system</a:t>
            </a:r>
          </a:p>
        </p:txBody>
      </p:sp>
    </p:spTree>
    <p:extLst>
      <p:ext uri="{BB962C8B-B14F-4D97-AF65-F5344CB8AC3E}">
        <p14:creationId xmlns:p14="http://schemas.microsoft.com/office/powerpoint/2010/main" val="236292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Pre-planning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staff members/ departments need to be involved.</a:t>
            </a:r>
          </a:p>
          <a:p>
            <a:r>
              <a:rPr lang="en-US" sz="2400" dirty="0"/>
              <a:t>Who is the primary sponsor?</a:t>
            </a:r>
          </a:p>
          <a:p>
            <a:r>
              <a:rPr lang="en-US" sz="2400" dirty="0"/>
              <a:t>Where is the location?</a:t>
            </a:r>
          </a:p>
          <a:p>
            <a:pPr lvl="0"/>
            <a:r>
              <a:rPr lang="en-US" sz="2400" dirty="0"/>
              <a:t>Obtain all documentation possible. Floor plans, engineering diagrams, vendor specifications.</a:t>
            </a:r>
          </a:p>
          <a:p>
            <a:r>
              <a:rPr lang="en-US" sz="2400" dirty="0"/>
              <a:t>Define expectations of your role and the role of your department.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18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Planning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indent="-215999"/>
            <a:r>
              <a:rPr lang="en-US" sz="2400" dirty="0"/>
              <a:t>What is the purpose of the equipment being replaced?</a:t>
            </a:r>
          </a:p>
          <a:p>
            <a:pPr lvl="0" indent="-215999"/>
            <a:r>
              <a:rPr lang="en-US" sz="2400" dirty="0"/>
              <a:t>Has anyone involved clinical staff?</a:t>
            </a:r>
          </a:p>
          <a:p>
            <a:pPr lvl="0" indent="-215999" algn="ctr"/>
            <a:r>
              <a:rPr lang="en-US" sz="2400" dirty="0"/>
              <a:t>What is the support requirements of the new equipment?</a:t>
            </a:r>
          </a:p>
          <a:p>
            <a:pPr lvl="0" indent="-215999"/>
            <a:r>
              <a:rPr lang="en-US" sz="2400" dirty="0"/>
              <a:t>What is the budget for the equipment and on-going support?</a:t>
            </a:r>
          </a:p>
          <a:p>
            <a:pPr lvl="0" indent="-215999"/>
            <a:r>
              <a:rPr lang="en-US" sz="2400" dirty="0"/>
              <a:t>How critical is the equipment to daily operation? </a:t>
            </a:r>
          </a:p>
          <a:p>
            <a:pPr lvl="0" indent="-215999"/>
            <a:r>
              <a:rPr lang="en-US" sz="2400" dirty="0"/>
              <a:t>Are there any long-term support issues?</a:t>
            </a:r>
          </a:p>
          <a:p>
            <a:pPr lvl="0" indent="-215999"/>
            <a:r>
              <a:rPr lang="en-US" sz="2400" dirty="0"/>
              <a:t>Data storage needs?</a:t>
            </a:r>
          </a:p>
          <a:p>
            <a:pPr lvl="0" indent="-215999"/>
            <a:r>
              <a:rPr lang="en-US" sz="2400" dirty="0"/>
              <a:t>Has a system administrator been determined?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8397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There is no such thing as a free puppy, beware of reuse!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Be absolutely certain of condition of any device you plan to reuse.</a:t>
            </a:r>
          </a:p>
          <a:p>
            <a:pPr lvl="0"/>
            <a:r>
              <a:rPr lang="en-US" sz="2400" dirty="0"/>
              <a:t>Make sure the technology is current.</a:t>
            </a:r>
          </a:p>
          <a:p>
            <a:pPr lvl="0"/>
            <a:r>
              <a:rPr lang="en-US" sz="2400" dirty="0"/>
              <a:t>Watch for free left-over equipment, will it meet all of the current and future needs.</a:t>
            </a:r>
          </a:p>
          <a:p>
            <a:pPr lvl="0"/>
            <a:r>
              <a:rPr lang="en-US" sz="2400" dirty="0"/>
              <a:t>Just because you can do it mean you should? (reusing similar components from different vendors)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3603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Budget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Has the budget already been set?</a:t>
            </a:r>
          </a:p>
          <a:p>
            <a:pPr lvl="0"/>
            <a:r>
              <a:rPr lang="en-US" sz="2400" dirty="0"/>
              <a:t>Early involvement in the Budget process, define your internal issues/costs.</a:t>
            </a:r>
          </a:p>
          <a:p>
            <a:pPr lvl="0"/>
            <a:r>
              <a:rPr lang="en-US" sz="2400" dirty="0"/>
              <a:t>Define all components of support, Software License, Installation requirements for hardware, and any changes required to facility including network connections and network closets.</a:t>
            </a:r>
          </a:p>
          <a:p>
            <a:pPr lvl="0"/>
            <a:r>
              <a:rPr lang="en-US" sz="2400" dirty="0"/>
              <a:t>Data conversion requirements for legacy data.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5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Vendor Software/Support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44948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What is the installation requirements. (Hardware)</a:t>
            </a:r>
          </a:p>
          <a:p>
            <a:r>
              <a:rPr lang="en-US" sz="2400" dirty="0"/>
              <a:t>Is vendor remote access needed?</a:t>
            </a:r>
          </a:p>
          <a:p>
            <a:r>
              <a:rPr lang="en-US" sz="2400" dirty="0"/>
              <a:t>What is the operating system (OS)?</a:t>
            </a:r>
          </a:p>
          <a:p>
            <a:r>
              <a:rPr lang="en-US" sz="2400" dirty="0"/>
              <a:t>How long has this been used?</a:t>
            </a:r>
          </a:p>
          <a:p>
            <a:r>
              <a:rPr lang="en-US" sz="2400" dirty="0"/>
              <a:t>Any future plans for future upgrades to OS?</a:t>
            </a:r>
          </a:p>
          <a:p>
            <a:r>
              <a:rPr lang="en-US" sz="2400" dirty="0"/>
              <a:t>What is the anti-virus, in any installed? (Hospital update process)</a:t>
            </a:r>
          </a:p>
          <a:p>
            <a:r>
              <a:rPr lang="en-US" sz="2400" dirty="0"/>
              <a:t>Upgrade path/ever green to keep current. </a:t>
            </a:r>
          </a:p>
          <a:p>
            <a:r>
              <a:rPr lang="en-US" sz="2400" b="1" dirty="0"/>
              <a:t>Remediation of software conflict issues.</a:t>
            </a:r>
          </a:p>
          <a:p>
            <a:r>
              <a:rPr lang="en-US" sz="2400" dirty="0"/>
              <a:t>Annual support costs? Hourly Time/Materials cost?</a:t>
            </a:r>
          </a:p>
          <a:p>
            <a:r>
              <a:rPr lang="en-US" sz="2400" dirty="0"/>
              <a:t>License costs for expansions?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95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Tools for Wireless Spectrum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Metageek-Chanalyzer Pro/cost $500</a:t>
            </a:r>
          </a:p>
          <a:p>
            <a:pPr lvl="0"/>
            <a:r>
              <a:rPr lang="en-US" sz="2400" dirty="0"/>
              <a:t>Signal Hound/cost $1000</a:t>
            </a:r>
          </a:p>
          <a:p>
            <a:r>
              <a:rPr lang="en-US" sz="2400" dirty="0"/>
              <a:t>Spectrum Analyzer/ cost $8000 – $30,000</a:t>
            </a:r>
          </a:p>
        </p:txBody>
      </p:sp>
    </p:spTree>
    <p:extLst>
      <p:ext uri="{BB962C8B-B14F-4D97-AF65-F5344CB8AC3E}">
        <p14:creationId xmlns:p14="http://schemas.microsoft.com/office/powerpoint/2010/main" val="1593229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Site Survey- expect surprises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78" y="2052638"/>
            <a:ext cx="6713219" cy="4195762"/>
          </a:xfrm>
        </p:spPr>
      </p:pic>
    </p:spTree>
    <p:extLst>
      <p:ext uri="{BB962C8B-B14F-4D97-AF65-F5344CB8AC3E}">
        <p14:creationId xmlns:p14="http://schemas.microsoft.com/office/powerpoint/2010/main" val="1590658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 House Site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Insure all documentation is the latest version and that all people involved in the process have the same version.</a:t>
            </a:r>
          </a:p>
          <a:p>
            <a:r>
              <a:rPr lang="en-US" sz="2400" dirty="0"/>
              <a:t>Define locations of all network closets</a:t>
            </a:r>
          </a:p>
          <a:p>
            <a:r>
              <a:rPr lang="en-US" sz="2400" dirty="0"/>
              <a:t>Make sure each person at this stage has the power to make decisions.</a:t>
            </a:r>
          </a:p>
          <a:p>
            <a:r>
              <a:rPr lang="en-US" sz="2400" dirty="0"/>
              <a:t>Locate challenging areas</a:t>
            </a:r>
          </a:p>
        </p:txBody>
      </p:sp>
    </p:spTree>
    <p:extLst>
      <p:ext uri="{BB962C8B-B14F-4D97-AF65-F5344CB8AC3E}">
        <p14:creationId xmlns:p14="http://schemas.microsoft.com/office/powerpoint/2010/main" val="60916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Something to think about: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600" dirty="0"/>
              <a:t>Research is what I’m doing when I don’t know what I’m doing.</a:t>
            </a:r>
          </a:p>
          <a:p>
            <a:pPr marL="0" indent="0" algn="ctr">
              <a:buNone/>
            </a:pPr>
            <a:r>
              <a:rPr lang="en-US" sz="2400" b="1" dirty="0"/>
              <a:t>Wernher von Braun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br>
              <a:rPr lang="en-US" sz="3200" dirty="0"/>
            </a:br>
            <a:endParaRPr lang="en-US" sz="32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br>
              <a:rPr lang="en-US" sz="3200" dirty="0"/>
            </a:b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73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 considerations</a:t>
            </a:r>
            <a:br>
              <a:rPr lang="en-US" dirty="0"/>
            </a:br>
            <a:r>
              <a:rPr lang="en-US" dirty="0"/>
              <a:t>Redundant coverage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2508527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Beauty and the Beast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82" y="1998047"/>
            <a:ext cx="4744983" cy="4195762"/>
          </a:xfrm>
        </p:spPr>
      </p:pic>
    </p:spTree>
    <p:extLst>
      <p:ext uri="{BB962C8B-B14F-4D97-AF65-F5344CB8AC3E}">
        <p14:creationId xmlns:p14="http://schemas.microsoft.com/office/powerpoint/2010/main" val="2238169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Setup Details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Patch Panel Details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3064349"/>
            <a:ext cx="4395787" cy="2642239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complete rack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3064349"/>
            <a:ext cx="4395788" cy="2642239"/>
          </a:xfrm>
        </p:spPr>
      </p:pic>
    </p:spTree>
    <p:extLst>
      <p:ext uri="{BB962C8B-B14F-4D97-AF65-F5344CB8AC3E}">
        <p14:creationId xmlns:p14="http://schemas.microsoft.com/office/powerpoint/2010/main" val="1812087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64" y="385482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Challenging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2782077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Lost in translation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4058483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65382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Things to ponder- The ever changing world of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BYOD- Bring Your Own Device, is now a common requirement for many new employees</a:t>
            </a:r>
          </a:p>
          <a:p>
            <a:r>
              <a:rPr lang="en-US" sz="2400" dirty="0"/>
              <a:t>Remote monitoring of patient's real time vital sign, providing feedback to care givers</a:t>
            </a:r>
          </a:p>
          <a:p>
            <a:r>
              <a:rPr lang="en-US" sz="2400" dirty="0"/>
              <a:t>Interoperability - Systems need to send and receive data that will be compatible on all user platforms. </a:t>
            </a:r>
          </a:p>
          <a:p>
            <a:r>
              <a:rPr lang="en-US" sz="2400" dirty="0"/>
              <a:t>Device Mobility can reduce operation costs by 40%</a:t>
            </a:r>
          </a:p>
          <a:p>
            <a:r>
              <a:rPr lang="en-US" sz="2400" dirty="0"/>
              <a:t>50 Billion wireless devices are expected to be added by 2020</a:t>
            </a:r>
          </a:p>
          <a:p>
            <a:r>
              <a:rPr lang="en-US" sz="2400" dirty="0"/>
              <a:t>65% of all Data Breaches are from Inside a company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5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Getting Started: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Checking your inventory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Internal Inventory</a:t>
            </a:r>
          </a:p>
          <a:p>
            <a:pPr lvl="1"/>
            <a:r>
              <a:rPr lang="en-US" sz="2400" dirty="0">
                <a:latin typeface="Century Gothic" panose="020B0502020202020204" pitchFamily="34" charset="0"/>
              </a:rPr>
              <a:t>Your/Staff Educational Background</a:t>
            </a:r>
          </a:p>
          <a:p>
            <a:pPr lvl="1"/>
            <a:r>
              <a:rPr lang="en-US" sz="2400" dirty="0">
                <a:latin typeface="Century Gothic" panose="020B0502020202020204" pitchFamily="34" charset="0"/>
              </a:rPr>
              <a:t>Experience</a:t>
            </a:r>
          </a:p>
          <a:p>
            <a:pPr lvl="1"/>
            <a:r>
              <a:rPr lang="en-US" sz="2400" dirty="0">
                <a:latin typeface="Century Gothic" panose="020B0502020202020204" pitchFamily="34" charset="0"/>
              </a:rPr>
              <a:t>Educational Background of Staff</a:t>
            </a:r>
          </a:p>
          <a:p>
            <a:pPr lvl="1"/>
            <a:r>
              <a:rPr lang="en-US" sz="2400" dirty="0">
                <a:latin typeface="Century Gothic" panose="020B0502020202020204" pitchFamily="34" charset="0"/>
              </a:rPr>
              <a:t>Certifications </a:t>
            </a:r>
          </a:p>
        </p:txBody>
      </p:sp>
    </p:spTree>
    <p:extLst>
      <p:ext uri="{BB962C8B-B14F-4D97-AF65-F5344CB8AC3E}">
        <p14:creationId xmlns:p14="http://schemas.microsoft.com/office/powerpoint/2010/main" val="306790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Understanding Basic Components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Software</a:t>
            </a:r>
          </a:p>
          <a:p>
            <a:r>
              <a:rPr lang="en-US" sz="2400" dirty="0"/>
              <a:t>Anti-Virus software local and network administered</a:t>
            </a:r>
          </a:p>
          <a:p>
            <a:r>
              <a:rPr lang="en-US" sz="2400" dirty="0"/>
              <a:t>Hardware</a:t>
            </a:r>
          </a:p>
          <a:p>
            <a:r>
              <a:rPr lang="en-US" sz="2400" dirty="0"/>
              <a:t>Interface Issues</a:t>
            </a:r>
          </a:p>
          <a:p>
            <a:r>
              <a:rPr lang="en-US" sz="2400" dirty="0"/>
              <a:t>Network Limitations</a:t>
            </a:r>
          </a:p>
          <a:p>
            <a:r>
              <a:rPr lang="en-US" sz="2400" dirty="0"/>
              <a:t>Network Components</a:t>
            </a:r>
          </a:p>
          <a:p>
            <a:r>
              <a:rPr lang="en-US" sz="2400" dirty="0"/>
              <a:t>Network Designs / Topography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3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Common Ways to expose your equipment and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Medical Devices with open access to internet</a:t>
            </a:r>
          </a:p>
          <a:p>
            <a:r>
              <a:rPr lang="en-US" sz="2400" dirty="0"/>
              <a:t>Unencrypted USB drives</a:t>
            </a:r>
          </a:p>
          <a:p>
            <a:r>
              <a:rPr lang="en-US" sz="2400" dirty="0"/>
              <a:t>Open USB ports on any device</a:t>
            </a:r>
          </a:p>
          <a:p>
            <a:r>
              <a:rPr lang="en-US" sz="2400" dirty="0"/>
              <a:t>Unauthorized software installations</a:t>
            </a:r>
          </a:p>
          <a:p>
            <a:r>
              <a:rPr lang="en-US" sz="2400" dirty="0"/>
              <a:t>Social Media </a:t>
            </a:r>
          </a:p>
          <a:p>
            <a:r>
              <a:rPr lang="en-US" sz="2400" dirty="0"/>
              <a:t>Unsecured Laptops (not locked down)</a:t>
            </a:r>
          </a:p>
          <a:p>
            <a:r>
              <a:rPr lang="en-US" sz="2400" dirty="0"/>
              <a:t>Lax update processes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90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Ways to protect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Never share service/configuration passwords with users.</a:t>
            </a:r>
          </a:p>
          <a:p>
            <a:r>
              <a:rPr lang="en-US" sz="2400" dirty="0"/>
              <a:t>Insure only proper access levels with users.</a:t>
            </a:r>
          </a:p>
          <a:p>
            <a:r>
              <a:rPr lang="en-US" sz="2400" dirty="0"/>
              <a:t>Limit access outside hospital network. No Internet unless absolutely necessary on clinical equipment.</a:t>
            </a:r>
          </a:p>
          <a:p>
            <a:r>
              <a:rPr lang="en-US" sz="2400" dirty="0"/>
              <a:t>Create an exception list of all IP addresses of Clinical Equipment, this will minimize risks of automatic software updates.</a:t>
            </a:r>
          </a:p>
          <a:p>
            <a:r>
              <a:rPr lang="en-US" sz="2400" dirty="0"/>
              <a:t>Lock USB ports either physically or  by software.</a:t>
            </a:r>
          </a:p>
        </p:txBody>
      </p:sp>
    </p:spTree>
    <p:extLst>
      <p:ext uri="{BB962C8B-B14F-4D97-AF65-F5344CB8AC3E}">
        <p14:creationId xmlns:p14="http://schemas.microsoft.com/office/powerpoint/2010/main" val="162118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Physical Locks for RJ45/USB</a:t>
            </a:r>
            <a:br>
              <a:rPr lang="en-US" dirty="0"/>
            </a:br>
            <a:r>
              <a:rPr lang="en-US" dirty="0"/>
              <a:t>www.connectivitycenter.com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412425"/>
            <a:ext cx="4395787" cy="34920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180440"/>
            <a:ext cx="4395788" cy="3951270"/>
          </a:xfrm>
        </p:spPr>
      </p:pic>
    </p:spTree>
    <p:extLst>
      <p:ext uri="{BB962C8B-B14F-4D97-AF65-F5344CB8AC3E}">
        <p14:creationId xmlns:p14="http://schemas.microsoft.com/office/powerpoint/2010/main" val="1642919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30349</TotalTime>
  <Words>1350</Words>
  <Application>Microsoft Office PowerPoint</Application>
  <PresentationFormat>Widescreen</PresentationFormat>
  <Paragraphs>172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Calibri</vt:lpstr>
      <vt:lpstr>Century Gothic</vt:lpstr>
      <vt:lpstr>Wingdings 3</vt:lpstr>
      <vt:lpstr>Ion</vt:lpstr>
      <vt:lpstr>Adobe Acrobat Document</vt:lpstr>
      <vt:lpstr>Challenges of Implementing Biomedical Equipment into an Information Technology Environment</vt:lpstr>
      <vt:lpstr>Background</vt:lpstr>
      <vt:lpstr>Something to think about:</vt:lpstr>
      <vt:lpstr>Things to ponder- The ever changing world of IT</vt:lpstr>
      <vt:lpstr>Getting Started: Checking your inventory</vt:lpstr>
      <vt:lpstr>Understanding Basic Components </vt:lpstr>
      <vt:lpstr>Common Ways to expose your equipment and network</vt:lpstr>
      <vt:lpstr>Ways to protect equipment</vt:lpstr>
      <vt:lpstr>Physical Locks for RJ45/USB www.connectivitycenter.com</vt:lpstr>
      <vt:lpstr>Desktop and Lap Top Locks</vt:lpstr>
      <vt:lpstr>WOW Carts, Nurse Call, Smart Devices, PACS</vt:lpstr>
      <vt:lpstr>Understanding Your Departments Internal Boundary</vt:lpstr>
      <vt:lpstr>Process for requesting IT support/ project involvement</vt:lpstr>
      <vt:lpstr>Software/ IT information  Support</vt:lpstr>
      <vt:lpstr>Hardware Requirements</vt:lpstr>
      <vt:lpstr>Security- ask the questions (HIPAA)-Heath Insurance Portability and Accountability Act </vt:lpstr>
      <vt:lpstr>Support Issues between IT and Medical Devices</vt:lpstr>
      <vt:lpstr>In House Testing </vt:lpstr>
      <vt:lpstr>Clinical Engineering testing area</vt:lpstr>
      <vt:lpstr>The difference between opportunity and a dead end.</vt:lpstr>
      <vt:lpstr>Watch for Good Opportunities</vt:lpstr>
      <vt:lpstr>Pre-planning</vt:lpstr>
      <vt:lpstr>Planning Stages</vt:lpstr>
      <vt:lpstr>There is no such thing as a free puppy, beware of reuse!</vt:lpstr>
      <vt:lpstr>Budget Issues</vt:lpstr>
      <vt:lpstr>Vendor Software/Support</vt:lpstr>
      <vt:lpstr>Tools for Wireless Spectrum Survey</vt:lpstr>
      <vt:lpstr>Site Survey- expect surprises</vt:lpstr>
      <vt:lpstr>In House Site Survey</vt:lpstr>
      <vt:lpstr>Network design considerations Redundant coverage</vt:lpstr>
      <vt:lpstr>Beauty and the Beast</vt:lpstr>
      <vt:lpstr>Network Setup Details</vt:lpstr>
      <vt:lpstr>Challenging Area</vt:lpstr>
      <vt:lpstr>Lost in translation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Implementing Biomedical Equipment into an Information TechnologY Environment</dc:title>
  <dc:creator>Greg</dc:creator>
  <cp:lastModifiedBy>Goll, Gregory</cp:lastModifiedBy>
  <cp:revision>140</cp:revision>
  <dcterms:created xsi:type="dcterms:W3CDTF">2014-08-15T13:01:26Z</dcterms:created>
  <dcterms:modified xsi:type="dcterms:W3CDTF">2022-04-04T13:44:29Z</dcterms:modified>
</cp:coreProperties>
</file>