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8"/>
  </p:notesMasterIdLst>
  <p:handoutMasterIdLst>
    <p:handoutMasterId r:id="rId89"/>
  </p:handoutMasterIdLst>
  <p:sldIdLst>
    <p:sldId id="408" r:id="rId5"/>
    <p:sldId id="423" r:id="rId6"/>
    <p:sldId id="338" r:id="rId7"/>
    <p:sldId id="414" r:id="rId8"/>
    <p:sldId id="309" r:id="rId9"/>
    <p:sldId id="323" r:id="rId10"/>
    <p:sldId id="425" r:id="rId11"/>
    <p:sldId id="409" r:id="rId12"/>
    <p:sldId id="429" r:id="rId13"/>
    <p:sldId id="434" r:id="rId14"/>
    <p:sldId id="435" r:id="rId15"/>
    <p:sldId id="415" r:id="rId16"/>
    <p:sldId id="432" r:id="rId17"/>
    <p:sldId id="281" r:id="rId18"/>
    <p:sldId id="284" r:id="rId19"/>
    <p:sldId id="339" r:id="rId20"/>
    <p:sldId id="426" r:id="rId21"/>
    <p:sldId id="433" r:id="rId22"/>
    <p:sldId id="335" r:id="rId23"/>
    <p:sldId id="404" r:id="rId24"/>
    <p:sldId id="324" r:id="rId25"/>
    <p:sldId id="330" r:id="rId26"/>
    <p:sldId id="331" r:id="rId27"/>
    <p:sldId id="332" r:id="rId28"/>
    <p:sldId id="313" r:id="rId29"/>
    <p:sldId id="270" r:id="rId30"/>
    <p:sldId id="336" r:id="rId31"/>
    <p:sldId id="413" r:id="rId32"/>
    <p:sldId id="346" r:id="rId33"/>
    <p:sldId id="353" r:id="rId34"/>
    <p:sldId id="436" r:id="rId35"/>
    <p:sldId id="363" r:id="rId36"/>
    <p:sldId id="349" r:id="rId37"/>
    <p:sldId id="350" r:id="rId38"/>
    <p:sldId id="437" r:id="rId39"/>
    <p:sldId id="297" r:id="rId40"/>
    <p:sldId id="365" r:id="rId41"/>
    <p:sldId id="410" r:id="rId42"/>
    <p:sldId id="319" r:id="rId43"/>
    <p:sldId id="351" r:id="rId44"/>
    <p:sldId id="321" r:id="rId45"/>
    <p:sldId id="417" r:id="rId46"/>
    <p:sldId id="419" r:id="rId47"/>
    <p:sldId id="422" r:id="rId48"/>
    <p:sldId id="296" r:id="rId49"/>
    <p:sldId id="430" r:id="rId50"/>
    <p:sldId id="393" r:id="rId51"/>
    <p:sldId id="394" r:id="rId52"/>
    <p:sldId id="396" r:id="rId53"/>
    <p:sldId id="397" r:id="rId54"/>
    <p:sldId id="399" r:id="rId55"/>
    <p:sldId id="400" r:id="rId56"/>
    <p:sldId id="368" r:id="rId57"/>
    <p:sldId id="345" r:id="rId58"/>
    <p:sldId id="438" r:id="rId59"/>
    <p:sldId id="384" r:id="rId60"/>
    <p:sldId id="406" r:id="rId61"/>
    <p:sldId id="369" r:id="rId62"/>
    <p:sldId id="292" r:id="rId63"/>
    <p:sldId id="370" r:id="rId64"/>
    <p:sldId id="392" r:id="rId65"/>
    <p:sldId id="391" r:id="rId66"/>
    <p:sldId id="416" r:id="rId67"/>
    <p:sldId id="344" r:id="rId68"/>
    <p:sldId id="371" r:id="rId69"/>
    <p:sldId id="372" r:id="rId70"/>
    <p:sldId id="373" r:id="rId71"/>
    <p:sldId id="374" r:id="rId72"/>
    <p:sldId id="375" r:id="rId73"/>
    <p:sldId id="376" r:id="rId74"/>
    <p:sldId id="377" r:id="rId75"/>
    <p:sldId id="379" r:id="rId76"/>
    <p:sldId id="380" r:id="rId77"/>
    <p:sldId id="381" r:id="rId78"/>
    <p:sldId id="382" r:id="rId79"/>
    <p:sldId id="308" r:id="rId80"/>
    <p:sldId id="272" r:id="rId81"/>
    <p:sldId id="298" r:id="rId82"/>
    <p:sldId id="387" r:id="rId83"/>
    <p:sldId id="342" r:id="rId84"/>
    <p:sldId id="341" r:id="rId85"/>
    <p:sldId id="431" r:id="rId86"/>
    <p:sldId id="401" r:id="rId8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BAB"/>
    <a:srgbClr val="255EAB"/>
    <a:srgbClr val="0F0D92"/>
    <a:srgbClr val="4BACC6"/>
    <a:srgbClr val="48D491"/>
    <a:srgbClr val="60E146"/>
    <a:srgbClr val="D5EC46"/>
    <a:srgbClr val="F79646"/>
    <a:srgbClr val="3184D0"/>
    <a:srgbClr val="FECF03"/>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8059" autoAdjust="0"/>
    <p:restoredTop sz="86410"/>
  </p:normalViewPr>
  <p:slideViewPr>
    <p:cSldViewPr snapToGrid="0">
      <p:cViewPr varScale="1">
        <p:scale>
          <a:sx n="83" d="100"/>
          <a:sy n="83" d="100"/>
        </p:scale>
        <p:origin x="91" y="278"/>
      </p:cViewPr>
      <p:guideLst/>
    </p:cSldViewPr>
  </p:slideViewPr>
  <p:outlineViewPr>
    <p:cViewPr>
      <p:scale>
        <a:sx n="33" d="100"/>
        <a:sy n="33" d="100"/>
      </p:scale>
      <p:origin x="0" y="-74818"/>
    </p:cViewPr>
  </p:outlineViewPr>
  <p:notesTextViewPr>
    <p:cViewPr>
      <p:scale>
        <a:sx n="3" d="2"/>
        <a:sy n="3" d="2"/>
      </p:scale>
      <p:origin x="0" y="0"/>
    </p:cViewPr>
  </p:notesTextViewPr>
  <p:notesViewPr>
    <p:cSldViewPr snapToGrid="0">
      <p:cViewPr varScale="1">
        <p:scale>
          <a:sx n="80" d="100"/>
          <a:sy n="80" d="100"/>
        </p:scale>
        <p:origin x="2794" y="4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dirty="0" smtClean="0"/>
              <a:t>Weeks </a:t>
            </a:r>
            <a:r>
              <a:rPr lang="en-US" dirty="0"/>
              <a:t>on Hand</a:t>
            </a:r>
          </a:p>
        </c:rich>
      </c:tx>
      <c:layout>
        <c:manualLayout>
          <c:xMode val="edge"/>
          <c:yMode val="edge"/>
          <c:x val="0.57392782686926092"/>
          <c:y val="4.23176260495767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1252417777018774"/>
          <c:y val="0.14884474070417361"/>
          <c:w val="0.81440229497277261"/>
          <c:h val="0.71633250710374052"/>
        </c:manualLayout>
      </c:layout>
      <c:barChart>
        <c:barDir val="col"/>
        <c:grouping val="clustered"/>
        <c:varyColors val="0"/>
        <c:ser>
          <c:idx val="0"/>
          <c:order val="0"/>
          <c:tx>
            <c:strRef>
              <c:f>Sheet1!$B$1</c:f>
              <c:strCache>
                <c:ptCount val="1"/>
                <c:pt idx="0">
                  <c:v>Weeks on Hand</c:v>
                </c:pt>
              </c:strCache>
            </c:strRef>
          </c:tx>
          <c:spPr>
            <a:solidFill>
              <a:schemeClr val="accent2"/>
            </a:solidFill>
            <a:ln>
              <a:noFill/>
            </a:ln>
            <a:effectLst/>
          </c:spPr>
          <c:invertIfNegative val="0"/>
          <c:dPt>
            <c:idx val="0"/>
            <c:invertIfNegative val="0"/>
            <c:bubble3D val="0"/>
            <c:spPr>
              <a:solidFill>
                <a:schemeClr val="accent2">
                  <a:lumMod val="75000"/>
                </a:schemeClr>
              </a:solidFill>
              <a:ln>
                <a:noFill/>
              </a:ln>
              <a:effectLst/>
            </c:spPr>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Before</c:v>
                </c:pt>
                <c:pt idx="1">
                  <c:v>After</c:v>
                </c:pt>
              </c:strCache>
            </c:strRef>
          </c:cat>
          <c:val>
            <c:numRef>
              <c:f>Sheet1!$B$2:$B$3</c:f>
              <c:numCache>
                <c:formatCode>General</c:formatCode>
                <c:ptCount val="2"/>
                <c:pt idx="0">
                  <c:v>150</c:v>
                </c:pt>
                <c:pt idx="1">
                  <c:v>3</c:v>
                </c:pt>
              </c:numCache>
            </c:numRef>
          </c:val>
        </c:ser>
        <c:dLbls>
          <c:dLblPos val="outEnd"/>
          <c:showLegendKey val="0"/>
          <c:showVal val="1"/>
          <c:showCatName val="0"/>
          <c:showSerName val="0"/>
          <c:showPercent val="0"/>
          <c:showBubbleSize val="0"/>
        </c:dLbls>
        <c:gapWidth val="24"/>
        <c:overlap val="-27"/>
        <c:axId val="436838384"/>
        <c:axId val="437808536"/>
      </c:barChart>
      <c:catAx>
        <c:axId val="436838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7808536"/>
        <c:crosses val="autoZero"/>
        <c:auto val="1"/>
        <c:lblAlgn val="ctr"/>
        <c:lblOffset val="100"/>
        <c:noMultiLvlLbl val="0"/>
      </c:catAx>
      <c:valAx>
        <c:axId val="437808536"/>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4368383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41B6A2-953C-45FF-AEEF-1C67EF5A1A48}" type="doc">
      <dgm:prSet loTypeId="urn:microsoft.com/office/officeart/2005/8/layout/pyramid1" loCatId="pyramid" qsTypeId="urn:microsoft.com/office/officeart/2005/8/quickstyle/simple1" qsCatId="simple" csTypeId="urn:microsoft.com/office/officeart/2005/8/colors/colorful4" csCatId="colorful" phldr="1"/>
      <dgm:spPr/>
    </dgm:pt>
    <dgm:pt modelId="{C0F9DB17-F304-4264-9155-4F72A91A0A46}">
      <dgm:prSet phldrT="[Text]" custT="1"/>
      <dgm:spPr/>
      <dgm:t>
        <a:bodyPr/>
        <a:lstStyle/>
        <a:p>
          <a:r>
            <a:rPr lang="en-US" sz="4800" dirty="0" smtClean="0">
              <a:solidFill>
                <a:schemeClr val="bg1"/>
              </a:solidFill>
            </a:rPr>
            <a:t>QM</a:t>
          </a:r>
          <a:endParaRPr lang="en-US" sz="4800" dirty="0">
            <a:solidFill>
              <a:schemeClr val="bg1"/>
            </a:solidFill>
          </a:endParaRPr>
        </a:p>
      </dgm:t>
    </dgm:pt>
    <dgm:pt modelId="{1ABB9552-2DCD-4940-8C74-A9978AABD140}" type="parTrans" cxnId="{A15E530D-6440-41B9-A9D0-3BF30C200732}">
      <dgm:prSet/>
      <dgm:spPr/>
      <dgm:t>
        <a:bodyPr/>
        <a:lstStyle/>
        <a:p>
          <a:endParaRPr lang="en-US"/>
        </a:p>
      </dgm:t>
    </dgm:pt>
    <dgm:pt modelId="{CF4736EB-01F4-4FE5-9166-B058FE7C857D}" type="sibTrans" cxnId="{A15E530D-6440-41B9-A9D0-3BF30C200732}">
      <dgm:prSet/>
      <dgm:spPr/>
      <dgm:t>
        <a:bodyPr/>
        <a:lstStyle/>
        <a:p>
          <a:endParaRPr lang="en-US"/>
        </a:p>
      </dgm:t>
    </dgm:pt>
    <dgm:pt modelId="{380D07C0-D924-457F-ABAF-37C43843A9DD}">
      <dgm:prSet phldrT="[Text]" custT="1"/>
      <dgm:spPr/>
      <dgm:t>
        <a:bodyPr/>
        <a:lstStyle/>
        <a:p>
          <a:pPr>
            <a:lnSpc>
              <a:spcPct val="90000"/>
            </a:lnSpc>
          </a:pPr>
          <a:r>
            <a:rPr lang="en-US" sz="3200" b="1" dirty="0" smtClean="0">
              <a:solidFill>
                <a:schemeClr val="bg1"/>
              </a:solidFill>
            </a:rPr>
            <a:t>QSP</a:t>
          </a:r>
        </a:p>
        <a:p>
          <a:pPr>
            <a:lnSpc>
              <a:spcPct val="100000"/>
            </a:lnSpc>
          </a:pPr>
          <a:r>
            <a:rPr lang="en-US" sz="1400" dirty="0" smtClean="0"/>
            <a:t>Quality System Procedures</a:t>
          </a:r>
          <a:endParaRPr lang="en-US" sz="1400" dirty="0"/>
        </a:p>
      </dgm:t>
    </dgm:pt>
    <dgm:pt modelId="{F473C0BB-5289-4FFC-8757-064966E44561}" type="parTrans" cxnId="{98001F33-25D9-45A2-BB5E-F1C23D61A9E9}">
      <dgm:prSet/>
      <dgm:spPr/>
      <dgm:t>
        <a:bodyPr/>
        <a:lstStyle/>
        <a:p>
          <a:endParaRPr lang="en-US"/>
        </a:p>
      </dgm:t>
    </dgm:pt>
    <dgm:pt modelId="{4FEF1C43-9A41-406E-A915-CC88852A9B4B}" type="sibTrans" cxnId="{98001F33-25D9-45A2-BB5E-F1C23D61A9E9}">
      <dgm:prSet/>
      <dgm:spPr/>
      <dgm:t>
        <a:bodyPr/>
        <a:lstStyle/>
        <a:p>
          <a:endParaRPr lang="en-US"/>
        </a:p>
      </dgm:t>
    </dgm:pt>
    <dgm:pt modelId="{8519EBDE-BF27-4875-B337-D6C17DD845B3}">
      <dgm:prSet phldrT="[Text]" custT="1"/>
      <dgm:spPr/>
      <dgm:t>
        <a:bodyPr/>
        <a:lstStyle/>
        <a:p>
          <a:r>
            <a:rPr lang="en-US" sz="3600" b="1" dirty="0" smtClean="0">
              <a:solidFill>
                <a:schemeClr val="bg1"/>
              </a:solidFill>
            </a:rPr>
            <a:t>SWI</a:t>
          </a:r>
        </a:p>
        <a:p>
          <a:r>
            <a:rPr lang="en-US" sz="1600" dirty="0" smtClean="0"/>
            <a:t>Standard Work Instructions</a:t>
          </a:r>
          <a:endParaRPr lang="en-US" sz="1600" dirty="0"/>
        </a:p>
      </dgm:t>
    </dgm:pt>
    <dgm:pt modelId="{F829677E-01EF-4C8B-9E1E-40F3AB05AD15}" type="parTrans" cxnId="{40040CDA-0E36-43A2-A120-28A0632141C0}">
      <dgm:prSet/>
      <dgm:spPr/>
      <dgm:t>
        <a:bodyPr/>
        <a:lstStyle/>
        <a:p>
          <a:endParaRPr lang="en-US"/>
        </a:p>
      </dgm:t>
    </dgm:pt>
    <dgm:pt modelId="{61A3E129-5B9A-4365-9E39-45D1E98333D4}" type="sibTrans" cxnId="{40040CDA-0E36-43A2-A120-28A0632141C0}">
      <dgm:prSet/>
      <dgm:spPr/>
      <dgm:t>
        <a:bodyPr/>
        <a:lstStyle/>
        <a:p>
          <a:endParaRPr lang="en-US"/>
        </a:p>
      </dgm:t>
    </dgm:pt>
    <dgm:pt modelId="{A07DED6A-9377-4AFC-BB55-A532E34940B5}">
      <dgm:prSet phldrT="[Text]" custT="1"/>
      <dgm:spPr/>
      <dgm:t>
        <a:bodyPr/>
        <a:lstStyle/>
        <a:p>
          <a:r>
            <a:rPr lang="en-US" sz="6000" b="1" dirty="0" smtClean="0">
              <a:solidFill>
                <a:schemeClr val="bg1"/>
              </a:solidFill>
            </a:rPr>
            <a:t>Records</a:t>
          </a:r>
          <a:endParaRPr lang="en-US" sz="6000" b="1" dirty="0">
            <a:solidFill>
              <a:schemeClr val="bg1"/>
            </a:solidFill>
          </a:endParaRPr>
        </a:p>
      </dgm:t>
    </dgm:pt>
    <dgm:pt modelId="{69C36BDC-9E0C-41B9-BCE4-EE047EE09796}" type="parTrans" cxnId="{722BFD5E-3E73-4409-A6AF-7B57CFB93F4A}">
      <dgm:prSet/>
      <dgm:spPr/>
      <dgm:t>
        <a:bodyPr/>
        <a:lstStyle/>
        <a:p>
          <a:endParaRPr lang="en-US"/>
        </a:p>
      </dgm:t>
    </dgm:pt>
    <dgm:pt modelId="{FD1F1B46-89F6-4E67-9709-DBDB83E3BCC5}" type="sibTrans" cxnId="{722BFD5E-3E73-4409-A6AF-7B57CFB93F4A}">
      <dgm:prSet/>
      <dgm:spPr/>
      <dgm:t>
        <a:bodyPr/>
        <a:lstStyle/>
        <a:p>
          <a:endParaRPr lang="en-US"/>
        </a:p>
      </dgm:t>
    </dgm:pt>
    <dgm:pt modelId="{0749A3A0-787C-475A-BE45-C811F5505F14}" type="pres">
      <dgm:prSet presAssocID="{2F41B6A2-953C-45FF-AEEF-1C67EF5A1A48}" presName="Name0" presStyleCnt="0">
        <dgm:presLayoutVars>
          <dgm:dir/>
          <dgm:animLvl val="lvl"/>
          <dgm:resizeHandles val="exact"/>
        </dgm:presLayoutVars>
      </dgm:prSet>
      <dgm:spPr/>
    </dgm:pt>
    <dgm:pt modelId="{85243FC4-5253-4111-B379-A871055E4485}" type="pres">
      <dgm:prSet presAssocID="{C0F9DB17-F304-4264-9155-4F72A91A0A46}" presName="Name8" presStyleCnt="0"/>
      <dgm:spPr/>
    </dgm:pt>
    <dgm:pt modelId="{7BB7EB38-CFA5-4A63-870B-F48DE7851CCB}" type="pres">
      <dgm:prSet presAssocID="{C0F9DB17-F304-4264-9155-4F72A91A0A46}" presName="level" presStyleLbl="node1" presStyleIdx="0" presStyleCnt="4">
        <dgm:presLayoutVars>
          <dgm:chMax val="1"/>
          <dgm:bulletEnabled val="1"/>
        </dgm:presLayoutVars>
      </dgm:prSet>
      <dgm:spPr/>
      <dgm:t>
        <a:bodyPr/>
        <a:lstStyle/>
        <a:p>
          <a:endParaRPr lang="en-US"/>
        </a:p>
      </dgm:t>
    </dgm:pt>
    <dgm:pt modelId="{0E39DD55-1FDA-40C9-9BC4-1D77B7CC6F4D}" type="pres">
      <dgm:prSet presAssocID="{C0F9DB17-F304-4264-9155-4F72A91A0A46}" presName="levelTx" presStyleLbl="revTx" presStyleIdx="0" presStyleCnt="0">
        <dgm:presLayoutVars>
          <dgm:chMax val="1"/>
          <dgm:bulletEnabled val="1"/>
        </dgm:presLayoutVars>
      </dgm:prSet>
      <dgm:spPr/>
      <dgm:t>
        <a:bodyPr/>
        <a:lstStyle/>
        <a:p>
          <a:endParaRPr lang="en-US"/>
        </a:p>
      </dgm:t>
    </dgm:pt>
    <dgm:pt modelId="{F21ADE9A-85B5-490D-AE2F-6E77E7164687}" type="pres">
      <dgm:prSet presAssocID="{380D07C0-D924-457F-ABAF-37C43843A9DD}" presName="Name8" presStyleCnt="0"/>
      <dgm:spPr/>
    </dgm:pt>
    <dgm:pt modelId="{C049B167-6FED-4920-AF3F-1F886E224DB7}" type="pres">
      <dgm:prSet presAssocID="{380D07C0-D924-457F-ABAF-37C43843A9DD}" presName="level" presStyleLbl="node1" presStyleIdx="1" presStyleCnt="4">
        <dgm:presLayoutVars>
          <dgm:chMax val="1"/>
          <dgm:bulletEnabled val="1"/>
        </dgm:presLayoutVars>
      </dgm:prSet>
      <dgm:spPr/>
      <dgm:t>
        <a:bodyPr/>
        <a:lstStyle/>
        <a:p>
          <a:endParaRPr lang="en-US"/>
        </a:p>
      </dgm:t>
    </dgm:pt>
    <dgm:pt modelId="{6FA4D61E-5D22-49D8-B868-13A506E5A8AB}" type="pres">
      <dgm:prSet presAssocID="{380D07C0-D924-457F-ABAF-37C43843A9DD}" presName="levelTx" presStyleLbl="revTx" presStyleIdx="0" presStyleCnt="0">
        <dgm:presLayoutVars>
          <dgm:chMax val="1"/>
          <dgm:bulletEnabled val="1"/>
        </dgm:presLayoutVars>
      </dgm:prSet>
      <dgm:spPr/>
      <dgm:t>
        <a:bodyPr/>
        <a:lstStyle/>
        <a:p>
          <a:endParaRPr lang="en-US"/>
        </a:p>
      </dgm:t>
    </dgm:pt>
    <dgm:pt modelId="{10D7ECDA-19E3-4F01-8BE9-744380E89018}" type="pres">
      <dgm:prSet presAssocID="{8519EBDE-BF27-4875-B337-D6C17DD845B3}" presName="Name8" presStyleCnt="0"/>
      <dgm:spPr/>
    </dgm:pt>
    <dgm:pt modelId="{93032E69-1AA4-40FF-B011-3F2F8A0989B9}" type="pres">
      <dgm:prSet presAssocID="{8519EBDE-BF27-4875-B337-D6C17DD845B3}" presName="level" presStyleLbl="node1" presStyleIdx="2" presStyleCnt="4">
        <dgm:presLayoutVars>
          <dgm:chMax val="1"/>
          <dgm:bulletEnabled val="1"/>
        </dgm:presLayoutVars>
      </dgm:prSet>
      <dgm:spPr/>
      <dgm:t>
        <a:bodyPr/>
        <a:lstStyle/>
        <a:p>
          <a:endParaRPr lang="en-US"/>
        </a:p>
      </dgm:t>
    </dgm:pt>
    <dgm:pt modelId="{20BCF429-4771-4C9A-924A-F9A890030447}" type="pres">
      <dgm:prSet presAssocID="{8519EBDE-BF27-4875-B337-D6C17DD845B3}" presName="levelTx" presStyleLbl="revTx" presStyleIdx="0" presStyleCnt="0">
        <dgm:presLayoutVars>
          <dgm:chMax val="1"/>
          <dgm:bulletEnabled val="1"/>
        </dgm:presLayoutVars>
      </dgm:prSet>
      <dgm:spPr/>
      <dgm:t>
        <a:bodyPr/>
        <a:lstStyle/>
        <a:p>
          <a:endParaRPr lang="en-US"/>
        </a:p>
      </dgm:t>
    </dgm:pt>
    <dgm:pt modelId="{95D55BB4-190A-4617-87BF-A8458635CDC3}" type="pres">
      <dgm:prSet presAssocID="{A07DED6A-9377-4AFC-BB55-A532E34940B5}" presName="Name8" presStyleCnt="0"/>
      <dgm:spPr/>
    </dgm:pt>
    <dgm:pt modelId="{A5A445FC-1E15-4BCC-B180-28A5B64E3C5C}" type="pres">
      <dgm:prSet presAssocID="{A07DED6A-9377-4AFC-BB55-A532E34940B5}" presName="level" presStyleLbl="node1" presStyleIdx="3" presStyleCnt="4">
        <dgm:presLayoutVars>
          <dgm:chMax val="1"/>
          <dgm:bulletEnabled val="1"/>
        </dgm:presLayoutVars>
      </dgm:prSet>
      <dgm:spPr/>
      <dgm:t>
        <a:bodyPr/>
        <a:lstStyle/>
        <a:p>
          <a:endParaRPr lang="en-US"/>
        </a:p>
      </dgm:t>
    </dgm:pt>
    <dgm:pt modelId="{C1FC45B5-0152-4F86-A512-6A7DDA6D2BF2}" type="pres">
      <dgm:prSet presAssocID="{A07DED6A-9377-4AFC-BB55-A532E34940B5}" presName="levelTx" presStyleLbl="revTx" presStyleIdx="0" presStyleCnt="0">
        <dgm:presLayoutVars>
          <dgm:chMax val="1"/>
          <dgm:bulletEnabled val="1"/>
        </dgm:presLayoutVars>
      </dgm:prSet>
      <dgm:spPr/>
      <dgm:t>
        <a:bodyPr/>
        <a:lstStyle/>
        <a:p>
          <a:endParaRPr lang="en-US"/>
        </a:p>
      </dgm:t>
    </dgm:pt>
  </dgm:ptLst>
  <dgm:cxnLst>
    <dgm:cxn modelId="{A3D019E5-3360-417A-B132-33800B270C11}" type="presOf" srcId="{2F41B6A2-953C-45FF-AEEF-1C67EF5A1A48}" destId="{0749A3A0-787C-475A-BE45-C811F5505F14}" srcOrd="0" destOrd="0" presId="urn:microsoft.com/office/officeart/2005/8/layout/pyramid1"/>
    <dgm:cxn modelId="{722BFD5E-3E73-4409-A6AF-7B57CFB93F4A}" srcId="{2F41B6A2-953C-45FF-AEEF-1C67EF5A1A48}" destId="{A07DED6A-9377-4AFC-BB55-A532E34940B5}" srcOrd="3" destOrd="0" parTransId="{69C36BDC-9E0C-41B9-BCE4-EE047EE09796}" sibTransId="{FD1F1B46-89F6-4E67-9709-DBDB83E3BCC5}"/>
    <dgm:cxn modelId="{A15E530D-6440-41B9-A9D0-3BF30C200732}" srcId="{2F41B6A2-953C-45FF-AEEF-1C67EF5A1A48}" destId="{C0F9DB17-F304-4264-9155-4F72A91A0A46}" srcOrd="0" destOrd="0" parTransId="{1ABB9552-2DCD-4940-8C74-A9978AABD140}" sibTransId="{CF4736EB-01F4-4FE5-9166-B058FE7C857D}"/>
    <dgm:cxn modelId="{4F1EEDB7-6413-4740-9C4D-899A3DA83B99}" type="presOf" srcId="{380D07C0-D924-457F-ABAF-37C43843A9DD}" destId="{6FA4D61E-5D22-49D8-B868-13A506E5A8AB}" srcOrd="1" destOrd="0" presId="urn:microsoft.com/office/officeart/2005/8/layout/pyramid1"/>
    <dgm:cxn modelId="{641A2F4B-98E3-49B5-8FEB-3B8B3E64F02C}" type="presOf" srcId="{8519EBDE-BF27-4875-B337-D6C17DD845B3}" destId="{93032E69-1AA4-40FF-B011-3F2F8A0989B9}" srcOrd="0" destOrd="0" presId="urn:microsoft.com/office/officeart/2005/8/layout/pyramid1"/>
    <dgm:cxn modelId="{4170ED04-49B3-4D45-A7FC-68D9EA84FA75}" type="presOf" srcId="{8519EBDE-BF27-4875-B337-D6C17DD845B3}" destId="{20BCF429-4771-4C9A-924A-F9A890030447}" srcOrd="1" destOrd="0" presId="urn:microsoft.com/office/officeart/2005/8/layout/pyramid1"/>
    <dgm:cxn modelId="{98001F33-25D9-45A2-BB5E-F1C23D61A9E9}" srcId="{2F41B6A2-953C-45FF-AEEF-1C67EF5A1A48}" destId="{380D07C0-D924-457F-ABAF-37C43843A9DD}" srcOrd="1" destOrd="0" parTransId="{F473C0BB-5289-4FFC-8757-064966E44561}" sibTransId="{4FEF1C43-9A41-406E-A915-CC88852A9B4B}"/>
    <dgm:cxn modelId="{FDDACAA0-6D69-41F4-AF0B-F86796F73E73}" type="presOf" srcId="{380D07C0-D924-457F-ABAF-37C43843A9DD}" destId="{C049B167-6FED-4920-AF3F-1F886E224DB7}" srcOrd="0" destOrd="0" presId="urn:microsoft.com/office/officeart/2005/8/layout/pyramid1"/>
    <dgm:cxn modelId="{81D7ADF6-7B94-47D1-8C22-525A3DED083A}" type="presOf" srcId="{A07DED6A-9377-4AFC-BB55-A532E34940B5}" destId="{C1FC45B5-0152-4F86-A512-6A7DDA6D2BF2}" srcOrd="1" destOrd="0" presId="urn:microsoft.com/office/officeart/2005/8/layout/pyramid1"/>
    <dgm:cxn modelId="{CD8BEE2F-E525-44E0-823E-6AE867705BB2}" type="presOf" srcId="{C0F9DB17-F304-4264-9155-4F72A91A0A46}" destId="{0E39DD55-1FDA-40C9-9BC4-1D77B7CC6F4D}" srcOrd="1" destOrd="0" presId="urn:microsoft.com/office/officeart/2005/8/layout/pyramid1"/>
    <dgm:cxn modelId="{D67A3E5F-E38B-4315-9AA1-6A290E44E74B}" type="presOf" srcId="{A07DED6A-9377-4AFC-BB55-A532E34940B5}" destId="{A5A445FC-1E15-4BCC-B180-28A5B64E3C5C}" srcOrd="0" destOrd="0" presId="urn:microsoft.com/office/officeart/2005/8/layout/pyramid1"/>
    <dgm:cxn modelId="{B1031F56-67FB-467D-B3E6-3B37B072D792}" type="presOf" srcId="{C0F9DB17-F304-4264-9155-4F72A91A0A46}" destId="{7BB7EB38-CFA5-4A63-870B-F48DE7851CCB}" srcOrd="0" destOrd="0" presId="urn:microsoft.com/office/officeart/2005/8/layout/pyramid1"/>
    <dgm:cxn modelId="{40040CDA-0E36-43A2-A120-28A0632141C0}" srcId="{2F41B6A2-953C-45FF-AEEF-1C67EF5A1A48}" destId="{8519EBDE-BF27-4875-B337-D6C17DD845B3}" srcOrd="2" destOrd="0" parTransId="{F829677E-01EF-4C8B-9E1E-40F3AB05AD15}" sibTransId="{61A3E129-5B9A-4365-9E39-45D1E98333D4}"/>
    <dgm:cxn modelId="{14877020-4764-4B48-874F-1AEF0112D70D}" type="presParOf" srcId="{0749A3A0-787C-475A-BE45-C811F5505F14}" destId="{85243FC4-5253-4111-B379-A871055E4485}" srcOrd="0" destOrd="0" presId="urn:microsoft.com/office/officeart/2005/8/layout/pyramid1"/>
    <dgm:cxn modelId="{45791336-1BCD-4BEF-9B40-F7CD58F85D9F}" type="presParOf" srcId="{85243FC4-5253-4111-B379-A871055E4485}" destId="{7BB7EB38-CFA5-4A63-870B-F48DE7851CCB}" srcOrd="0" destOrd="0" presId="urn:microsoft.com/office/officeart/2005/8/layout/pyramid1"/>
    <dgm:cxn modelId="{68672472-A405-475F-AD18-29B53E68739C}" type="presParOf" srcId="{85243FC4-5253-4111-B379-A871055E4485}" destId="{0E39DD55-1FDA-40C9-9BC4-1D77B7CC6F4D}" srcOrd="1" destOrd="0" presId="urn:microsoft.com/office/officeart/2005/8/layout/pyramid1"/>
    <dgm:cxn modelId="{1ECDF072-A254-4288-8BFE-FBD3B11847C9}" type="presParOf" srcId="{0749A3A0-787C-475A-BE45-C811F5505F14}" destId="{F21ADE9A-85B5-490D-AE2F-6E77E7164687}" srcOrd="1" destOrd="0" presId="urn:microsoft.com/office/officeart/2005/8/layout/pyramid1"/>
    <dgm:cxn modelId="{B5992F88-960B-4F2D-9AC0-BEFB4E5B7293}" type="presParOf" srcId="{F21ADE9A-85B5-490D-AE2F-6E77E7164687}" destId="{C049B167-6FED-4920-AF3F-1F886E224DB7}" srcOrd="0" destOrd="0" presId="urn:microsoft.com/office/officeart/2005/8/layout/pyramid1"/>
    <dgm:cxn modelId="{346931A8-8DA3-444B-AD53-AF9F86C4F42A}" type="presParOf" srcId="{F21ADE9A-85B5-490D-AE2F-6E77E7164687}" destId="{6FA4D61E-5D22-49D8-B868-13A506E5A8AB}" srcOrd="1" destOrd="0" presId="urn:microsoft.com/office/officeart/2005/8/layout/pyramid1"/>
    <dgm:cxn modelId="{A890BC1F-3837-495F-916A-DFC46481755A}" type="presParOf" srcId="{0749A3A0-787C-475A-BE45-C811F5505F14}" destId="{10D7ECDA-19E3-4F01-8BE9-744380E89018}" srcOrd="2" destOrd="0" presId="urn:microsoft.com/office/officeart/2005/8/layout/pyramid1"/>
    <dgm:cxn modelId="{188AD5F5-1BB4-46F8-8BB0-77DF37C9979B}" type="presParOf" srcId="{10D7ECDA-19E3-4F01-8BE9-744380E89018}" destId="{93032E69-1AA4-40FF-B011-3F2F8A0989B9}" srcOrd="0" destOrd="0" presId="urn:microsoft.com/office/officeart/2005/8/layout/pyramid1"/>
    <dgm:cxn modelId="{6D34C51D-2EC6-4736-9D82-9C9DC58D377D}" type="presParOf" srcId="{10D7ECDA-19E3-4F01-8BE9-744380E89018}" destId="{20BCF429-4771-4C9A-924A-F9A890030447}" srcOrd="1" destOrd="0" presId="urn:microsoft.com/office/officeart/2005/8/layout/pyramid1"/>
    <dgm:cxn modelId="{B338F195-7DB5-46CD-A2F4-373934266209}" type="presParOf" srcId="{0749A3A0-787C-475A-BE45-C811F5505F14}" destId="{95D55BB4-190A-4617-87BF-A8458635CDC3}" srcOrd="3" destOrd="0" presId="urn:microsoft.com/office/officeart/2005/8/layout/pyramid1"/>
    <dgm:cxn modelId="{E7EFC212-9079-4EB0-9EBE-AE2264347EED}" type="presParOf" srcId="{95D55BB4-190A-4617-87BF-A8458635CDC3}" destId="{A5A445FC-1E15-4BCC-B180-28A5B64E3C5C}" srcOrd="0" destOrd="0" presId="urn:microsoft.com/office/officeart/2005/8/layout/pyramid1"/>
    <dgm:cxn modelId="{DDA32311-CCD5-4106-AE4F-C2B0479B0B6F}" type="presParOf" srcId="{95D55BB4-190A-4617-87BF-A8458635CDC3}" destId="{C1FC45B5-0152-4F86-A512-6A7DDA6D2BF2}"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833332-32C9-48F6-AEEC-554DE7C36164}"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D4EC708B-C755-4142-92F7-6D79A61ADE1E}">
      <dgm:prSet phldrT="[Text]" custT="1"/>
      <dgm:spPr/>
      <dgm:t>
        <a:bodyPr/>
        <a:lstStyle/>
        <a:p>
          <a:r>
            <a:rPr lang="en-US" sz="3200" dirty="0" smtClean="0"/>
            <a:t>Surprise</a:t>
          </a:r>
          <a:endParaRPr lang="en-US" sz="3200" dirty="0"/>
        </a:p>
      </dgm:t>
    </dgm:pt>
    <dgm:pt modelId="{CB7D9605-FD2D-4A04-8F5B-DAE371F051AC}" type="parTrans" cxnId="{5B05E662-2D5D-4ED5-B51A-073E15B8ED0F}">
      <dgm:prSet/>
      <dgm:spPr/>
      <dgm:t>
        <a:bodyPr/>
        <a:lstStyle/>
        <a:p>
          <a:endParaRPr lang="en-US" sz="3200"/>
        </a:p>
      </dgm:t>
    </dgm:pt>
    <dgm:pt modelId="{A448CCBA-86CD-4154-BC7F-F6652107361E}" type="sibTrans" cxnId="{5B05E662-2D5D-4ED5-B51A-073E15B8ED0F}">
      <dgm:prSet/>
      <dgm:spPr/>
      <dgm:t>
        <a:bodyPr/>
        <a:lstStyle/>
        <a:p>
          <a:endParaRPr lang="en-US" sz="3200"/>
        </a:p>
      </dgm:t>
    </dgm:pt>
    <dgm:pt modelId="{7238B3D7-3C3B-4D4E-B990-F6008BF24363}">
      <dgm:prSet phldrT="[Text]" custT="1"/>
      <dgm:spPr/>
      <dgm:t>
        <a:bodyPr/>
        <a:lstStyle/>
        <a:p>
          <a:r>
            <a:rPr lang="en-US" sz="3200" dirty="0" smtClean="0"/>
            <a:t>Anger</a:t>
          </a:r>
          <a:endParaRPr lang="en-US" sz="3200" dirty="0"/>
        </a:p>
      </dgm:t>
    </dgm:pt>
    <dgm:pt modelId="{CFDD8330-72E2-4C56-B7B2-DA0921EA0819}" type="parTrans" cxnId="{318F86CF-221A-4878-8EB3-A156E7374409}">
      <dgm:prSet/>
      <dgm:spPr/>
      <dgm:t>
        <a:bodyPr/>
        <a:lstStyle/>
        <a:p>
          <a:endParaRPr lang="en-US" sz="3200"/>
        </a:p>
      </dgm:t>
    </dgm:pt>
    <dgm:pt modelId="{3D668F55-71B0-4F09-9431-949E07547DEA}" type="sibTrans" cxnId="{318F86CF-221A-4878-8EB3-A156E7374409}">
      <dgm:prSet/>
      <dgm:spPr/>
      <dgm:t>
        <a:bodyPr/>
        <a:lstStyle/>
        <a:p>
          <a:endParaRPr lang="en-US" sz="3200"/>
        </a:p>
      </dgm:t>
    </dgm:pt>
    <dgm:pt modelId="{71599522-AE63-4D77-9BC6-077270A0D802}">
      <dgm:prSet phldrT="[Text]" custT="1"/>
      <dgm:spPr/>
      <dgm:t>
        <a:bodyPr/>
        <a:lstStyle/>
        <a:p>
          <a:r>
            <a:rPr lang="en-US" sz="3200" dirty="0" smtClean="0"/>
            <a:t>Rejection</a:t>
          </a:r>
          <a:endParaRPr lang="en-US" sz="3200" dirty="0"/>
        </a:p>
      </dgm:t>
    </dgm:pt>
    <dgm:pt modelId="{4B24F014-45D2-41C1-8B2C-3C1160E1D46D}" type="parTrans" cxnId="{2F84C11D-D317-42F0-8ECB-0407A7F912EC}">
      <dgm:prSet/>
      <dgm:spPr/>
      <dgm:t>
        <a:bodyPr/>
        <a:lstStyle/>
        <a:p>
          <a:endParaRPr lang="en-US" sz="3200"/>
        </a:p>
      </dgm:t>
    </dgm:pt>
    <dgm:pt modelId="{EDB00692-D6A0-45A4-8B60-13C358C1B297}" type="sibTrans" cxnId="{2F84C11D-D317-42F0-8ECB-0407A7F912EC}">
      <dgm:prSet/>
      <dgm:spPr/>
      <dgm:t>
        <a:bodyPr/>
        <a:lstStyle/>
        <a:p>
          <a:endParaRPr lang="en-US" sz="3200"/>
        </a:p>
      </dgm:t>
    </dgm:pt>
    <dgm:pt modelId="{7F6C7EDF-AE03-4A89-8873-1BE004770F60}">
      <dgm:prSet phldrT="[Text]" custT="1"/>
      <dgm:spPr/>
      <dgm:t>
        <a:bodyPr/>
        <a:lstStyle/>
        <a:p>
          <a:pPr algn="r"/>
          <a:r>
            <a:rPr lang="en-US" sz="3200" dirty="0" smtClean="0"/>
            <a:t>Acceptance</a:t>
          </a:r>
          <a:endParaRPr lang="en-US" sz="3200" dirty="0"/>
        </a:p>
      </dgm:t>
    </dgm:pt>
    <dgm:pt modelId="{F3D71DE0-77B6-413A-AA92-4379E70B2774}" type="parTrans" cxnId="{25E3E114-C496-41F3-B3A5-4735E5C5CDC8}">
      <dgm:prSet/>
      <dgm:spPr/>
      <dgm:t>
        <a:bodyPr/>
        <a:lstStyle/>
        <a:p>
          <a:endParaRPr lang="en-US" sz="3200"/>
        </a:p>
      </dgm:t>
    </dgm:pt>
    <dgm:pt modelId="{E9E9B4E8-9C3C-4B07-85B4-F225C12125C4}" type="sibTrans" cxnId="{25E3E114-C496-41F3-B3A5-4735E5C5CDC8}">
      <dgm:prSet/>
      <dgm:spPr/>
      <dgm:t>
        <a:bodyPr/>
        <a:lstStyle/>
        <a:p>
          <a:endParaRPr lang="en-US" sz="3200"/>
        </a:p>
      </dgm:t>
    </dgm:pt>
    <dgm:pt modelId="{75B392B4-FB02-4AA4-89AC-6DDAE5B64B75}">
      <dgm:prSet phldrT="[Text]" custT="1"/>
      <dgm:spPr/>
      <dgm:t>
        <a:bodyPr/>
        <a:lstStyle/>
        <a:p>
          <a:r>
            <a:rPr lang="en-US" sz="3200" dirty="0" smtClean="0"/>
            <a:t>Help</a:t>
          </a:r>
          <a:endParaRPr lang="en-US" sz="3200" dirty="0"/>
        </a:p>
      </dgm:t>
    </dgm:pt>
    <dgm:pt modelId="{06B65790-7E7F-45AA-AB90-8D0C712E7B23}" type="parTrans" cxnId="{2F1084BE-75FF-4B4F-B8DD-F7F4A2E460F1}">
      <dgm:prSet/>
      <dgm:spPr/>
      <dgm:t>
        <a:bodyPr/>
        <a:lstStyle/>
        <a:p>
          <a:endParaRPr lang="en-US" sz="3200"/>
        </a:p>
      </dgm:t>
    </dgm:pt>
    <dgm:pt modelId="{9364109D-13C2-482F-8685-BF3A0C61350A}" type="sibTrans" cxnId="{2F1084BE-75FF-4B4F-B8DD-F7F4A2E460F1}">
      <dgm:prSet/>
      <dgm:spPr/>
      <dgm:t>
        <a:bodyPr/>
        <a:lstStyle/>
        <a:p>
          <a:endParaRPr lang="en-US" sz="3200"/>
        </a:p>
      </dgm:t>
    </dgm:pt>
    <dgm:pt modelId="{D56CE97C-7EF7-4E4A-B55A-69173DB18491}" type="pres">
      <dgm:prSet presAssocID="{9F833332-32C9-48F6-AEEC-554DE7C36164}" presName="cycle" presStyleCnt="0">
        <dgm:presLayoutVars>
          <dgm:dir/>
          <dgm:resizeHandles val="exact"/>
        </dgm:presLayoutVars>
      </dgm:prSet>
      <dgm:spPr/>
      <dgm:t>
        <a:bodyPr/>
        <a:lstStyle/>
        <a:p>
          <a:endParaRPr lang="en-US"/>
        </a:p>
      </dgm:t>
    </dgm:pt>
    <dgm:pt modelId="{33AEE8BF-D9AF-478E-BD26-46ECFBAB5CBD}" type="pres">
      <dgm:prSet presAssocID="{D4EC708B-C755-4142-92F7-6D79A61ADE1E}" presName="dummy" presStyleCnt="0"/>
      <dgm:spPr/>
    </dgm:pt>
    <dgm:pt modelId="{141AC671-AA36-4958-845B-0F0310C47532}" type="pres">
      <dgm:prSet presAssocID="{D4EC708B-C755-4142-92F7-6D79A61ADE1E}" presName="node" presStyleLbl="revTx" presStyleIdx="0" presStyleCnt="5" custScaleX="122281">
        <dgm:presLayoutVars>
          <dgm:bulletEnabled val="1"/>
        </dgm:presLayoutVars>
      </dgm:prSet>
      <dgm:spPr/>
      <dgm:t>
        <a:bodyPr/>
        <a:lstStyle/>
        <a:p>
          <a:endParaRPr lang="en-US"/>
        </a:p>
      </dgm:t>
    </dgm:pt>
    <dgm:pt modelId="{6F391E4B-F844-4367-981F-A9701F9D16CD}" type="pres">
      <dgm:prSet presAssocID="{A448CCBA-86CD-4154-BC7F-F6652107361E}" presName="sibTrans" presStyleLbl="node1" presStyleIdx="0" presStyleCnt="5"/>
      <dgm:spPr/>
      <dgm:t>
        <a:bodyPr/>
        <a:lstStyle/>
        <a:p>
          <a:endParaRPr lang="en-US"/>
        </a:p>
      </dgm:t>
    </dgm:pt>
    <dgm:pt modelId="{D408F617-6C64-4CA1-9715-CFA5221AB28D}" type="pres">
      <dgm:prSet presAssocID="{7238B3D7-3C3B-4D4E-B990-F6008BF24363}" presName="dummy" presStyleCnt="0"/>
      <dgm:spPr/>
    </dgm:pt>
    <dgm:pt modelId="{3EB19507-D653-42ED-B73D-B62BF203F5FE}" type="pres">
      <dgm:prSet presAssocID="{7238B3D7-3C3B-4D4E-B990-F6008BF24363}" presName="node" presStyleLbl="revTx" presStyleIdx="1" presStyleCnt="5">
        <dgm:presLayoutVars>
          <dgm:bulletEnabled val="1"/>
        </dgm:presLayoutVars>
      </dgm:prSet>
      <dgm:spPr/>
      <dgm:t>
        <a:bodyPr/>
        <a:lstStyle/>
        <a:p>
          <a:endParaRPr lang="en-US"/>
        </a:p>
      </dgm:t>
    </dgm:pt>
    <dgm:pt modelId="{6B30ECA6-DB89-46F9-8A69-726BC97DB823}" type="pres">
      <dgm:prSet presAssocID="{3D668F55-71B0-4F09-9431-949E07547DEA}" presName="sibTrans" presStyleLbl="node1" presStyleIdx="1" presStyleCnt="5"/>
      <dgm:spPr/>
      <dgm:t>
        <a:bodyPr/>
        <a:lstStyle/>
        <a:p>
          <a:endParaRPr lang="en-US"/>
        </a:p>
      </dgm:t>
    </dgm:pt>
    <dgm:pt modelId="{78630E86-489E-4FA8-824B-1BC5E673B141}" type="pres">
      <dgm:prSet presAssocID="{71599522-AE63-4D77-9BC6-077270A0D802}" presName="dummy" presStyleCnt="0"/>
      <dgm:spPr/>
    </dgm:pt>
    <dgm:pt modelId="{B3A08169-4758-4C23-B001-19DCEBF6C301}" type="pres">
      <dgm:prSet presAssocID="{71599522-AE63-4D77-9BC6-077270A0D802}" presName="node" presStyleLbl="revTx" presStyleIdx="2" presStyleCnt="5" custScaleX="135855" custRadScaleRad="114122" custRadScaleInc="-1846">
        <dgm:presLayoutVars>
          <dgm:bulletEnabled val="1"/>
        </dgm:presLayoutVars>
      </dgm:prSet>
      <dgm:spPr/>
      <dgm:t>
        <a:bodyPr/>
        <a:lstStyle/>
        <a:p>
          <a:endParaRPr lang="en-US"/>
        </a:p>
      </dgm:t>
    </dgm:pt>
    <dgm:pt modelId="{9D0970A2-505B-4802-B423-63B90384C6EB}" type="pres">
      <dgm:prSet presAssocID="{EDB00692-D6A0-45A4-8B60-13C358C1B297}" presName="sibTrans" presStyleLbl="node1" presStyleIdx="2" presStyleCnt="5"/>
      <dgm:spPr/>
      <dgm:t>
        <a:bodyPr/>
        <a:lstStyle/>
        <a:p>
          <a:endParaRPr lang="en-US"/>
        </a:p>
      </dgm:t>
    </dgm:pt>
    <dgm:pt modelId="{A2392710-ADF0-4407-AD77-1EFA18FB3903}" type="pres">
      <dgm:prSet presAssocID="{7F6C7EDF-AE03-4A89-8873-1BE004770F60}" presName="dummy" presStyleCnt="0"/>
      <dgm:spPr/>
    </dgm:pt>
    <dgm:pt modelId="{6250D41D-49CA-45D2-9C01-045AB12EF2B1}" type="pres">
      <dgm:prSet presAssocID="{7F6C7EDF-AE03-4A89-8873-1BE004770F60}" presName="node" presStyleLbl="revTx" presStyleIdx="3" presStyleCnt="5" custScaleX="173357">
        <dgm:presLayoutVars>
          <dgm:bulletEnabled val="1"/>
        </dgm:presLayoutVars>
      </dgm:prSet>
      <dgm:spPr/>
      <dgm:t>
        <a:bodyPr/>
        <a:lstStyle/>
        <a:p>
          <a:endParaRPr lang="en-US"/>
        </a:p>
      </dgm:t>
    </dgm:pt>
    <dgm:pt modelId="{49454F58-AA7D-4213-BEF1-D485BA9C69EE}" type="pres">
      <dgm:prSet presAssocID="{E9E9B4E8-9C3C-4B07-85B4-F225C12125C4}" presName="sibTrans" presStyleLbl="node1" presStyleIdx="3" presStyleCnt="5" custScaleX="103634" custScaleY="93581"/>
      <dgm:spPr/>
      <dgm:t>
        <a:bodyPr/>
        <a:lstStyle/>
        <a:p>
          <a:endParaRPr lang="en-US"/>
        </a:p>
      </dgm:t>
    </dgm:pt>
    <dgm:pt modelId="{4DDE52D8-3A34-4DE0-BC19-824DDF433F92}" type="pres">
      <dgm:prSet presAssocID="{75B392B4-FB02-4AA4-89AC-6DDAE5B64B75}" presName="dummy" presStyleCnt="0"/>
      <dgm:spPr/>
    </dgm:pt>
    <dgm:pt modelId="{2942567B-22DA-4342-8811-91F2A19A308F}" type="pres">
      <dgm:prSet presAssocID="{75B392B4-FB02-4AA4-89AC-6DDAE5B64B75}" presName="node" presStyleLbl="revTx" presStyleIdx="4" presStyleCnt="5">
        <dgm:presLayoutVars>
          <dgm:bulletEnabled val="1"/>
        </dgm:presLayoutVars>
      </dgm:prSet>
      <dgm:spPr/>
      <dgm:t>
        <a:bodyPr/>
        <a:lstStyle/>
        <a:p>
          <a:endParaRPr lang="en-US"/>
        </a:p>
      </dgm:t>
    </dgm:pt>
    <dgm:pt modelId="{26968EAE-966E-42D5-8C60-E67AD3685124}" type="pres">
      <dgm:prSet presAssocID="{9364109D-13C2-482F-8685-BF3A0C61350A}" presName="sibTrans" presStyleLbl="node1" presStyleIdx="4" presStyleCnt="5"/>
      <dgm:spPr/>
      <dgm:t>
        <a:bodyPr/>
        <a:lstStyle/>
        <a:p>
          <a:endParaRPr lang="en-US"/>
        </a:p>
      </dgm:t>
    </dgm:pt>
  </dgm:ptLst>
  <dgm:cxnLst>
    <dgm:cxn modelId="{0824BA57-3572-4D58-B678-93BFD40EBCEE}" type="presOf" srcId="{3D668F55-71B0-4F09-9431-949E07547DEA}" destId="{6B30ECA6-DB89-46F9-8A69-726BC97DB823}" srcOrd="0" destOrd="0" presId="urn:microsoft.com/office/officeart/2005/8/layout/cycle1"/>
    <dgm:cxn modelId="{2F84C11D-D317-42F0-8ECB-0407A7F912EC}" srcId="{9F833332-32C9-48F6-AEEC-554DE7C36164}" destId="{71599522-AE63-4D77-9BC6-077270A0D802}" srcOrd="2" destOrd="0" parTransId="{4B24F014-45D2-41C1-8B2C-3C1160E1D46D}" sibTransId="{EDB00692-D6A0-45A4-8B60-13C358C1B297}"/>
    <dgm:cxn modelId="{BEACDC9B-4B24-4F29-A716-192D763FD493}" type="presOf" srcId="{9364109D-13C2-482F-8685-BF3A0C61350A}" destId="{26968EAE-966E-42D5-8C60-E67AD3685124}" srcOrd="0" destOrd="0" presId="urn:microsoft.com/office/officeart/2005/8/layout/cycle1"/>
    <dgm:cxn modelId="{2F1084BE-75FF-4B4F-B8DD-F7F4A2E460F1}" srcId="{9F833332-32C9-48F6-AEEC-554DE7C36164}" destId="{75B392B4-FB02-4AA4-89AC-6DDAE5B64B75}" srcOrd="4" destOrd="0" parTransId="{06B65790-7E7F-45AA-AB90-8D0C712E7B23}" sibTransId="{9364109D-13C2-482F-8685-BF3A0C61350A}"/>
    <dgm:cxn modelId="{EC76DBDA-ED90-4427-B9E9-CAF6535B91E8}" type="presOf" srcId="{A448CCBA-86CD-4154-BC7F-F6652107361E}" destId="{6F391E4B-F844-4367-981F-A9701F9D16CD}" srcOrd="0" destOrd="0" presId="urn:microsoft.com/office/officeart/2005/8/layout/cycle1"/>
    <dgm:cxn modelId="{25E3E114-C496-41F3-B3A5-4735E5C5CDC8}" srcId="{9F833332-32C9-48F6-AEEC-554DE7C36164}" destId="{7F6C7EDF-AE03-4A89-8873-1BE004770F60}" srcOrd="3" destOrd="0" parTransId="{F3D71DE0-77B6-413A-AA92-4379E70B2774}" sibTransId="{E9E9B4E8-9C3C-4B07-85B4-F225C12125C4}"/>
    <dgm:cxn modelId="{1524DEFC-D173-48DD-8A12-65382668042E}" type="presOf" srcId="{D4EC708B-C755-4142-92F7-6D79A61ADE1E}" destId="{141AC671-AA36-4958-845B-0F0310C47532}" srcOrd="0" destOrd="0" presId="urn:microsoft.com/office/officeart/2005/8/layout/cycle1"/>
    <dgm:cxn modelId="{6A423F70-BB59-4DE7-BDBD-3CB7C946F0A2}" type="presOf" srcId="{71599522-AE63-4D77-9BC6-077270A0D802}" destId="{B3A08169-4758-4C23-B001-19DCEBF6C301}" srcOrd="0" destOrd="0" presId="urn:microsoft.com/office/officeart/2005/8/layout/cycle1"/>
    <dgm:cxn modelId="{7114C912-216B-43E0-A7DF-38360D8BC32E}" type="presOf" srcId="{7F6C7EDF-AE03-4A89-8873-1BE004770F60}" destId="{6250D41D-49CA-45D2-9C01-045AB12EF2B1}" srcOrd="0" destOrd="0" presId="urn:microsoft.com/office/officeart/2005/8/layout/cycle1"/>
    <dgm:cxn modelId="{E0F0C1FA-906F-444C-97D8-5E66EC05FA56}" type="presOf" srcId="{7238B3D7-3C3B-4D4E-B990-F6008BF24363}" destId="{3EB19507-D653-42ED-B73D-B62BF203F5FE}" srcOrd="0" destOrd="0" presId="urn:microsoft.com/office/officeart/2005/8/layout/cycle1"/>
    <dgm:cxn modelId="{318F86CF-221A-4878-8EB3-A156E7374409}" srcId="{9F833332-32C9-48F6-AEEC-554DE7C36164}" destId="{7238B3D7-3C3B-4D4E-B990-F6008BF24363}" srcOrd="1" destOrd="0" parTransId="{CFDD8330-72E2-4C56-B7B2-DA0921EA0819}" sibTransId="{3D668F55-71B0-4F09-9431-949E07547DEA}"/>
    <dgm:cxn modelId="{5B05E662-2D5D-4ED5-B51A-073E15B8ED0F}" srcId="{9F833332-32C9-48F6-AEEC-554DE7C36164}" destId="{D4EC708B-C755-4142-92F7-6D79A61ADE1E}" srcOrd="0" destOrd="0" parTransId="{CB7D9605-FD2D-4A04-8F5B-DAE371F051AC}" sibTransId="{A448CCBA-86CD-4154-BC7F-F6652107361E}"/>
    <dgm:cxn modelId="{AF3A2F74-EDA0-4E26-89FC-F1A75A76A351}" type="presOf" srcId="{9F833332-32C9-48F6-AEEC-554DE7C36164}" destId="{D56CE97C-7EF7-4E4A-B55A-69173DB18491}" srcOrd="0" destOrd="0" presId="urn:microsoft.com/office/officeart/2005/8/layout/cycle1"/>
    <dgm:cxn modelId="{B01F399C-91A1-456B-84AB-B0A5539F2B47}" type="presOf" srcId="{E9E9B4E8-9C3C-4B07-85B4-F225C12125C4}" destId="{49454F58-AA7D-4213-BEF1-D485BA9C69EE}" srcOrd="0" destOrd="0" presId="urn:microsoft.com/office/officeart/2005/8/layout/cycle1"/>
    <dgm:cxn modelId="{F11FA304-D0A2-4E98-AB9A-A5A71A20AEF3}" type="presOf" srcId="{75B392B4-FB02-4AA4-89AC-6DDAE5B64B75}" destId="{2942567B-22DA-4342-8811-91F2A19A308F}" srcOrd="0" destOrd="0" presId="urn:microsoft.com/office/officeart/2005/8/layout/cycle1"/>
    <dgm:cxn modelId="{B76D5882-5CDC-4B94-9701-366621924EEE}" type="presOf" srcId="{EDB00692-D6A0-45A4-8B60-13C358C1B297}" destId="{9D0970A2-505B-4802-B423-63B90384C6EB}" srcOrd="0" destOrd="0" presId="urn:microsoft.com/office/officeart/2005/8/layout/cycle1"/>
    <dgm:cxn modelId="{605EEF19-478B-4B88-A013-9B4DA0BF4E6B}" type="presParOf" srcId="{D56CE97C-7EF7-4E4A-B55A-69173DB18491}" destId="{33AEE8BF-D9AF-478E-BD26-46ECFBAB5CBD}" srcOrd="0" destOrd="0" presId="urn:microsoft.com/office/officeart/2005/8/layout/cycle1"/>
    <dgm:cxn modelId="{5897C6E4-1388-44F5-B386-28D4EF9D9219}" type="presParOf" srcId="{D56CE97C-7EF7-4E4A-B55A-69173DB18491}" destId="{141AC671-AA36-4958-845B-0F0310C47532}" srcOrd="1" destOrd="0" presId="urn:microsoft.com/office/officeart/2005/8/layout/cycle1"/>
    <dgm:cxn modelId="{DB80FE61-F4CA-44C1-9D9F-9178AEE3E3B4}" type="presParOf" srcId="{D56CE97C-7EF7-4E4A-B55A-69173DB18491}" destId="{6F391E4B-F844-4367-981F-A9701F9D16CD}" srcOrd="2" destOrd="0" presId="urn:microsoft.com/office/officeart/2005/8/layout/cycle1"/>
    <dgm:cxn modelId="{59DDF106-A7E3-4EF5-9AE8-01D670878934}" type="presParOf" srcId="{D56CE97C-7EF7-4E4A-B55A-69173DB18491}" destId="{D408F617-6C64-4CA1-9715-CFA5221AB28D}" srcOrd="3" destOrd="0" presId="urn:microsoft.com/office/officeart/2005/8/layout/cycle1"/>
    <dgm:cxn modelId="{9343D0AD-05E0-420C-8E8A-8051FEF89045}" type="presParOf" srcId="{D56CE97C-7EF7-4E4A-B55A-69173DB18491}" destId="{3EB19507-D653-42ED-B73D-B62BF203F5FE}" srcOrd="4" destOrd="0" presId="urn:microsoft.com/office/officeart/2005/8/layout/cycle1"/>
    <dgm:cxn modelId="{F252FABD-60DA-4655-9BB5-15DA0830B874}" type="presParOf" srcId="{D56CE97C-7EF7-4E4A-B55A-69173DB18491}" destId="{6B30ECA6-DB89-46F9-8A69-726BC97DB823}" srcOrd="5" destOrd="0" presId="urn:microsoft.com/office/officeart/2005/8/layout/cycle1"/>
    <dgm:cxn modelId="{D157B3A5-AFA7-48D5-A21E-40D250656B2D}" type="presParOf" srcId="{D56CE97C-7EF7-4E4A-B55A-69173DB18491}" destId="{78630E86-489E-4FA8-824B-1BC5E673B141}" srcOrd="6" destOrd="0" presId="urn:microsoft.com/office/officeart/2005/8/layout/cycle1"/>
    <dgm:cxn modelId="{67090298-0F02-4DF7-9A3B-16B5533EA006}" type="presParOf" srcId="{D56CE97C-7EF7-4E4A-B55A-69173DB18491}" destId="{B3A08169-4758-4C23-B001-19DCEBF6C301}" srcOrd="7" destOrd="0" presId="urn:microsoft.com/office/officeart/2005/8/layout/cycle1"/>
    <dgm:cxn modelId="{D93941BC-0C34-414C-B5DE-D5BDE6CEFCF9}" type="presParOf" srcId="{D56CE97C-7EF7-4E4A-B55A-69173DB18491}" destId="{9D0970A2-505B-4802-B423-63B90384C6EB}" srcOrd="8" destOrd="0" presId="urn:microsoft.com/office/officeart/2005/8/layout/cycle1"/>
    <dgm:cxn modelId="{CDE091C3-685C-4409-AD2D-D751F07E63AF}" type="presParOf" srcId="{D56CE97C-7EF7-4E4A-B55A-69173DB18491}" destId="{A2392710-ADF0-4407-AD77-1EFA18FB3903}" srcOrd="9" destOrd="0" presId="urn:microsoft.com/office/officeart/2005/8/layout/cycle1"/>
    <dgm:cxn modelId="{4C1A3983-D38E-4FB7-9FB4-D9B2F6C46812}" type="presParOf" srcId="{D56CE97C-7EF7-4E4A-B55A-69173DB18491}" destId="{6250D41D-49CA-45D2-9C01-045AB12EF2B1}" srcOrd="10" destOrd="0" presId="urn:microsoft.com/office/officeart/2005/8/layout/cycle1"/>
    <dgm:cxn modelId="{AAA3F7CC-F4EC-4EDA-98C6-534403EA4916}" type="presParOf" srcId="{D56CE97C-7EF7-4E4A-B55A-69173DB18491}" destId="{49454F58-AA7D-4213-BEF1-D485BA9C69EE}" srcOrd="11" destOrd="0" presId="urn:microsoft.com/office/officeart/2005/8/layout/cycle1"/>
    <dgm:cxn modelId="{5D0A55B5-585D-479C-B05E-00A66F222803}" type="presParOf" srcId="{D56CE97C-7EF7-4E4A-B55A-69173DB18491}" destId="{4DDE52D8-3A34-4DE0-BC19-824DDF433F92}" srcOrd="12" destOrd="0" presId="urn:microsoft.com/office/officeart/2005/8/layout/cycle1"/>
    <dgm:cxn modelId="{E4E367BE-86A5-4D14-8D14-1714203AB5FA}" type="presParOf" srcId="{D56CE97C-7EF7-4E4A-B55A-69173DB18491}" destId="{2942567B-22DA-4342-8811-91F2A19A308F}" srcOrd="13" destOrd="0" presId="urn:microsoft.com/office/officeart/2005/8/layout/cycle1"/>
    <dgm:cxn modelId="{027AC934-9731-4018-BFCD-516994B840EF}" type="presParOf" srcId="{D56CE97C-7EF7-4E4A-B55A-69173DB18491}" destId="{26968EAE-966E-42D5-8C60-E67AD3685124}"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40D147-2697-497F-A1D0-C0C612377224}" type="doc">
      <dgm:prSet loTypeId="urn:microsoft.com/office/officeart/2005/8/layout/pyramid1" loCatId="pyramid" qsTypeId="urn:microsoft.com/office/officeart/2005/8/quickstyle/simple1" qsCatId="simple" csTypeId="urn:microsoft.com/office/officeart/2005/8/colors/accent0_2" csCatId="mainScheme" phldr="1"/>
      <dgm:spPr/>
    </dgm:pt>
    <dgm:pt modelId="{AB5BBCE0-0DAA-4D91-9445-1E824EFD72CE}">
      <dgm:prSet phldrT="[Text]" custT="1"/>
      <dgm:spPr/>
      <dgm:t>
        <a:bodyPr/>
        <a:lstStyle/>
        <a:p>
          <a:endParaRPr lang="en-US" sz="3600" dirty="0" smtClean="0"/>
        </a:p>
        <a:p>
          <a:endParaRPr lang="en-US" sz="3600" dirty="0" smtClean="0"/>
        </a:p>
        <a:p>
          <a:endParaRPr lang="en-US" sz="3600" dirty="0" smtClean="0"/>
        </a:p>
        <a:p>
          <a:r>
            <a:rPr lang="en-US" sz="4400" dirty="0" smtClean="0"/>
            <a:t>QMS</a:t>
          </a:r>
        </a:p>
      </dgm:t>
    </dgm:pt>
    <dgm:pt modelId="{6FE1C6E6-11DD-4439-83E9-AE3F37DA48B1}" type="parTrans" cxnId="{6FF44982-65F4-45C4-B5AC-E45E4C489AFC}">
      <dgm:prSet/>
      <dgm:spPr/>
      <dgm:t>
        <a:bodyPr/>
        <a:lstStyle/>
        <a:p>
          <a:endParaRPr lang="en-US"/>
        </a:p>
      </dgm:t>
    </dgm:pt>
    <dgm:pt modelId="{1B19AC6B-1235-4FA7-A493-E6C6A6B6A6DB}" type="sibTrans" cxnId="{6FF44982-65F4-45C4-B5AC-E45E4C489AFC}">
      <dgm:prSet/>
      <dgm:spPr/>
      <dgm:t>
        <a:bodyPr/>
        <a:lstStyle/>
        <a:p>
          <a:endParaRPr lang="en-US"/>
        </a:p>
      </dgm:t>
    </dgm:pt>
    <dgm:pt modelId="{A6AD6E27-D441-46FD-A2ED-841999F2F9D0}" type="pres">
      <dgm:prSet presAssocID="{E240D147-2697-497F-A1D0-C0C612377224}" presName="Name0" presStyleCnt="0">
        <dgm:presLayoutVars>
          <dgm:dir/>
          <dgm:animLvl val="lvl"/>
          <dgm:resizeHandles val="exact"/>
        </dgm:presLayoutVars>
      </dgm:prSet>
      <dgm:spPr/>
    </dgm:pt>
    <dgm:pt modelId="{6E3A7C95-FB7F-434F-8608-F40F36379D95}" type="pres">
      <dgm:prSet presAssocID="{AB5BBCE0-0DAA-4D91-9445-1E824EFD72CE}" presName="Name8" presStyleCnt="0"/>
      <dgm:spPr/>
    </dgm:pt>
    <dgm:pt modelId="{7A7966B2-D83D-480E-86AB-39281042767D}" type="pres">
      <dgm:prSet presAssocID="{AB5BBCE0-0DAA-4D91-9445-1E824EFD72CE}" presName="level" presStyleLbl="node1" presStyleIdx="0" presStyleCnt="1">
        <dgm:presLayoutVars>
          <dgm:chMax val="1"/>
          <dgm:bulletEnabled val="1"/>
        </dgm:presLayoutVars>
      </dgm:prSet>
      <dgm:spPr/>
      <dgm:t>
        <a:bodyPr/>
        <a:lstStyle/>
        <a:p>
          <a:endParaRPr lang="en-US"/>
        </a:p>
      </dgm:t>
    </dgm:pt>
    <dgm:pt modelId="{D4F03417-51A0-4A0F-A53C-49D7735C7E45}" type="pres">
      <dgm:prSet presAssocID="{AB5BBCE0-0DAA-4D91-9445-1E824EFD72CE}" presName="levelTx" presStyleLbl="revTx" presStyleIdx="0" presStyleCnt="0">
        <dgm:presLayoutVars>
          <dgm:chMax val="1"/>
          <dgm:bulletEnabled val="1"/>
        </dgm:presLayoutVars>
      </dgm:prSet>
      <dgm:spPr/>
      <dgm:t>
        <a:bodyPr/>
        <a:lstStyle/>
        <a:p>
          <a:endParaRPr lang="en-US"/>
        </a:p>
      </dgm:t>
    </dgm:pt>
  </dgm:ptLst>
  <dgm:cxnLst>
    <dgm:cxn modelId="{5CD47384-FEC8-4880-8845-7E353522F89E}" type="presOf" srcId="{AB5BBCE0-0DAA-4D91-9445-1E824EFD72CE}" destId="{7A7966B2-D83D-480E-86AB-39281042767D}" srcOrd="0" destOrd="0" presId="urn:microsoft.com/office/officeart/2005/8/layout/pyramid1"/>
    <dgm:cxn modelId="{1A74313D-1A1B-4436-A88B-58B722142860}" type="presOf" srcId="{E240D147-2697-497F-A1D0-C0C612377224}" destId="{A6AD6E27-D441-46FD-A2ED-841999F2F9D0}" srcOrd="0" destOrd="0" presId="urn:microsoft.com/office/officeart/2005/8/layout/pyramid1"/>
    <dgm:cxn modelId="{ED106971-35B7-47B2-A830-ED4636A2711E}" type="presOf" srcId="{AB5BBCE0-0DAA-4D91-9445-1E824EFD72CE}" destId="{D4F03417-51A0-4A0F-A53C-49D7735C7E45}" srcOrd="1" destOrd="0" presId="urn:microsoft.com/office/officeart/2005/8/layout/pyramid1"/>
    <dgm:cxn modelId="{6FF44982-65F4-45C4-B5AC-E45E4C489AFC}" srcId="{E240D147-2697-497F-A1D0-C0C612377224}" destId="{AB5BBCE0-0DAA-4D91-9445-1E824EFD72CE}" srcOrd="0" destOrd="0" parTransId="{6FE1C6E6-11DD-4439-83E9-AE3F37DA48B1}" sibTransId="{1B19AC6B-1235-4FA7-A493-E6C6A6B6A6DB}"/>
    <dgm:cxn modelId="{F95B48F7-D60B-4055-BFF1-4BC91BA14BE6}" type="presParOf" srcId="{A6AD6E27-D441-46FD-A2ED-841999F2F9D0}" destId="{6E3A7C95-FB7F-434F-8608-F40F36379D95}" srcOrd="0" destOrd="0" presId="urn:microsoft.com/office/officeart/2005/8/layout/pyramid1"/>
    <dgm:cxn modelId="{C0C1877C-4ACB-4D6A-BAB5-D1FE4E936327}" type="presParOf" srcId="{6E3A7C95-FB7F-434F-8608-F40F36379D95}" destId="{7A7966B2-D83D-480E-86AB-39281042767D}" srcOrd="0" destOrd="0" presId="urn:microsoft.com/office/officeart/2005/8/layout/pyramid1"/>
    <dgm:cxn modelId="{297AAFED-CD15-4135-86F0-7B247A6BA9C0}" type="presParOf" srcId="{6E3A7C95-FB7F-434F-8608-F40F36379D95}" destId="{D4F03417-51A0-4A0F-A53C-49D7735C7E45}"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A61C72F-4FFD-4646-B5B5-6AC79E2D0792}" type="doc">
      <dgm:prSet loTypeId="urn:microsoft.com/office/officeart/2005/8/layout/pyramid1" loCatId="pyramid" qsTypeId="urn:microsoft.com/office/officeart/2005/8/quickstyle/simple1" qsCatId="simple" csTypeId="urn:microsoft.com/office/officeart/2005/8/colors/colorful1" csCatId="colorful" phldr="1"/>
      <dgm:spPr/>
    </dgm:pt>
    <dgm:pt modelId="{5E8A8EFD-3216-48DB-BF59-1309395ED1C7}">
      <dgm:prSet phldrT="[Text]" custT="1"/>
      <dgm:spPr>
        <a:solidFill>
          <a:srgbClr val="3184D0"/>
        </a:solidFill>
      </dgm:spPr>
      <dgm:t>
        <a:bodyPr/>
        <a:lstStyle/>
        <a:p>
          <a:endParaRPr lang="en-US" sz="2400" dirty="0"/>
        </a:p>
      </dgm:t>
    </dgm:pt>
    <dgm:pt modelId="{E2E4E6EF-8D0F-457C-B99F-88E892FAD883}" type="parTrans" cxnId="{B61A30CD-73A4-4F8E-967F-80794D21E1E3}">
      <dgm:prSet/>
      <dgm:spPr/>
      <dgm:t>
        <a:bodyPr/>
        <a:lstStyle/>
        <a:p>
          <a:endParaRPr lang="en-US"/>
        </a:p>
      </dgm:t>
    </dgm:pt>
    <dgm:pt modelId="{122C444A-A8A6-47DE-B4B8-C16CE79A7CF5}" type="sibTrans" cxnId="{B61A30CD-73A4-4F8E-967F-80794D21E1E3}">
      <dgm:prSet/>
      <dgm:spPr/>
      <dgm:t>
        <a:bodyPr/>
        <a:lstStyle/>
        <a:p>
          <a:endParaRPr lang="en-US"/>
        </a:p>
      </dgm:t>
    </dgm:pt>
    <dgm:pt modelId="{7640C3F7-180E-4D7F-923F-4D812548CB5B}">
      <dgm:prSet phldrT="[Text]" custT="1"/>
      <dgm:spPr>
        <a:solidFill>
          <a:srgbClr val="83D836"/>
        </a:solidFill>
      </dgm:spPr>
      <dgm:t>
        <a:bodyPr/>
        <a:lstStyle/>
        <a:p>
          <a:endParaRPr lang="en-US" sz="2000" b="1" dirty="0">
            <a:solidFill>
              <a:schemeClr val="bg1"/>
            </a:solidFill>
          </a:endParaRPr>
        </a:p>
      </dgm:t>
    </dgm:pt>
    <dgm:pt modelId="{6FC38141-9257-4C97-B28C-3B8E36D7B725}" type="parTrans" cxnId="{88EE0149-B311-44C3-A09C-A5C4377468DF}">
      <dgm:prSet/>
      <dgm:spPr/>
      <dgm:t>
        <a:bodyPr/>
        <a:lstStyle/>
        <a:p>
          <a:endParaRPr lang="en-US"/>
        </a:p>
      </dgm:t>
    </dgm:pt>
    <dgm:pt modelId="{2AA15E9B-CAB5-4450-BBC1-6A0418D1586A}" type="sibTrans" cxnId="{88EE0149-B311-44C3-A09C-A5C4377468DF}">
      <dgm:prSet/>
      <dgm:spPr/>
      <dgm:t>
        <a:bodyPr/>
        <a:lstStyle/>
        <a:p>
          <a:endParaRPr lang="en-US"/>
        </a:p>
      </dgm:t>
    </dgm:pt>
    <dgm:pt modelId="{BA64B58C-05E6-4C44-98A6-16D853AF6631}">
      <dgm:prSet phldrT="[Text]" custT="1"/>
      <dgm:spPr>
        <a:solidFill>
          <a:srgbClr val="FECF03"/>
        </a:solidFill>
      </dgm:spPr>
      <dgm:t>
        <a:bodyPr/>
        <a:lstStyle/>
        <a:p>
          <a:r>
            <a:rPr lang="en-US" sz="2800" dirty="0" smtClean="0">
              <a:solidFill>
                <a:schemeClr val="tx1"/>
              </a:solidFill>
            </a:rPr>
            <a:t>Engineering Controls</a:t>
          </a:r>
          <a:endParaRPr lang="en-US" sz="2800" dirty="0">
            <a:solidFill>
              <a:schemeClr val="tx1"/>
            </a:solidFill>
          </a:endParaRPr>
        </a:p>
      </dgm:t>
    </dgm:pt>
    <dgm:pt modelId="{8341980A-D3F6-47A9-8304-66620F8C2C51}" type="parTrans" cxnId="{EF0CA2A8-BE72-4D24-BB29-6CE4422C0C6A}">
      <dgm:prSet/>
      <dgm:spPr/>
      <dgm:t>
        <a:bodyPr/>
        <a:lstStyle/>
        <a:p>
          <a:endParaRPr lang="en-US"/>
        </a:p>
      </dgm:t>
    </dgm:pt>
    <dgm:pt modelId="{365891C4-CADB-458F-9D9B-1E40B866C14E}" type="sibTrans" cxnId="{EF0CA2A8-BE72-4D24-BB29-6CE4422C0C6A}">
      <dgm:prSet/>
      <dgm:spPr/>
      <dgm:t>
        <a:bodyPr/>
        <a:lstStyle/>
        <a:p>
          <a:endParaRPr lang="en-US"/>
        </a:p>
      </dgm:t>
    </dgm:pt>
    <dgm:pt modelId="{B537C766-D97F-4F89-8AC7-3D1AF0F199D0}">
      <dgm:prSet phldrT="[Text]" custT="1"/>
      <dgm:spPr>
        <a:solidFill>
          <a:srgbClr val="F86218"/>
        </a:solidFill>
      </dgm:spPr>
      <dgm:t>
        <a:bodyPr/>
        <a:lstStyle/>
        <a:p>
          <a:r>
            <a:rPr lang="en-US" sz="3200" dirty="0" smtClean="0">
              <a:solidFill>
                <a:schemeClr val="bg1"/>
              </a:solidFill>
            </a:rPr>
            <a:t>Administrative Controls</a:t>
          </a:r>
          <a:endParaRPr lang="en-US" sz="3200" dirty="0">
            <a:solidFill>
              <a:schemeClr val="bg1"/>
            </a:solidFill>
          </a:endParaRPr>
        </a:p>
      </dgm:t>
    </dgm:pt>
    <dgm:pt modelId="{726A576F-F84D-4976-B294-CEC402D169A5}" type="parTrans" cxnId="{907C5B7B-669F-47D2-9882-EDD1090654CA}">
      <dgm:prSet/>
      <dgm:spPr/>
      <dgm:t>
        <a:bodyPr/>
        <a:lstStyle/>
        <a:p>
          <a:endParaRPr lang="en-US"/>
        </a:p>
      </dgm:t>
    </dgm:pt>
    <dgm:pt modelId="{DD3978A4-8398-4FC7-8C0C-CAAE77558F65}" type="sibTrans" cxnId="{907C5B7B-669F-47D2-9882-EDD1090654CA}">
      <dgm:prSet/>
      <dgm:spPr/>
      <dgm:t>
        <a:bodyPr/>
        <a:lstStyle/>
        <a:p>
          <a:endParaRPr lang="en-US"/>
        </a:p>
      </dgm:t>
    </dgm:pt>
    <dgm:pt modelId="{F4258EA0-7DC4-4410-B46F-BCA4CA318FF0}">
      <dgm:prSet phldrT="[Text]" custT="1"/>
      <dgm:spPr>
        <a:solidFill>
          <a:srgbClr val="F6131D"/>
        </a:solidFill>
      </dgm:spPr>
      <dgm:t>
        <a:bodyPr/>
        <a:lstStyle/>
        <a:p>
          <a:r>
            <a:rPr lang="en-US" sz="3600" dirty="0" smtClean="0">
              <a:solidFill>
                <a:schemeClr val="bg1"/>
              </a:solidFill>
            </a:rPr>
            <a:t>PPE</a:t>
          </a:r>
          <a:endParaRPr lang="en-US" sz="1800" dirty="0">
            <a:solidFill>
              <a:schemeClr val="bg1"/>
            </a:solidFill>
          </a:endParaRPr>
        </a:p>
      </dgm:t>
    </dgm:pt>
    <dgm:pt modelId="{B4BFCB88-EFB4-4587-BF81-B35D33A6B4F0}" type="parTrans" cxnId="{16AB7332-C5FF-45F7-A239-66F312484289}">
      <dgm:prSet/>
      <dgm:spPr/>
      <dgm:t>
        <a:bodyPr/>
        <a:lstStyle/>
        <a:p>
          <a:endParaRPr lang="en-US"/>
        </a:p>
      </dgm:t>
    </dgm:pt>
    <dgm:pt modelId="{E1648339-9DD5-4031-9AD2-D6A38B7E90D9}" type="sibTrans" cxnId="{16AB7332-C5FF-45F7-A239-66F312484289}">
      <dgm:prSet/>
      <dgm:spPr/>
      <dgm:t>
        <a:bodyPr/>
        <a:lstStyle/>
        <a:p>
          <a:endParaRPr lang="en-US"/>
        </a:p>
      </dgm:t>
    </dgm:pt>
    <dgm:pt modelId="{1FD52B02-B0AD-48A9-93BC-DD0665FEFFB7}" type="pres">
      <dgm:prSet presAssocID="{9A61C72F-4FFD-4646-B5B5-6AC79E2D0792}" presName="Name0" presStyleCnt="0">
        <dgm:presLayoutVars>
          <dgm:dir/>
          <dgm:animLvl val="lvl"/>
          <dgm:resizeHandles val="exact"/>
        </dgm:presLayoutVars>
      </dgm:prSet>
      <dgm:spPr/>
    </dgm:pt>
    <dgm:pt modelId="{7F6CECCB-CDFC-434D-B4DA-E5B30C6A58C6}" type="pres">
      <dgm:prSet presAssocID="{5E8A8EFD-3216-48DB-BF59-1309395ED1C7}" presName="Name8" presStyleCnt="0"/>
      <dgm:spPr/>
    </dgm:pt>
    <dgm:pt modelId="{E271D1E4-906E-4BB0-8D5A-897B55396E3D}" type="pres">
      <dgm:prSet presAssocID="{5E8A8EFD-3216-48DB-BF59-1309395ED1C7}" presName="level" presStyleLbl="node1" presStyleIdx="0" presStyleCnt="5">
        <dgm:presLayoutVars>
          <dgm:chMax val="1"/>
          <dgm:bulletEnabled val="1"/>
        </dgm:presLayoutVars>
      </dgm:prSet>
      <dgm:spPr/>
      <dgm:t>
        <a:bodyPr/>
        <a:lstStyle/>
        <a:p>
          <a:endParaRPr lang="en-US"/>
        </a:p>
      </dgm:t>
    </dgm:pt>
    <dgm:pt modelId="{38AF9136-1DB3-47E9-A2F8-3403F084855E}" type="pres">
      <dgm:prSet presAssocID="{5E8A8EFD-3216-48DB-BF59-1309395ED1C7}" presName="levelTx" presStyleLbl="revTx" presStyleIdx="0" presStyleCnt="0">
        <dgm:presLayoutVars>
          <dgm:chMax val="1"/>
          <dgm:bulletEnabled val="1"/>
        </dgm:presLayoutVars>
      </dgm:prSet>
      <dgm:spPr/>
      <dgm:t>
        <a:bodyPr/>
        <a:lstStyle/>
        <a:p>
          <a:endParaRPr lang="en-US"/>
        </a:p>
      </dgm:t>
    </dgm:pt>
    <dgm:pt modelId="{496CDF72-1160-498C-9CDC-A6F45E24AF67}" type="pres">
      <dgm:prSet presAssocID="{7640C3F7-180E-4D7F-923F-4D812548CB5B}" presName="Name8" presStyleCnt="0"/>
      <dgm:spPr/>
    </dgm:pt>
    <dgm:pt modelId="{8A5F06B4-FA68-4F74-BF57-06FDB1F24648}" type="pres">
      <dgm:prSet presAssocID="{7640C3F7-180E-4D7F-923F-4D812548CB5B}" presName="level" presStyleLbl="node1" presStyleIdx="1" presStyleCnt="5">
        <dgm:presLayoutVars>
          <dgm:chMax val="1"/>
          <dgm:bulletEnabled val="1"/>
        </dgm:presLayoutVars>
      </dgm:prSet>
      <dgm:spPr/>
      <dgm:t>
        <a:bodyPr/>
        <a:lstStyle/>
        <a:p>
          <a:endParaRPr lang="en-US"/>
        </a:p>
      </dgm:t>
    </dgm:pt>
    <dgm:pt modelId="{0D56F2E5-9CA8-4D24-8741-7BFA6E0C3B27}" type="pres">
      <dgm:prSet presAssocID="{7640C3F7-180E-4D7F-923F-4D812548CB5B}" presName="levelTx" presStyleLbl="revTx" presStyleIdx="0" presStyleCnt="0">
        <dgm:presLayoutVars>
          <dgm:chMax val="1"/>
          <dgm:bulletEnabled val="1"/>
        </dgm:presLayoutVars>
      </dgm:prSet>
      <dgm:spPr/>
      <dgm:t>
        <a:bodyPr/>
        <a:lstStyle/>
        <a:p>
          <a:endParaRPr lang="en-US"/>
        </a:p>
      </dgm:t>
    </dgm:pt>
    <dgm:pt modelId="{42716B23-A1A8-449B-82F4-E0BA969A9F5E}" type="pres">
      <dgm:prSet presAssocID="{BA64B58C-05E6-4C44-98A6-16D853AF6631}" presName="Name8" presStyleCnt="0"/>
      <dgm:spPr/>
    </dgm:pt>
    <dgm:pt modelId="{D0E32182-CF8F-4D99-85BF-45581623541A}" type="pres">
      <dgm:prSet presAssocID="{BA64B58C-05E6-4C44-98A6-16D853AF6631}" presName="level" presStyleLbl="node1" presStyleIdx="2" presStyleCnt="5">
        <dgm:presLayoutVars>
          <dgm:chMax val="1"/>
          <dgm:bulletEnabled val="1"/>
        </dgm:presLayoutVars>
      </dgm:prSet>
      <dgm:spPr/>
      <dgm:t>
        <a:bodyPr/>
        <a:lstStyle/>
        <a:p>
          <a:endParaRPr lang="en-US"/>
        </a:p>
      </dgm:t>
    </dgm:pt>
    <dgm:pt modelId="{A2CEC2A6-3EB1-48B6-8FE1-719CBF9BBEED}" type="pres">
      <dgm:prSet presAssocID="{BA64B58C-05E6-4C44-98A6-16D853AF6631}" presName="levelTx" presStyleLbl="revTx" presStyleIdx="0" presStyleCnt="0">
        <dgm:presLayoutVars>
          <dgm:chMax val="1"/>
          <dgm:bulletEnabled val="1"/>
        </dgm:presLayoutVars>
      </dgm:prSet>
      <dgm:spPr/>
      <dgm:t>
        <a:bodyPr/>
        <a:lstStyle/>
        <a:p>
          <a:endParaRPr lang="en-US"/>
        </a:p>
      </dgm:t>
    </dgm:pt>
    <dgm:pt modelId="{B6EA24F0-B446-45F1-8E06-8FCA83A2A550}" type="pres">
      <dgm:prSet presAssocID="{B537C766-D97F-4F89-8AC7-3D1AF0F199D0}" presName="Name8" presStyleCnt="0"/>
      <dgm:spPr/>
    </dgm:pt>
    <dgm:pt modelId="{4B42381D-D1F9-4D71-A824-875D51E679C2}" type="pres">
      <dgm:prSet presAssocID="{B537C766-D97F-4F89-8AC7-3D1AF0F199D0}" presName="level" presStyleLbl="node1" presStyleIdx="3" presStyleCnt="5">
        <dgm:presLayoutVars>
          <dgm:chMax val="1"/>
          <dgm:bulletEnabled val="1"/>
        </dgm:presLayoutVars>
      </dgm:prSet>
      <dgm:spPr/>
      <dgm:t>
        <a:bodyPr/>
        <a:lstStyle/>
        <a:p>
          <a:endParaRPr lang="en-US"/>
        </a:p>
      </dgm:t>
    </dgm:pt>
    <dgm:pt modelId="{A585466E-44F8-425C-93AB-6BB802D59B79}" type="pres">
      <dgm:prSet presAssocID="{B537C766-D97F-4F89-8AC7-3D1AF0F199D0}" presName="levelTx" presStyleLbl="revTx" presStyleIdx="0" presStyleCnt="0">
        <dgm:presLayoutVars>
          <dgm:chMax val="1"/>
          <dgm:bulletEnabled val="1"/>
        </dgm:presLayoutVars>
      </dgm:prSet>
      <dgm:spPr/>
      <dgm:t>
        <a:bodyPr/>
        <a:lstStyle/>
        <a:p>
          <a:endParaRPr lang="en-US"/>
        </a:p>
      </dgm:t>
    </dgm:pt>
    <dgm:pt modelId="{3C55AD1E-2488-4F12-B937-4F499F70BC7B}" type="pres">
      <dgm:prSet presAssocID="{F4258EA0-7DC4-4410-B46F-BCA4CA318FF0}" presName="Name8" presStyleCnt="0"/>
      <dgm:spPr/>
    </dgm:pt>
    <dgm:pt modelId="{BFDF0F80-78D6-4438-9B57-3D00D30F9BF5}" type="pres">
      <dgm:prSet presAssocID="{F4258EA0-7DC4-4410-B46F-BCA4CA318FF0}" presName="level" presStyleLbl="node1" presStyleIdx="4" presStyleCnt="5" custLinFactNeighborX="-30627" custLinFactNeighborY="38208">
        <dgm:presLayoutVars>
          <dgm:chMax val="1"/>
          <dgm:bulletEnabled val="1"/>
        </dgm:presLayoutVars>
      </dgm:prSet>
      <dgm:spPr/>
      <dgm:t>
        <a:bodyPr/>
        <a:lstStyle/>
        <a:p>
          <a:endParaRPr lang="en-US"/>
        </a:p>
      </dgm:t>
    </dgm:pt>
    <dgm:pt modelId="{8E73DE62-34C8-4CE5-9484-D3B23F90C651}" type="pres">
      <dgm:prSet presAssocID="{F4258EA0-7DC4-4410-B46F-BCA4CA318FF0}" presName="levelTx" presStyleLbl="revTx" presStyleIdx="0" presStyleCnt="0">
        <dgm:presLayoutVars>
          <dgm:chMax val="1"/>
          <dgm:bulletEnabled val="1"/>
        </dgm:presLayoutVars>
      </dgm:prSet>
      <dgm:spPr/>
      <dgm:t>
        <a:bodyPr/>
        <a:lstStyle/>
        <a:p>
          <a:endParaRPr lang="en-US"/>
        </a:p>
      </dgm:t>
    </dgm:pt>
  </dgm:ptLst>
  <dgm:cxnLst>
    <dgm:cxn modelId="{EF0CA2A8-BE72-4D24-BB29-6CE4422C0C6A}" srcId="{9A61C72F-4FFD-4646-B5B5-6AC79E2D0792}" destId="{BA64B58C-05E6-4C44-98A6-16D853AF6631}" srcOrd="2" destOrd="0" parTransId="{8341980A-D3F6-47A9-8304-66620F8C2C51}" sibTransId="{365891C4-CADB-458F-9D9B-1E40B866C14E}"/>
    <dgm:cxn modelId="{6B189F06-4CF2-4AF4-8FE2-01EF6662A8F2}" type="presOf" srcId="{5E8A8EFD-3216-48DB-BF59-1309395ED1C7}" destId="{38AF9136-1DB3-47E9-A2F8-3403F084855E}" srcOrd="1" destOrd="0" presId="urn:microsoft.com/office/officeart/2005/8/layout/pyramid1"/>
    <dgm:cxn modelId="{B61A30CD-73A4-4F8E-967F-80794D21E1E3}" srcId="{9A61C72F-4FFD-4646-B5B5-6AC79E2D0792}" destId="{5E8A8EFD-3216-48DB-BF59-1309395ED1C7}" srcOrd="0" destOrd="0" parTransId="{E2E4E6EF-8D0F-457C-B99F-88E892FAD883}" sibTransId="{122C444A-A8A6-47DE-B4B8-C16CE79A7CF5}"/>
    <dgm:cxn modelId="{281154D2-BC1A-4947-81ED-090EC32F4F63}" type="presOf" srcId="{BA64B58C-05E6-4C44-98A6-16D853AF6631}" destId="{A2CEC2A6-3EB1-48B6-8FE1-719CBF9BBEED}" srcOrd="1" destOrd="0" presId="urn:microsoft.com/office/officeart/2005/8/layout/pyramid1"/>
    <dgm:cxn modelId="{32E6835B-ECB7-4193-BDD6-023BE4FB50E3}" type="presOf" srcId="{F4258EA0-7DC4-4410-B46F-BCA4CA318FF0}" destId="{BFDF0F80-78D6-4438-9B57-3D00D30F9BF5}" srcOrd="0" destOrd="0" presId="urn:microsoft.com/office/officeart/2005/8/layout/pyramid1"/>
    <dgm:cxn modelId="{777F8069-9062-4E63-9CA2-B36E0AB611E5}" type="presOf" srcId="{9A61C72F-4FFD-4646-B5B5-6AC79E2D0792}" destId="{1FD52B02-B0AD-48A9-93BC-DD0665FEFFB7}" srcOrd="0" destOrd="0" presId="urn:microsoft.com/office/officeart/2005/8/layout/pyramid1"/>
    <dgm:cxn modelId="{DC0F7EA2-88B1-4884-BBA8-21BDBE02984D}" type="presOf" srcId="{B537C766-D97F-4F89-8AC7-3D1AF0F199D0}" destId="{4B42381D-D1F9-4D71-A824-875D51E679C2}" srcOrd="0" destOrd="0" presId="urn:microsoft.com/office/officeart/2005/8/layout/pyramid1"/>
    <dgm:cxn modelId="{907C5B7B-669F-47D2-9882-EDD1090654CA}" srcId="{9A61C72F-4FFD-4646-B5B5-6AC79E2D0792}" destId="{B537C766-D97F-4F89-8AC7-3D1AF0F199D0}" srcOrd="3" destOrd="0" parTransId="{726A576F-F84D-4976-B294-CEC402D169A5}" sibTransId="{DD3978A4-8398-4FC7-8C0C-CAAE77558F65}"/>
    <dgm:cxn modelId="{88EE0149-B311-44C3-A09C-A5C4377468DF}" srcId="{9A61C72F-4FFD-4646-B5B5-6AC79E2D0792}" destId="{7640C3F7-180E-4D7F-923F-4D812548CB5B}" srcOrd="1" destOrd="0" parTransId="{6FC38141-9257-4C97-B28C-3B8E36D7B725}" sibTransId="{2AA15E9B-CAB5-4450-BBC1-6A0418D1586A}"/>
    <dgm:cxn modelId="{398BAF63-7F69-45FC-A8CA-59C94C459349}" type="presOf" srcId="{BA64B58C-05E6-4C44-98A6-16D853AF6631}" destId="{D0E32182-CF8F-4D99-85BF-45581623541A}" srcOrd="0" destOrd="0" presId="urn:microsoft.com/office/officeart/2005/8/layout/pyramid1"/>
    <dgm:cxn modelId="{F96E250F-D8A3-4BA8-B0EC-E695CE249A4F}" type="presOf" srcId="{B537C766-D97F-4F89-8AC7-3D1AF0F199D0}" destId="{A585466E-44F8-425C-93AB-6BB802D59B79}" srcOrd="1" destOrd="0" presId="urn:microsoft.com/office/officeart/2005/8/layout/pyramid1"/>
    <dgm:cxn modelId="{16D6E4BA-F222-4EFF-81E9-2A1B03E944A6}" type="presOf" srcId="{7640C3F7-180E-4D7F-923F-4D812548CB5B}" destId="{0D56F2E5-9CA8-4D24-8741-7BFA6E0C3B27}" srcOrd="1" destOrd="0" presId="urn:microsoft.com/office/officeart/2005/8/layout/pyramid1"/>
    <dgm:cxn modelId="{1367429B-46A7-4489-8386-3F35BB0AE90F}" type="presOf" srcId="{F4258EA0-7DC4-4410-B46F-BCA4CA318FF0}" destId="{8E73DE62-34C8-4CE5-9484-D3B23F90C651}" srcOrd="1" destOrd="0" presId="urn:microsoft.com/office/officeart/2005/8/layout/pyramid1"/>
    <dgm:cxn modelId="{16AB7332-C5FF-45F7-A239-66F312484289}" srcId="{9A61C72F-4FFD-4646-B5B5-6AC79E2D0792}" destId="{F4258EA0-7DC4-4410-B46F-BCA4CA318FF0}" srcOrd="4" destOrd="0" parTransId="{B4BFCB88-EFB4-4587-BF81-B35D33A6B4F0}" sibTransId="{E1648339-9DD5-4031-9AD2-D6A38B7E90D9}"/>
    <dgm:cxn modelId="{EC8D8979-D9C5-469F-B806-5FC75EF971AD}" type="presOf" srcId="{7640C3F7-180E-4D7F-923F-4D812548CB5B}" destId="{8A5F06B4-FA68-4F74-BF57-06FDB1F24648}" srcOrd="0" destOrd="0" presId="urn:microsoft.com/office/officeart/2005/8/layout/pyramid1"/>
    <dgm:cxn modelId="{9D7AB860-90EE-453F-9F1E-5D177548D5D3}" type="presOf" srcId="{5E8A8EFD-3216-48DB-BF59-1309395ED1C7}" destId="{E271D1E4-906E-4BB0-8D5A-897B55396E3D}" srcOrd="0" destOrd="0" presId="urn:microsoft.com/office/officeart/2005/8/layout/pyramid1"/>
    <dgm:cxn modelId="{10A9CD87-CC61-4AC7-8D70-27C8B22EB105}" type="presParOf" srcId="{1FD52B02-B0AD-48A9-93BC-DD0665FEFFB7}" destId="{7F6CECCB-CDFC-434D-B4DA-E5B30C6A58C6}" srcOrd="0" destOrd="0" presId="urn:microsoft.com/office/officeart/2005/8/layout/pyramid1"/>
    <dgm:cxn modelId="{B4F1EA68-DFC4-44CB-9FB5-4106FD84C45C}" type="presParOf" srcId="{7F6CECCB-CDFC-434D-B4DA-E5B30C6A58C6}" destId="{E271D1E4-906E-4BB0-8D5A-897B55396E3D}" srcOrd="0" destOrd="0" presId="urn:microsoft.com/office/officeart/2005/8/layout/pyramid1"/>
    <dgm:cxn modelId="{8F423F76-29E7-4752-BFE3-C4154DA5485F}" type="presParOf" srcId="{7F6CECCB-CDFC-434D-B4DA-E5B30C6A58C6}" destId="{38AF9136-1DB3-47E9-A2F8-3403F084855E}" srcOrd="1" destOrd="0" presId="urn:microsoft.com/office/officeart/2005/8/layout/pyramid1"/>
    <dgm:cxn modelId="{751B645F-AF3A-48BB-A3C7-923A68C2AC91}" type="presParOf" srcId="{1FD52B02-B0AD-48A9-93BC-DD0665FEFFB7}" destId="{496CDF72-1160-498C-9CDC-A6F45E24AF67}" srcOrd="1" destOrd="0" presId="urn:microsoft.com/office/officeart/2005/8/layout/pyramid1"/>
    <dgm:cxn modelId="{8619A1F6-DF79-42BC-AD82-6D1033A10547}" type="presParOf" srcId="{496CDF72-1160-498C-9CDC-A6F45E24AF67}" destId="{8A5F06B4-FA68-4F74-BF57-06FDB1F24648}" srcOrd="0" destOrd="0" presId="urn:microsoft.com/office/officeart/2005/8/layout/pyramid1"/>
    <dgm:cxn modelId="{D7D949E1-146A-4C2B-934A-5165CECF190C}" type="presParOf" srcId="{496CDF72-1160-498C-9CDC-A6F45E24AF67}" destId="{0D56F2E5-9CA8-4D24-8741-7BFA6E0C3B27}" srcOrd="1" destOrd="0" presId="urn:microsoft.com/office/officeart/2005/8/layout/pyramid1"/>
    <dgm:cxn modelId="{653665D9-3A24-4681-A12A-B875CBC25814}" type="presParOf" srcId="{1FD52B02-B0AD-48A9-93BC-DD0665FEFFB7}" destId="{42716B23-A1A8-449B-82F4-E0BA969A9F5E}" srcOrd="2" destOrd="0" presId="urn:microsoft.com/office/officeart/2005/8/layout/pyramid1"/>
    <dgm:cxn modelId="{C7997D22-AA7F-4EA8-BEDC-AC419F73FEFE}" type="presParOf" srcId="{42716B23-A1A8-449B-82F4-E0BA969A9F5E}" destId="{D0E32182-CF8F-4D99-85BF-45581623541A}" srcOrd="0" destOrd="0" presId="urn:microsoft.com/office/officeart/2005/8/layout/pyramid1"/>
    <dgm:cxn modelId="{61DC8022-A2CB-4177-9227-D87D47D4B6D4}" type="presParOf" srcId="{42716B23-A1A8-449B-82F4-E0BA969A9F5E}" destId="{A2CEC2A6-3EB1-48B6-8FE1-719CBF9BBEED}" srcOrd="1" destOrd="0" presId="urn:microsoft.com/office/officeart/2005/8/layout/pyramid1"/>
    <dgm:cxn modelId="{CAE15522-6B45-4F23-B91E-E6EF464CC219}" type="presParOf" srcId="{1FD52B02-B0AD-48A9-93BC-DD0665FEFFB7}" destId="{B6EA24F0-B446-45F1-8E06-8FCA83A2A550}" srcOrd="3" destOrd="0" presId="urn:microsoft.com/office/officeart/2005/8/layout/pyramid1"/>
    <dgm:cxn modelId="{E3BAFE51-5D2A-4CEB-A106-9964B04C8DA0}" type="presParOf" srcId="{B6EA24F0-B446-45F1-8E06-8FCA83A2A550}" destId="{4B42381D-D1F9-4D71-A824-875D51E679C2}" srcOrd="0" destOrd="0" presId="urn:microsoft.com/office/officeart/2005/8/layout/pyramid1"/>
    <dgm:cxn modelId="{8BE00C72-AB37-490E-B130-0E6928F9BD73}" type="presParOf" srcId="{B6EA24F0-B446-45F1-8E06-8FCA83A2A550}" destId="{A585466E-44F8-425C-93AB-6BB802D59B79}" srcOrd="1" destOrd="0" presId="urn:microsoft.com/office/officeart/2005/8/layout/pyramid1"/>
    <dgm:cxn modelId="{83C1E185-8C5D-47B9-8538-A9E4C60DC12B}" type="presParOf" srcId="{1FD52B02-B0AD-48A9-93BC-DD0665FEFFB7}" destId="{3C55AD1E-2488-4F12-B937-4F499F70BC7B}" srcOrd="4" destOrd="0" presId="urn:microsoft.com/office/officeart/2005/8/layout/pyramid1"/>
    <dgm:cxn modelId="{BDAF4735-A2E1-4B5D-B436-419A94F2B43D}" type="presParOf" srcId="{3C55AD1E-2488-4F12-B937-4F499F70BC7B}" destId="{BFDF0F80-78D6-4438-9B57-3D00D30F9BF5}" srcOrd="0" destOrd="0" presId="urn:microsoft.com/office/officeart/2005/8/layout/pyramid1"/>
    <dgm:cxn modelId="{01B09BEA-AF35-4A2A-87E0-FC4296110F50}" type="presParOf" srcId="{3C55AD1E-2488-4F12-B937-4F499F70BC7B}" destId="{8E73DE62-34C8-4CE5-9484-D3B23F90C651}"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749B15-E7A5-473F-9257-9BC09A464F2A}" type="doc">
      <dgm:prSet loTypeId="urn:microsoft.com/office/officeart/2005/8/layout/pyramid1" loCatId="pyramid" qsTypeId="urn:microsoft.com/office/officeart/2005/8/quickstyle/simple1" qsCatId="simple" csTypeId="urn:microsoft.com/office/officeart/2005/8/colors/accent1_2" csCatId="accent1" phldr="1"/>
      <dgm:spPr/>
    </dgm:pt>
    <dgm:pt modelId="{FEC09E43-4E0B-450C-8D0E-D63E88B370EB}">
      <dgm:prSet phldrT="[Text]"/>
      <dgm:spPr>
        <a:solidFill>
          <a:srgbClr val="4BACC6"/>
        </a:solidFill>
        <a:ln w="76200">
          <a:solidFill>
            <a:srgbClr val="255EAB"/>
          </a:solidFill>
        </a:ln>
      </dgm:spPr>
      <dgm:t>
        <a:bodyPr/>
        <a:lstStyle/>
        <a:p>
          <a:r>
            <a:rPr lang="en-US" b="1" dirty="0" smtClean="0">
              <a:solidFill>
                <a:schemeClr val="tx1"/>
              </a:solidFill>
            </a:rPr>
            <a:t>QM</a:t>
          </a:r>
          <a:endParaRPr lang="en-US" b="1" dirty="0">
            <a:solidFill>
              <a:schemeClr val="tx1"/>
            </a:solidFill>
          </a:endParaRPr>
        </a:p>
      </dgm:t>
    </dgm:pt>
    <dgm:pt modelId="{C44178F8-848A-4871-A720-F954F9AC545A}" type="parTrans" cxnId="{6A94DED7-F402-4FB6-BFCC-02282E84F8F1}">
      <dgm:prSet/>
      <dgm:spPr/>
      <dgm:t>
        <a:bodyPr/>
        <a:lstStyle/>
        <a:p>
          <a:endParaRPr lang="en-US"/>
        </a:p>
      </dgm:t>
    </dgm:pt>
    <dgm:pt modelId="{3F9E00B1-1F65-416E-8CAD-B44731040E5F}" type="sibTrans" cxnId="{6A94DED7-F402-4FB6-BFCC-02282E84F8F1}">
      <dgm:prSet/>
      <dgm:spPr/>
      <dgm:t>
        <a:bodyPr/>
        <a:lstStyle/>
        <a:p>
          <a:endParaRPr lang="en-US"/>
        </a:p>
      </dgm:t>
    </dgm:pt>
    <dgm:pt modelId="{F78A80BC-E577-4804-B523-26E67F5D37D7}">
      <dgm:prSet phldrT="[Text]"/>
      <dgm:spPr>
        <a:solidFill>
          <a:srgbClr val="48D491"/>
        </a:solidFill>
        <a:ln w="76200">
          <a:solidFill>
            <a:srgbClr val="255EAB"/>
          </a:solidFill>
        </a:ln>
      </dgm:spPr>
      <dgm:t>
        <a:bodyPr/>
        <a:lstStyle/>
        <a:p>
          <a:r>
            <a:rPr lang="en-US" b="1" dirty="0" smtClean="0"/>
            <a:t>Policy</a:t>
          </a:r>
          <a:endParaRPr lang="en-US" b="1" dirty="0"/>
        </a:p>
      </dgm:t>
    </dgm:pt>
    <dgm:pt modelId="{8D4DF002-EFAD-48E2-A127-F431D4A1BDEF}" type="parTrans" cxnId="{68CF3585-0AD4-4055-8A45-2C78CD5F6723}">
      <dgm:prSet/>
      <dgm:spPr/>
      <dgm:t>
        <a:bodyPr/>
        <a:lstStyle/>
        <a:p>
          <a:endParaRPr lang="en-US"/>
        </a:p>
      </dgm:t>
    </dgm:pt>
    <dgm:pt modelId="{76F1015C-1C19-4BB1-9B09-31039C5711BA}" type="sibTrans" cxnId="{68CF3585-0AD4-4055-8A45-2C78CD5F6723}">
      <dgm:prSet/>
      <dgm:spPr/>
      <dgm:t>
        <a:bodyPr/>
        <a:lstStyle/>
        <a:p>
          <a:endParaRPr lang="en-US"/>
        </a:p>
      </dgm:t>
    </dgm:pt>
    <dgm:pt modelId="{65592C39-EE60-410B-9454-0FEB0672D12C}">
      <dgm:prSet phldrT="[Text]"/>
      <dgm:spPr>
        <a:solidFill>
          <a:srgbClr val="60E146"/>
        </a:solidFill>
        <a:ln w="76200">
          <a:solidFill>
            <a:srgbClr val="255EAB"/>
          </a:solidFill>
        </a:ln>
      </dgm:spPr>
      <dgm:t>
        <a:bodyPr/>
        <a:lstStyle/>
        <a:p>
          <a:r>
            <a:rPr lang="en-US" b="1" dirty="0" smtClean="0"/>
            <a:t>Procedures</a:t>
          </a:r>
          <a:endParaRPr lang="en-US" b="1" dirty="0"/>
        </a:p>
      </dgm:t>
    </dgm:pt>
    <dgm:pt modelId="{A3896A69-FD86-467D-9F42-E6E526D6AC75}" type="parTrans" cxnId="{807D6B58-50D6-4811-BEC3-7C991DDC997E}">
      <dgm:prSet/>
      <dgm:spPr/>
      <dgm:t>
        <a:bodyPr/>
        <a:lstStyle/>
        <a:p>
          <a:endParaRPr lang="en-US"/>
        </a:p>
      </dgm:t>
    </dgm:pt>
    <dgm:pt modelId="{FEA59EA1-25E8-4BA2-818F-5C077180036B}" type="sibTrans" cxnId="{807D6B58-50D6-4811-BEC3-7C991DDC997E}">
      <dgm:prSet/>
      <dgm:spPr/>
      <dgm:t>
        <a:bodyPr/>
        <a:lstStyle/>
        <a:p>
          <a:endParaRPr lang="en-US"/>
        </a:p>
      </dgm:t>
    </dgm:pt>
    <dgm:pt modelId="{A87CF8FF-80D7-4516-94C4-9BCCB62C9AF8}">
      <dgm:prSet phldrT="[Text]"/>
      <dgm:spPr>
        <a:solidFill>
          <a:srgbClr val="D5EC46"/>
        </a:solidFill>
        <a:ln w="76200">
          <a:solidFill>
            <a:srgbClr val="255EAB"/>
          </a:solidFill>
        </a:ln>
      </dgm:spPr>
      <dgm:t>
        <a:bodyPr/>
        <a:lstStyle/>
        <a:p>
          <a:r>
            <a:rPr lang="en-US" b="1" dirty="0" smtClean="0"/>
            <a:t>Work Instructions</a:t>
          </a:r>
          <a:endParaRPr lang="en-US" b="1" dirty="0"/>
        </a:p>
      </dgm:t>
    </dgm:pt>
    <dgm:pt modelId="{66A1B763-5A30-4E6D-818F-A6D182F585CB}" type="parTrans" cxnId="{3F9E3DEE-EF36-4F78-A11B-FF7A94DF80B4}">
      <dgm:prSet/>
      <dgm:spPr/>
      <dgm:t>
        <a:bodyPr/>
        <a:lstStyle/>
        <a:p>
          <a:endParaRPr lang="en-US"/>
        </a:p>
      </dgm:t>
    </dgm:pt>
    <dgm:pt modelId="{D612FC70-5DDC-4A34-8ED9-7CC4D47340FC}" type="sibTrans" cxnId="{3F9E3DEE-EF36-4F78-A11B-FF7A94DF80B4}">
      <dgm:prSet/>
      <dgm:spPr/>
      <dgm:t>
        <a:bodyPr/>
        <a:lstStyle/>
        <a:p>
          <a:endParaRPr lang="en-US"/>
        </a:p>
      </dgm:t>
    </dgm:pt>
    <dgm:pt modelId="{B099A8FB-9216-4475-B1C4-3CBB0BD88661}">
      <dgm:prSet phldrT="[Text]"/>
      <dgm:spPr>
        <a:solidFill>
          <a:srgbClr val="F79646"/>
        </a:solidFill>
        <a:ln w="76200">
          <a:solidFill>
            <a:srgbClr val="255EAB"/>
          </a:solidFill>
        </a:ln>
      </dgm:spPr>
      <dgm:t>
        <a:bodyPr/>
        <a:lstStyle/>
        <a:p>
          <a:r>
            <a:rPr lang="en-US" b="1" dirty="0" smtClean="0"/>
            <a:t>Records</a:t>
          </a:r>
          <a:endParaRPr lang="en-US" b="1" dirty="0"/>
        </a:p>
      </dgm:t>
    </dgm:pt>
    <dgm:pt modelId="{51FDC82D-A3E9-42B4-9F3F-AAA31AD73665}" type="parTrans" cxnId="{B297AECA-CB58-47DA-B73B-0955A804C971}">
      <dgm:prSet/>
      <dgm:spPr/>
      <dgm:t>
        <a:bodyPr/>
        <a:lstStyle/>
        <a:p>
          <a:endParaRPr lang="en-US"/>
        </a:p>
      </dgm:t>
    </dgm:pt>
    <dgm:pt modelId="{266CF109-B7B2-49BF-87A3-FD9C6215A231}" type="sibTrans" cxnId="{B297AECA-CB58-47DA-B73B-0955A804C971}">
      <dgm:prSet/>
      <dgm:spPr/>
      <dgm:t>
        <a:bodyPr/>
        <a:lstStyle/>
        <a:p>
          <a:endParaRPr lang="en-US"/>
        </a:p>
      </dgm:t>
    </dgm:pt>
    <dgm:pt modelId="{76B3C3FF-FA04-4607-86F4-0A449E8B5D64}" type="pres">
      <dgm:prSet presAssocID="{D6749B15-E7A5-473F-9257-9BC09A464F2A}" presName="Name0" presStyleCnt="0">
        <dgm:presLayoutVars>
          <dgm:dir/>
          <dgm:animLvl val="lvl"/>
          <dgm:resizeHandles val="exact"/>
        </dgm:presLayoutVars>
      </dgm:prSet>
      <dgm:spPr/>
    </dgm:pt>
    <dgm:pt modelId="{652C1B51-00BA-48DD-940B-618556412D5D}" type="pres">
      <dgm:prSet presAssocID="{FEC09E43-4E0B-450C-8D0E-D63E88B370EB}" presName="Name8" presStyleCnt="0"/>
      <dgm:spPr/>
    </dgm:pt>
    <dgm:pt modelId="{A2C48142-C513-4FB4-A435-DBDBCB1E8AD9}" type="pres">
      <dgm:prSet presAssocID="{FEC09E43-4E0B-450C-8D0E-D63E88B370EB}" presName="level" presStyleLbl="node1" presStyleIdx="0" presStyleCnt="5">
        <dgm:presLayoutVars>
          <dgm:chMax val="1"/>
          <dgm:bulletEnabled val="1"/>
        </dgm:presLayoutVars>
      </dgm:prSet>
      <dgm:spPr/>
      <dgm:t>
        <a:bodyPr/>
        <a:lstStyle/>
        <a:p>
          <a:endParaRPr lang="en-US"/>
        </a:p>
      </dgm:t>
    </dgm:pt>
    <dgm:pt modelId="{70356D33-3532-4562-A937-394B438ACD93}" type="pres">
      <dgm:prSet presAssocID="{FEC09E43-4E0B-450C-8D0E-D63E88B370EB}" presName="levelTx" presStyleLbl="revTx" presStyleIdx="0" presStyleCnt="0">
        <dgm:presLayoutVars>
          <dgm:chMax val="1"/>
          <dgm:bulletEnabled val="1"/>
        </dgm:presLayoutVars>
      </dgm:prSet>
      <dgm:spPr/>
      <dgm:t>
        <a:bodyPr/>
        <a:lstStyle/>
        <a:p>
          <a:endParaRPr lang="en-US"/>
        </a:p>
      </dgm:t>
    </dgm:pt>
    <dgm:pt modelId="{CFE221EF-336E-4D69-8675-C89294713CD8}" type="pres">
      <dgm:prSet presAssocID="{F78A80BC-E577-4804-B523-26E67F5D37D7}" presName="Name8" presStyleCnt="0"/>
      <dgm:spPr/>
    </dgm:pt>
    <dgm:pt modelId="{EE126EE5-6785-40B3-AE47-90A93C92591E}" type="pres">
      <dgm:prSet presAssocID="{F78A80BC-E577-4804-B523-26E67F5D37D7}" presName="level" presStyleLbl="node1" presStyleIdx="1" presStyleCnt="5">
        <dgm:presLayoutVars>
          <dgm:chMax val="1"/>
          <dgm:bulletEnabled val="1"/>
        </dgm:presLayoutVars>
      </dgm:prSet>
      <dgm:spPr/>
      <dgm:t>
        <a:bodyPr/>
        <a:lstStyle/>
        <a:p>
          <a:endParaRPr lang="en-US"/>
        </a:p>
      </dgm:t>
    </dgm:pt>
    <dgm:pt modelId="{3EE3EF63-E1A9-446B-915F-38A5D141FADC}" type="pres">
      <dgm:prSet presAssocID="{F78A80BC-E577-4804-B523-26E67F5D37D7}" presName="levelTx" presStyleLbl="revTx" presStyleIdx="0" presStyleCnt="0">
        <dgm:presLayoutVars>
          <dgm:chMax val="1"/>
          <dgm:bulletEnabled val="1"/>
        </dgm:presLayoutVars>
      </dgm:prSet>
      <dgm:spPr/>
      <dgm:t>
        <a:bodyPr/>
        <a:lstStyle/>
        <a:p>
          <a:endParaRPr lang="en-US"/>
        </a:p>
      </dgm:t>
    </dgm:pt>
    <dgm:pt modelId="{F3136180-FBB6-4207-91CE-4A6B5C3CF717}" type="pres">
      <dgm:prSet presAssocID="{65592C39-EE60-410B-9454-0FEB0672D12C}" presName="Name8" presStyleCnt="0"/>
      <dgm:spPr/>
    </dgm:pt>
    <dgm:pt modelId="{8EABB6BD-E6DA-452B-867D-2C535F09753A}" type="pres">
      <dgm:prSet presAssocID="{65592C39-EE60-410B-9454-0FEB0672D12C}" presName="level" presStyleLbl="node1" presStyleIdx="2" presStyleCnt="5">
        <dgm:presLayoutVars>
          <dgm:chMax val="1"/>
          <dgm:bulletEnabled val="1"/>
        </dgm:presLayoutVars>
      </dgm:prSet>
      <dgm:spPr/>
      <dgm:t>
        <a:bodyPr/>
        <a:lstStyle/>
        <a:p>
          <a:endParaRPr lang="en-US"/>
        </a:p>
      </dgm:t>
    </dgm:pt>
    <dgm:pt modelId="{4709630E-9A76-425E-8E68-CADBCA40EA94}" type="pres">
      <dgm:prSet presAssocID="{65592C39-EE60-410B-9454-0FEB0672D12C}" presName="levelTx" presStyleLbl="revTx" presStyleIdx="0" presStyleCnt="0">
        <dgm:presLayoutVars>
          <dgm:chMax val="1"/>
          <dgm:bulletEnabled val="1"/>
        </dgm:presLayoutVars>
      </dgm:prSet>
      <dgm:spPr/>
      <dgm:t>
        <a:bodyPr/>
        <a:lstStyle/>
        <a:p>
          <a:endParaRPr lang="en-US"/>
        </a:p>
      </dgm:t>
    </dgm:pt>
    <dgm:pt modelId="{1DABD194-3A64-4D9E-B0DA-26657CF605E9}" type="pres">
      <dgm:prSet presAssocID="{A87CF8FF-80D7-4516-94C4-9BCCB62C9AF8}" presName="Name8" presStyleCnt="0"/>
      <dgm:spPr/>
    </dgm:pt>
    <dgm:pt modelId="{C755974B-9FDE-4B1A-875A-73420CED954A}" type="pres">
      <dgm:prSet presAssocID="{A87CF8FF-80D7-4516-94C4-9BCCB62C9AF8}" presName="level" presStyleLbl="node1" presStyleIdx="3" presStyleCnt="5">
        <dgm:presLayoutVars>
          <dgm:chMax val="1"/>
          <dgm:bulletEnabled val="1"/>
        </dgm:presLayoutVars>
      </dgm:prSet>
      <dgm:spPr/>
      <dgm:t>
        <a:bodyPr/>
        <a:lstStyle/>
        <a:p>
          <a:endParaRPr lang="en-US"/>
        </a:p>
      </dgm:t>
    </dgm:pt>
    <dgm:pt modelId="{D8FC8759-E575-47A6-B951-A6F9DCF0C6DF}" type="pres">
      <dgm:prSet presAssocID="{A87CF8FF-80D7-4516-94C4-9BCCB62C9AF8}" presName="levelTx" presStyleLbl="revTx" presStyleIdx="0" presStyleCnt="0">
        <dgm:presLayoutVars>
          <dgm:chMax val="1"/>
          <dgm:bulletEnabled val="1"/>
        </dgm:presLayoutVars>
      </dgm:prSet>
      <dgm:spPr/>
      <dgm:t>
        <a:bodyPr/>
        <a:lstStyle/>
        <a:p>
          <a:endParaRPr lang="en-US"/>
        </a:p>
      </dgm:t>
    </dgm:pt>
    <dgm:pt modelId="{23880121-A117-4F43-A7AD-ADBFA8A692B5}" type="pres">
      <dgm:prSet presAssocID="{B099A8FB-9216-4475-B1C4-3CBB0BD88661}" presName="Name8" presStyleCnt="0"/>
      <dgm:spPr/>
    </dgm:pt>
    <dgm:pt modelId="{C4C366E6-8023-4F91-BECF-8E37D2894141}" type="pres">
      <dgm:prSet presAssocID="{B099A8FB-9216-4475-B1C4-3CBB0BD88661}" presName="level" presStyleLbl="node1" presStyleIdx="4" presStyleCnt="5">
        <dgm:presLayoutVars>
          <dgm:chMax val="1"/>
          <dgm:bulletEnabled val="1"/>
        </dgm:presLayoutVars>
      </dgm:prSet>
      <dgm:spPr/>
      <dgm:t>
        <a:bodyPr/>
        <a:lstStyle/>
        <a:p>
          <a:endParaRPr lang="en-US"/>
        </a:p>
      </dgm:t>
    </dgm:pt>
    <dgm:pt modelId="{99D558F2-7BB3-482A-8D9E-E56EB2328A9B}" type="pres">
      <dgm:prSet presAssocID="{B099A8FB-9216-4475-B1C4-3CBB0BD88661}" presName="levelTx" presStyleLbl="revTx" presStyleIdx="0" presStyleCnt="0">
        <dgm:presLayoutVars>
          <dgm:chMax val="1"/>
          <dgm:bulletEnabled val="1"/>
        </dgm:presLayoutVars>
      </dgm:prSet>
      <dgm:spPr/>
      <dgm:t>
        <a:bodyPr/>
        <a:lstStyle/>
        <a:p>
          <a:endParaRPr lang="en-US"/>
        </a:p>
      </dgm:t>
    </dgm:pt>
  </dgm:ptLst>
  <dgm:cxnLst>
    <dgm:cxn modelId="{3F9E3DEE-EF36-4F78-A11B-FF7A94DF80B4}" srcId="{D6749B15-E7A5-473F-9257-9BC09A464F2A}" destId="{A87CF8FF-80D7-4516-94C4-9BCCB62C9AF8}" srcOrd="3" destOrd="0" parTransId="{66A1B763-5A30-4E6D-818F-A6D182F585CB}" sibTransId="{D612FC70-5DDC-4A34-8ED9-7CC4D47340FC}"/>
    <dgm:cxn modelId="{1AF14DF2-0A8B-41A2-8578-D1E092761D70}" type="presOf" srcId="{A87CF8FF-80D7-4516-94C4-9BCCB62C9AF8}" destId="{D8FC8759-E575-47A6-B951-A6F9DCF0C6DF}" srcOrd="1" destOrd="0" presId="urn:microsoft.com/office/officeart/2005/8/layout/pyramid1"/>
    <dgm:cxn modelId="{20E2ED0B-A754-4086-9C09-28E3042C63D9}" type="presOf" srcId="{FEC09E43-4E0B-450C-8D0E-D63E88B370EB}" destId="{70356D33-3532-4562-A937-394B438ACD93}" srcOrd="1" destOrd="0" presId="urn:microsoft.com/office/officeart/2005/8/layout/pyramid1"/>
    <dgm:cxn modelId="{F51B8443-F366-44E7-83E7-FF2EC1A9AE32}" type="presOf" srcId="{F78A80BC-E577-4804-B523-26E67F5D37D7}" destId="{3EE3EF63-E1A9-446B-915F-38A5D141FADC}" srcOrd="1" destOrd="0" presId="urn:microsoft.com/office/officeart/2005/8/layout/pyramid1"/>
    <dgm:cxn modelId="{5416201C-3930-474D-A267-B4161C444040}" type="presOf" srcId="{B099A8FB-9216-4475-B1C4-3CBB0BD88661}" destId="{99D558F2-7BB3-482A-8D9E-E56EB2328A9B}" srcOrd="1" destOrd="0" presId="urn:microsoft.com/office/officeart/2005/8/layout/pyramid1"/>
    <dgm:cxn modelId="{31F3EFF0-BB0D-495C-B3DD-B1B2FF4FB15D}" type="presOf" srcId="{FEC09E43-4E0B-450C-8D0E-D63E88B370EB}" destId="{A2C48142-C513-4FB4-A435-DBDBCB1E8AD9}" srcOrd="0" destOrd="0" presId="urn:microsoft.com/office/officeart/2005/8/layout/pyramid1"/>
    <dgm:cxn modelId="{68CF3585-0AD4-4055-8A45-2C78CD5F6723}" srcId="{D6749B15-E7A5-473F-9257-9BC09A464F2A}" destId="{F78A80BC-E577-4804-B523-26E67F5D37D7}" srcOrd="1" destOrd="0" parTransId="{8D4DF002-EFAD-48E2-A127-F431D4A1BDEF}" sibTransId="{76F1015C-1C19-4BB1-9B09-31039C5711BA}"/>
    <dgm:cxn modelId="{334BA580-8949-4F22-9FC1-2AFC889A2457}" type="presOf" srcId="{A87CF8FF-80D7-4516-94C4-9BCCB62C9AF8}" destId="{C755974B-9FDE-4B1A-875A-73420CED954A}" srcOrd="0" destOrd="0" presId="urn:microsoft.com/office/officeart/2005/8/layout/pyramid1"/>
    <dgm:cxn modelId="{6A94DED7-F402-4FB6-BFCC-02282E84F8F1}" srcId="{D6749B15-E7A5-473F-9257-9BC09A464F2A}" destId="{FEC09E43-4E0B-450C-8D0E-D63E88B370EB}" srcOrd="0" destOrd="0" parTransId="{C44178F8-848A-4871-A720-F954F9AC545A}" sibTransId="{3F9E00B1-1F65-416E-8CAD-B44731040E5F}"/>
    <dgm:cxn modelId="{1767B4D9-ADAC-4ECE-8273-65F2CC40075D}" type="presOf" srcId="{B099A8FB-9216-4475-B1C4-3CBB0BD88661}" destId="{C4C366E6-8023-4F91-BECF-8E37D2894141}" srcOrd="0" destOrd="0" presId="urn:microsoft.com/office/officeart/2005/8/layout/pyramid1"/>
    <dgm:cxn modelId="{BCDE1454-1891-44EC-8399-5A589C27F159}" type="presOf" srcId="{F78A80BC-E577-4804-B523-26E67F5D37D7}" destId="{EE126EE5-6785-40B3-AE47-90A93C92591E}" srcOrd="0" destOrd="0" presId="urn:microsoft.com/office/officeart/2005/8/layout/pyramid1"/>
    <dgm:cxn modelId="{EA600F6D-95A6-4FFE-8578-114D77DCFD3C}" type="presOf" srcId="{65592C39-EE60-410B-9454-0FEB0672D12C}" destId="{8EABB6BD-E6DA-452B-867D-2C535F09753A}" srcOrd="0" destOrd="0" presId="urn:microsoft.com/office/officeart/2005/8/layout/pyramid1"/>
    <dgm:cxn modelId="{1CBB8C94-5C9D-42FB-98D8-281A27A02933}" type="presOf" srcId="{65592C39-EE60-410B-9454-0FEB0672D12C}" destId="{4709630E-9A76-425E-8E68-CADBCA40EA94}" srcOrd="1" destOrd="0" presId="urn:microsoft.com/office/officeart/2005/8/layout/pyramid1"/>
    <dgm:cxn modelId="{B297AECA-CB58-47DA-B73B-0955A804C971}" srcId="{D6749B15-E7A5-473F-9257-9BC09A464F2A}" destId="{B099A8FB-9216-4475-B1C4-3CBB0BD88661}" srcOrd="4" destOrd="0" parTransId="{51FDC82D-A3E9-42B4-9F3F-AAA31AD73665}" sibTransId="{266CF109-B7B2-49BF-87A3-FD9C6215A231}"/>
    <dgm:cxn modelId="{A38CE455-38E5-45E9-AAF7-62C5DDA8DCFF}" type="presOf" srcId="{D6749B15-E7A5-473F-9257-9BC09A464F2A}" destId="{76B3C3FF-FA04-4607-86F4-0A449E8B5D64}" srcOrd="0" destOrd="0" presId="urn:microsoft.com/office/officeart/2005/8/layout/pyramid1"/>
    <dgm:cxn modelId="{807D6B58-50D6-4811-BEC3-7C991DDC997E}" srcId="{D6749B15-E7A5-473F-9257-9BC09A464F2A}" destId="{65592C39-EE60-410B-9454-0FEB0672D12C}" srcOrd="2" destOrd="0" parTransId="{A3896A69-FD86-467D-9F42-E6E526D6AC75}" sibTransId="{FEA59EA1-25E8-4BA2-818F-5C077180036B}"/>
    <dgm:cxn modelId="{5D4D60EF-0557-4006-BCB3-8806B08F709F}" type="presParOf" srcId="{76B3C3FF-FA04-4607-86F4-0A449E8B5D64}" destId="{652C1B51-00BA-48DD-940B-618556412D5D}" srcOrd="0" destOrd="0" presId="urn:microsoft.com/office/officeart/2005/8/layout/pyramid1"/>
    <dgm:cxn modelId="{DC57A5A8-06D0-4B6A-A76B-56E63C45CC67}" type="presParOf" srcId="{652C1B51-00BA-48DD-940B-618556412D5D}" destId="{A2C48142-C513-4FB4-A435-DBDBCB1E8AD9}" srcOrd="0" destOrd="0" presId="urn:microsoft.com/office/officeart/2005/8/layout/pyramid1"/>
    <dgm:cxn modelId="{B3A00CAD-E2FA-4FAD-8721-5DB3FBC7E9E9}" type="presParOf" srcId="{652C1B51-00BA-48DD-940B-618556412D5D}" destId="{70356D33-3532-4562-A937-394B438ACD93}" srcOrd="1" destOrd="0" presId="urn:microsoft.com/office/officeart/2005/8/layout/pyramid1"/>
    <dgm:cxn modelId="{963FB22C-B872-4864-813D-6527F686C8F9}" type="presParOf" srcId="{76B3C3FF-FA04-4607-86F4-0A449E8B5D64}" destId="{CFE221EF-336E-4D69-8675-C89294713CD8}" srcOrd="1" destOrd="0" presId="urn:microsoft.com/office/officeart/2005/8/layout/pyramid1"/>
    <dgm:cxn modelId="{735CEEFE-B280-4EE9-989D-ECF9273B4488}" type="presParOf" srcId="{CFE221EF-336E-4D69-8675-C89294713CD8}" destId="{EE126EE5-6785-40B3-AE47-90A93C92591E}" srcOrd="0" destOrd="0" presId="urn:microsoft.com/office/officeart/2005/8/layout/pyramid1"/>
    <dgm:cxn modelId="{ED18A50B-EF93-4BAC-B2B6-357539758E74}" type="presParOf" srcId="{CFE221EF-336E-4D69-8675-C89294713CD8}" destId="{3EE3EF63-E1A9-446B-915F-38A5D141FADC}" srcOrd="1" destOrd="0" presId="urn:microsoft.com/office/officeart/2005/8/layout/pyramid1"/>
    <dgm:cxn modelId="{748F3233-51C4-41B7-9877-6BE1FD6B6D55}" type="presParOf" srcId="{76B3C3FF-FA04-4607-86F4-0A449E8B5D64}" destId="{F3136180-FBB6-4207-91CE-4A6B5C3CF717}" srcOrd="2" destOrd="0" presId="urn:microsoft.com/office/officeart/2005/8/layout/pyramid1"/>
    <dgm:cxn modelId="{05C0B37D-1761-48D4-AC26-A07439317E27}" type="presParOf" srcId="{F3136180-FBB6-4207-91CE-4A6B5C3CF717}" destId="{8EABB6BD-E6DA-452B-867D-2C535F09753A}" srcOrd="0" destOrd="0" presId="urn:microsoft.com/office/officeart/2005/8/layout/pyramid1"/>
    <dgm:cxn modelId="{F1E113A6-1974-4D9F-885B-B756EFE4E7FA}" type="presParOf" srcId="{F3136180-FBB6-4207-91CE-4A6B5C3CF717}" destId="{4709630E-9A76-425E-8E68-CADBCA40EA94}" srcOrd="1" destOrd="0" presId="urn:microsoft.com/office/officeart/2005/8/layout/pyramid1"/>
    <dgm:cxn modelId="{E9EB5072-CDB2-4CD3-8BE8-4F882C30C139}" type="presParOf" srcId="{76B3C3FF-FA04-4607-86F4-0A449E8B5D64}" destId="{1DABD194-3A64-4D9E-B0DA-26657CF605E9}" srcOrd="3" destOrd="0" presId="urn:microsoft.com/office/officeart/2005/8/layout/pyramid1"/>
    <dgm:cxn modelId="{889EEE84-8FB0-4CBF-AAA0-C15D6967AA9A}" type="presParOf" srcId="{1DABD194-3A64-4D9E-B0DA-26657CF605E9}" destId="{C755974B-9FDE-4B1A-875A-73420CED954A}" srcOrd="0" destOrd="0" presId="urn:microsoft.com/office/officeart/2005/8/layout/pyramid1"/>
    <dgm:cxn modelId="{4190E7BF-1CE2-4AF7-9586-9E91B847DD5A}" type="presParOf" srcId="{1DABD194-3A64-4D9E-B0DA-26657CF605E9}" destId="{D8FC8759-E575-47A6-B951-A6F9DCF0C6DF}" srcOrd="1" destOrd="0" presId="urn:microsoft.com/office/officeart/2005/8/layout/pyramid1"/>
    <dgm:cxn modelId="{C68CD12F-49C4-4FE5-A521-45E668512946}" type="presParOf" srcId="{76B3C3FF-FA04-4607-86F4-0A449E8B5D64}" destId="{23880121-A117-4F43-A7AD-ADBFA8A692B5}" srcOrd="4" destOrd="0" presId="urn:microsoft.com/office/officeart/2005/8/layout/pyramid1"/>
    <dgm:cxn modelId="{90307E76-E3FF-4656-8395-0771642CD7A5}" type="presParOf" srcId="{23880121-A117-4F43-A7AD-ADBFA8A692B5}" destId="{C4C366E6-8023-4F91-BECF-8E37D2894141}" srcOrd="0" destOrd="0" presId="urn:microsoft.com/office/officeart/2005/8/layout/pyramid1"/>
    <dgm:cxn modelId="{1CCD1DBD-AAD6-4647-AC05-B988C5FBC7FD}" type="presParOf" srcId="{23880121-A117-4F43-A7AD-ADBFA8A692B5}" destId="{99D558F2-7BB3-482A-8D9E-E56EB2328A9B}"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21C3E16-54EC-4D18-87CE-41FA7731CC72}"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n-US"/>
        </a:p>
      </dgm:t>
    </dgm:pt>
    <dgm:pt modelId="{F78085FE-0AE9-46FA-9A2F-92E42F724BA8}">
      <dgm:prSet phldrT="[Text]"/>
      <dgm:spPr/>
      <dgm:t>
        <a:bodyPr/>
        <a:lstStyle/>
        <a:p>
          <a:r>
            <a:rPr lang="en-US" dirty="0" smtClean="0"/>
            <a:t>COMPLAINTS</a:t>
          </a:r>
        </a:p>
      </dgm:t>
    </dgm:pt>
    <dgm:pt modelId="{4095F1CC-7C5A-44C4-947B-8118498BFAEC}" type="parTrans" cxnId="{33088208-B1B8-4D9C-A5B6-B0ED301457AC}">
      <dgm:prSet/>
      <dgm:spPr/>
      <dgm:t>
        <a:bodyPr/>
        <a:lstStyle/>
        <a:p>
          <a:endParaRPr lang="en-US"/>
        </a:p>
      </dgm:t>
    </dgm:pt>
    <dgm:pt modelId="{5D4C4CAB-0580-43C4-840A-ACE1338431A0}" type="sibTrans" cxnId="{33088208-B1B8-4D9C-A5B6-B0ED301457AC}">
      <dgm:prSet/>
      <dgm:spPr/>
      <dgm:t>
        <a:bodyPr/>
        <a:lstStyle/>
        <a:p>
          <a:endParaRPr lang="en-US"/>
        </a:p>
      </dgm:t>
    </dgm:pt>
    <dgm:pt modelId="{385F8DC0-7F58-4443-8148-2397B2DD5CA8}">
      <dgm:prSet phldrT="[Text]"/>
      <dgm:spPr/>
      <dgm:t>
        <a:bodyPr/>
        <a:lstStyle/>
        <a:p>
          <a:r>
            <a:rPr lang="en-US" dirty="0" smtClean="0"/>
            <a:t>OFIs</a:t>
          </a:r>
          <a:endParaRPr lang="en-US" dirty="0"/>
        </a:p>
      </dgm:t>
    </dgm:pt>
    <dgm:pt modelId="{6F8D9D9D-AE58-41BB-AA92-1C7547F9E2D8}" type="parTrans" cxnId="{A297A461-031F-4F23-836C-4057BA68645F}">
      <dgm:prSet/>
      <dgm:spPr/>
      <dgm:t>
        <a:bodyPr/>
        <a:lstStyle/>
        <a:p>
          <a:endParaRPr lang="en-US"/>
        </a:p>
      </dgm:t>
    </dgm:pt>
    <dgm:pt modelId="{3A5944D1-3569-48B9-B970-1DB019156913}" type="sibTrans" cxnId="{A297A461-031F-4F23-836C-4057BA68645F}">
      <dgm:prSet/>
      <dgm:spPr/>
      <dgm:t>
        <a:bodyPr/>
        <a:lstStyle/>
        <a:p>
          <a:endParaRPr lang="en-US"/>
        </a:p>
      </dgm:t>
    </dgm:pt>
    <dgm:pt modelId="{5CE07DCA-2766-4C09-A0D5-E2EEF9EF9011}" type="pres">
      <dgm:prSet presAssocID="{221C3E16-54EC-4D18-87CE-41FA7731CC72}" presName="compositeShape" presStyleCnt="0">
        <dgm:presLayoutVars>
          <dgm:chMax val="2"/>
          <dgm:dir/>
          <dgm:resizeHandles val="exact"/>
        </dgm:presLayoutVars>
      </dgm:prSet>
      <dgm:spPr/>
      <dgm:t>
        <a:bodyPr/>
        <a:lstStyle/>
        <a:p>
          <a:endParaRPr lang="en-US"/>
        </a:p>
      </dgm:t>
    </dgm:pt>
    <dgm:pt modelId="{6693A52E-C8CB-44FF-945C-03DFE01395B7}" type="pres">
      <dgm:prSet presAssocID="{221C3E16-54EC-4D18-87CE-41FA7731CC72}" presName="ribbon" presStyleLbl="node1" presStyleIdx="0" presStyleCnt="1" custScaleY="116709" custLinFactNeighborY="4509"/>
      <dgm:spPr/>
    </dgm:pt>
    <dgm:pt modelId="{1C22D7BF-15BD-4130-BC56-7D17E80AF09B}" type="pres">
      <dgm:prSet presAssocID="{221C3E16-54EC-4D18-87CE-41FA7731CC72}" presName="leftArrowText" presStyleLbl="node1" presStyleIdx="0" presStyleCnt="1" custLinFactNeighborX="960" custLinFactNeighborY="-2336">
        <dgm:presLayoutVars>
          <dgm:chMax val="0"/>
          <dgm:bulletEnabled val="1"/>
        </dgm:presLayoutVars>
      </dgm:prSet>
      <dgm:spPr/>
      <dgm:t>
        <a:bodyPr/>
        <a:lstStyle/>
        <a:p>
          <a:endParaRPr lang="en-US"/>
        </a:p>
      </dgm:t>
    </dgm:pt>
    <dgm:pt modelId="{F215F28E-12AD-46EB-98BC-FB513818EF92}" type="pres">
      <dgm:prSet presAssocID="{221C3E16-54EC-4D18-87CE-41FA7731CC72}" presName="rightArrowText" presStyleLbl="node1" presStyleIdx="0" presStyleCnt="1" custLinFactNeighborX="-2821" custLinFactNeighborY="4929">
        <dgm:presLayoutVars>
          <dgm:chMax val="0"/>
          <dgm:bulletEnabled val="1"/>
        </dgm:presLayoutVars>
      </dgm:prSet>
      <dgm:spPr/>
      <dgm:t>
        <a:bodyPr/>
        <a:lstStyle/>
        <a:p>
          <a:endParaRPr lang="en-US"/>
        </a:p>
      </dgm:t>
    </dgm:pt>
  </dgm:ptLst>
  <dgm:cxnLst>
    <dgm:cxn modelId="{33088208-B1B8-4D9C-A5B6-B0ED301457AC}" srcId="{221C3E16-54EC-4D18-87CE-41FA7731CC72}" destId="{F78085FE-0AE9-46FA-9A2F-92E42F724BA8}" srcOrd="0" destOrd="0" parTransId="{4095F1CC-7C5A-44C4-947B-8118498BFAEC}" sibTransId="{5D4C4CAB-0580-43C4-840A-ACE1338431A0}"/>
    <dgm:cxn modelId="{07D2A87E-675F-4313-B12D-5D082B1E8A27}" type="presOf" srcId="{F78085FE-0AE9-46FA-9A2F-92E42F724BA8}" destId="{1C22D7BF-15BD-4130-BC56-7D17E80AF09B}" srcOrd="0" destOrd="0" presId="urn:microsoft.com/office/officeart/2005/8/layout/arrow6"/>
    <dgm:cxn modelId="{138B4FBC-1D21-4116-B20E-9B7B65556CBB}" type="presOf" srcId="{221C3E16-54EC-4D18-87CE-41FA7731CC72}" destId="{5CE07DCA-2766-4C09-A0D5-E2EEF9EF9011}" srcOrd="0" destOrd="0" presId="urn:microsoft.com/office/officeart/2005/8/layout/arrow6"/>
    <dgm:cxn modelId="{D45F46B8-A68D-4B9C-A8DC-71E05A10314E}" type="presOf" srcId="{385F8DC0-7F58-4443-8148-2397B2DD5CA8}" destId="{F215F28E-12AD-46EB-98BC-FB513818EF92}" srcOrd="0" destOrd="0" presId="urn:microsoft.com/office/officeart/2005/8/layout/arrow6"/>
    <dgm:cxn modelId="{A297A461-031F-4F23-836C-4057BA68645F}" srcId="{221C3E16-54EC-4D18-87CE-41FA7731CC72}" destId="{385F8DC0-7F58-4443-8148-2397B2DD5CA8}" srcOrd="1" destOrd="0" parTransId="{6F8D9D9D-AE58-41BB-AA92-1C7547F9E2D8}" sibTransId="{3A5944D1-3569-48B9-B970-1DB019156913}"/>
    <dgm:cxn modelId="{07410D05-DD49-46F0-813A-0C7C99C991FF}" type="presParOf" srcId="{5CE07DCA-2766-4C09-A0D5-E2EEF9EF9011}" destId="{6693A52E-C8CB-44FF-945C-03DFE01395B7}" srcOrd="0" destOrd="0" presId="urn:microsoft.com/office/officeart/2005/8/layout/arrow6"/>
    <dgm:cxn modelId="{F4F84307-3E97-4B4F-AAE6-A141C3C57F25}" type="presParOf" srcId="{5CE07DCA-2766-4C09-A0D5-E2EEF9EF9011}" destId="{1C22D7BF-15BD-4130-BC56-7D17E80AF09B}" srcOrd="1" destOrd="0" presId="urn:microsoft.com/office/officeart/2005/8/layout/arrow6"/>
    <dgm:cxn modelId="{C04F2BFE-5B0F-4A73-B1E3-1E2D5D577F6C}" type="presParOf" srcId="{5CE07DCA-2766-4C09-A0D5-E2EEF9EF9011}" destId="{F215F28E-12AD-46EB-98BC-FB513818EF92}"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21C3E16-54EC-4D18-87CE-41FA7731CC72}" type="doc">
      <dgm:prSet loTypeId="urn:microsoft.com/office/officeart/2005/8/layout/arrow6" loCatId="process" qsTypeId="urn:microsoft.com/office/officeart/2005/8/quickstyle/simple1" qsCatId="simple" csTypeId="urn:microsoft.com/office/officeart/2005/8/colors/accent1_2" csCatId="accent1" phldr="1"/>
      <dgm:spPr/>
      <dgm:t>
        <a:bodyPr/>
        <a:lstStyle/>
        <a:p>
          <a:endParaRPr lang="en-US"/>
        </a:p>
      </dgm:t>
    </dgm:pt>
    <dgm:pt modelId="{F78085FE-0AE9-46FA-9A2F-92E42F724BA8}">
      <dgm:prSet phldrT="[Text]"/>
      <dgm:spPr/>
      <dgm:t>
        <a:bodyPr/>
        <a:lstStyle/>
        <a:p>
          <a:r>
            <a:rPr lang="en-US" dirty="0" smtClean="0"/>
            <a:t>COMPLAINTS</a:t>
          </a:r>
        </a:p>
      </dgm:t>
    </dgm:pt>
    <dgm:pt modelId="{4095F1CC-7C5A-44C4-947B-8118498BFAEC}" type="parTrans" cxnId="{33088208-B1B8-4D9C-A5B6-B0ED301457AC}">
      <dgm:prSet/>
      <dgm:spPr/>
      <dgm:t>
        <a:bodyPr/>
        <a:lstStyle/>
        <a:p>
          <a:endParaRPr lang="en-US"/>
        </a:p>
      </dgm:t>
    </dgm:pt>
    <dgm:pt modelId="{5D4C4CAB-0580-43C4-840A-ACE1338431A0}" type="sibTrans" cxnId="{33088208-B1B8-4D9C-A5B6-B0ED301457AC}">
      <dgm:prSet/>
      <dgm:spPr/>
      <dgm:t>
        <a:bodyPr/>
        <a:lstStyle/>
        <a:p>
          <a:endParaRPr lang="en-US"/>
        </a:p>
      </dgm:t>
    </dgm:pt>
    <dgm:pt modelId="{385F8DC0-7F58-4443-8148-2397B2DD5CA8}">
      <dgm:prSet phldrT="[Text]"/>
      <dgm:spPr/>
      <dgm:t>
        <a:bodyPr/>
        <a:lstStyle/>
        <a:p>
          <a:r>
            <a:rPr lang="en-US" dirty="0" smtClean="0"/>
            <a:t>OFIs</a:t>
          </a:r>
          <a:endParaRPr lang="en-US" dirty="0"/>
        </a:p>
      </dgm:t>
    </dgm:pt>
    <dgm:pt modelId="{6F8D9D9D-AE58-41BB-AA92-1C7547F9E2D8}" type="parTrans" cxnId="{A297A461-031F-4F23-836C-4057BA68645F}">
      <dgm:prSet/>
      <dgm:spPr/>
      <dgm:t>
        <a:bodyPr/>
        <a:lstStyle/>
        <a:p>
          <a:endParaRPr lang="en-US"/>
        </a:p>
      </dgm:t>
    </dgm:pt>
    <dgm:pt modelId="{3A5944D1-3569-48B9-B970-1DB019156913}" type="sibTrans" cxnId="{A297A461-031F-4F23-836C-4057BA68645F}">
      <dgm:prSet/>
      <dgm:spPr/>
      <dgm:t>
        <a:bodyPr/>
        <a:lstStyle/>
        <a:p>
          <a:endParaRPr lang="en-US"/>
        </a:p>
      </dgm:t>
    </dgm:pt>
    <dgm:pt modelId="{5CE07DCA-2766-4C09-A0D5-E2EEF9EF9011}" type="pres">
      <dgm:prSet presAssocID="{221C3E16-54EC-4D18-87CE-41FA7731CC72}" presName="compositeShape" presStyleCnt="0">
        <dgm:presLayoutVars>
          <dgm:chMax val="2"/>
          <dgm:dir/>
          <dgm:resizeHandles val="exact"/>
        </dgm:presLayoutVars>
      </dgm:prSet>
      <dgm:spPr/>
      <dgm:t>
        <a:bodyPr/>
        <a:lstStyle/>
        <a:p>
          <a:endParaRPr lang="en-US"/>
        </a:p>
      </dgm:t>
    </dgm:pt>
    <dgm:pt modelId="{6693A52E-C8CB-44FF-945C-03DFE01395B7}" type="pres">
      <dgm:prSet presAssocID="{221C3E16-54EC-4D18-87CE-41FA7731CC72}" presName="ribbon" presStyleLbl="node1" presStyleIdx="0" presStyleCnt="1" custScaleY="116709" custLinFactNeighborY="4509"/>
      <dgm:spPr/>
    </dgm:pt>
    <dgm:pt modelId="{1C22D7BF-15BD-4130-BC56-7D17E80AF09B}" type="pres">
      <dgm:prSet presAssocID="{221C3E16-54EC-4D18-87CE-41FA7731CC72}" presName="leftArrowText" presStyleLbl="node1" presStyleIdx="0" presStyleCnt="1" custLinFactNeighborX="960" custLinFactNeighborY="-2336">
        <dgm:presLayoutVars>
          <dgm:chMax val="0"/>
          <dgm:bulletEnabled val="1"/>
        </dgm:presLayoutVars>
      </dgm:prSet>
      <dgm:spPr/>
      <dgm:t>
        <a:bodyPr/>
        <a:lstStyle/>
        <a:p>
          <a:endParaRPr lang="en-US"/>
        </a:p>
      </dgm:t>
    </dgm:pt>
    <dgm:pt modelId="{F215F28E-12AD-46EB-98BC-FB513818EF92}" type="pres">
      <dgm:prSet presAssocID="{221C3E16-54EC-4D18-87CE-41FA7731CC72}" presName="rightArrowText" presStyleLbl="node1" presStyleIdx="0" presStyleCnt="1" custLinFactNeighborX="-2821" custLinFactNeighborY="4929">
        <dgm:presLayoutVars>
          <dgm:chMax val="0"/>
          <dgm:bulletEnabled val="1"/>
        </dgm:presLayoutVars>
      </dgm:prSet>
      <dgm:spPr/>
      <dgm:t>
        <a:bodyPr/>
        <a:lstStyle/>
        <a:p>
          <a:endParaRPr lang="en-US"/>
        </a:p>
      </dgm:t>
    </dgm:pt>
  </dgm:ptLst>
  <dgm:cxnLst>
    <dgm:cxn modelId="{33088208-B1B8-4D9C-A5B6-B0ED301457AC}" srcId="{221C3E16-54EC-4D18-87CE-41FA7731CC72}" destId="{F78085FE-0AE9-46FA-9A2F-92E42F724BA8}" srcOrd="0" destOrd="0" parTransId="{4095F1CC-7C5A-44C4-947B-8118498BFAEC}" sibTransId="{5D4C4CAB-0580-43C4-840A-ACE1338431A0}"/>
    <dgm:cxn modelId="{2D8FED9D-E5CA-4C15-831D-D81050E2B902}" type="presOf" srcId="{221C3E16-54EC-4D18-87CE-41FA7731CC72}" destId="{5CE07DCA-2766-4C09-A0D5-E2EEF9EF9011}" srcOrd="0" destOrd="0" presId="urn:microsoft.com/office/officeart/2005/8/layout/arrow6"/>
    <dgm:cxn modelId="{475BB2FE-3ED9-4797-865D-D3487E65AB67}" type="presOf" srcId="{F78085FE-0AE9-46FA-9A2F-92E42F724BA8}" destId="{1C22D7BF-15BD-4130-BC56-7D17E80AF09B}" srcOrd="0" destOrd="0" presId="urn:microsoft.com/office/officeart/2005/8/layout/arrow6"/>
    <dgm:cxn modelId="{E64FD272-471B-479E-AC24-46110BD0EE7C}" type="presOf" srcId="{385F8DC0-7F58-4443-8148-2397B2DD5CA8}" destId="{F215F28E-12AD-46EB-98BC-FB513818EF92}" srcOrd="0" destOrd="0" presId="urn:microsoft.com/office/officeart/2005/8/layout/arrow6"/>
    <dgm:cxn modelId="{A297A461-031F-4F23-836C-4057BA68645F}" srcId="{221C3E16-54EC-4D18-87CE-41FA7731CC72}" destId="{385F8DC0-7F58-4443-8148-2397B2DD5CA8}" srcOrd="1" destOrd="0" parTransId="{6F8D9D9D-AE58-41BB-AA92-1C7547F9E2D8}" sibTransId="{3A5944D1-3569-48B9-B970-1DB019156913}"/>
    <dgm:cxn modelId="{92DB1459-73B7-4263-A0F7-F3A11EDB40F1}" type="presParOf" srcId="{5CE07DCA-2766-4C09-A0D5-E2EEF9EF9011}" destId="{6693A52E-C8CB-44FF-945C-03DFE01395B7}" srcOrd="0" destOrd="0" presId="urn:microsoft.com/office/officeart/2005/8/layout/arrow6"/>
    <dgm:cxn modelId="{BC080F50-3778-45BA-B407-DAF74D75DE0B}" type="presParOf" srcId="{5CE07DCA-2766-4C09-A0D5-E2EEF9EF9011}" destId="{1C22D7BF-15BD-4130-BC56-7D17E80AF09B}" srcOrd="1" destOrd="0" presId="urn:microsoft.com/office/officeart/2005/8/layout/arrow6"/>
    <dgm:cxn modelId="{5AE64749-ABAC-4BCE-9D42-7F76CACF8B71}" type="presParOf" srcId="{5CE07DCA-2766-4C09-A0D5-E2EEF9EF9011}" destId="{F215F28E-12AD-46EB-98BC-FB513818EF92}" srcOrd="2" destOrd="0" presId="urn:microsoft.com/office/officeart/2005/8/layout/arrow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B7EB38-CFA5-4A63-870B-F48DE7851CCB}">
      <dsp:nvSpPr>
        <dsp:cNvPr id="0" name=""/>
        <dsp:cNvSpPr/>
      </dsp:nvSpPr>
      <dsp:spPr>
        <a:xfrm>
          <a:off x="1636568" y="0"/>
          <a:ext cx="1091045" cy="1195064"/>
        </a:xfrm>
        <a:prstGeom prst="trapezoid">
          <a:avLst>
            <a:gd name="adj" fmla="val 5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2133600">
            <a:lnSpc>
              <a:spcPct val="90000"/>
            </a:lnSpc>
            <a:spcBef>
              <a:spcPct val="0"/>
            </a:spcBef>
            <a:spcAft>
              <a:spcPct val="35000"/>
            </a:spcAft>
          </a:pPr>
          <a:r>
            <a:rPr lang="en-US" sz="4800" kern="1200" dirty="0" smtClean="0">
              <a:solidFill>
                <a:schemeClr val="bg1"/>
              </a:solidFill>
            </a:rPr>
            <a:t>QM</a:t>
          </a:r>
          <a:endParaRPr lang="en-US" sz="4800" kern="1200" dirty="0">
            <a:solidFill>
              <a:schemeClr val="bg1"/>
            </a:solidFill>
          </a:endParaRPr>
        </a:p>
      </dsp:txBody>
      <dsp:txXfrm>
        <a:off x="1636568" y="0"/>
        <a:ext cx="1091045" cy="1195064"/>
      </dsp:txXfrm>
    </dsp:sp>
    <dsp:sp modelId="{C049B167-6FED-4920-AF3F-1F886E224DB7}">
      <dsp:nvSpPr>
        <dsp:cNvPr id="0" name=""/>
        <dsp:cNvSpPr/>
      </dsp:nvSpPr>
      <dsp:spPr>
        <a:xfrm>
          <a:off x="1091045" y="1195064"/>
          <a:ext cx="2182091" cy="1195064"/>
        </a:xfrm>
        <a:prstGeom prst="trapezoid">
          <a:avLst>
            <a:gd name="adj" fmla="val 45648"/>
          </a:avLst>
        </a:prstGeom>
        <a:solidFill>
          <a:schemeClr val="accent4">
            <a:hueOff val="3465231"/>
            <a:satOff val="-15989"/>
            <a:lumOff val="58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b="1" kern="1200" dirty="0" smtClean="0">
              <a:solidFill>
                <a:schemeClr val="bg1"/>
              </a:solidFill>
            </a:rPr>
            <a:t>QSP</a:t>
          </a:r>
        </a:p>
        <a:p>
          <a:pPr lvl="0" algn="ctr" defTabSz="1422400">
            <a:lnSpc>
              <a:spcPct val="100000"/>
            </a:lnSpc>
            <a:spcBef>
              <a:spcPct val="0"/>
            </a:spcBef>
            <a:spcAft>
              <a:spcPct val="35000"/>
            </a:spcAft>
          </a:pPr>
          <a:r>
            <a:rPr lang="en-US" sz="1400" kern="1200" dirty="0" smtClean="0"/>
            <a:t>Quality System Procedures</a:t>
          </a:r>
          <a:endParaRPr lang="en-US" sz="1400" kern="1200" dirty="0"/>
        </a:p>
      </dsp:txBody>
      <dsp:txXfrm>
        <a:off x="1472911" y="1195064"/>
        <a:ext cx="1418359" cy="1195064"/>
      </dsp:txXfrm>
    </dsp:sp>
    <dsp:sp modelId="{93032E69-1AA4-40FF-B011-3F2F8A0989B9}">
      <dsp:nvSpPr>
        <dsp:cNvPr id="0" name=""/>
        <dsp:cNvSpPr/>
      </dsp:nvSpPr>
      <dsp:spPr>
        <a:xfrm>
          <a:off x="545522" y="2390128"/>
          <a:ext cx="3273137" cy="1195064"/>
        </a:xfrm>
        <a:prstGeom prst="trapezoid">
          <a:avLst>
            <a:gd name="adj" fmla="val 45648"/>
          </a:avLst>
        </a:prstGeom>
        <a:solidFill>
          <a:schemeClr val="accent4">
            <a:hueOff val="6930461"/>
            <a:satOff val="-31979"/>
            <a:lumOff val="117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b="1" kern="1200" dirty="0" smtClean="0">
              <a:solidFill>
                <a:schemeClr val="bg1"/>
              </a:solidFill>
            </a:rPr>
            <a:t>SWI</a:t>
          </a:r>
        </a:p>
        <a:p>
          <a:pPr lvl="0" algn="ctr" defTabSz="1600200">
            <a:lnSpc>
              <a:spcPct val="90000"/>
            </a:lnSpc>
            <a:spcBef>
              <a:spcPct val="0"/>
            </a:spcBef>
            <a:spcAft>
              <a:spcPct val="35000"/>
            </a:spcAft>
          </a:pPr>
          <a:r>
            <a:rPr lang="en-US" sz="1600" kern="1200" dirty="0" smtClean="0"/>
            <a:t>Standard Work Instructions</a:t>
          </a:r>
          <a:endParaRPr lang="en-US" sz="1600" kern="1200" dirty="0"/>
        </a:p>
      </dsp:txBody>
      <dsp:txXfrm>
        <a:off x="1118321" y="2390128"/>
        <a:ext cx="2127539" cy="1195064"/>
      </dsp:txXfrm>
    </dsp:sp>
    <dsp:sp modelId="{A5A445FC-1E15-4BCC-B180-28A5B64E3C5C}">
      <dsp:nvSpPr>
        <dsp:cNvPr id="0" name=""/>
        <dsp:cNvSpPr/>
      </dsp:nvSpPr>
      <dsp:spPr>
        <a:xfrm>
          <a:off x="0" y="3585193"/>
          <a:ext cx="4364183" cy="1195064"/>
        </a:xfrm>
        <a:prstGeom prst="trapezoid">
          <a:avLst>
            <a:gd name="adj" fmla="val 45648"/>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2667000">
            <a:lnSpc>
              <a:spcPct val="90000"/>
            </a:lnSpc>
            <a:spcBef>
              <a:spcPct val="0"/>
            </a:spcBef>
            <a:spcAft>
              <a:spcPct val="35000"/>
            </a:spcAft>
          </a:pPr>
          <a:r>
            <a:rPr lang="en-US" sz="6000" b="1" kern="1200" dirty="0" smtClean="0">
              <a:solidFill>
                <a:schemeClr val="bg1"/>
              </a:solidFill>
            </a:rPr>
            <a:t>Records</a:t>
          </a:r>
          <a:endParaRPr lang="en-US" sz="6000" b="1" kern="1200" dirty="0">
            <a:solidFill>
              <a:schemeClr val="bg1"/>
            </a:solidFill>
          </a:endParaRPr>
        </a:p>
      </dsp:txBody>
      <dsp:txXfrm>
        <a:off x="763732" y="3585193"/>
        <a:ext cx="2836718" cy="11950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1AC671-AA36-4958-845B-0F0310C47532}">
      <dsp:nvSpPr>
        <dsp:cNvPr id="0" name=""/>
        <dsp:cNvSpPr/>
      </dsp:nvSpPr>
      <dsp:spPr>
        <a:xfrm>
          <a:off x="5702993" y="41338"/>
          <a:ext cx="1649527" cy="1348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Surprise</a:t>
          </a:r>
          <a:endParaRPr lang="en-US" sz="3200" kern="1200" dirty="0"/>
        </a:p>
      </dsp:txBody>
      <dsp:txXfrm>
        <a:off x="5702993" y="41338"/>
        <a:ext cx="1649527" cy="1348964"/>
      </dsp:txXfrm>
    </dsp:sp>
    <dsp:sp modelId="{6F391E4B-F844-4367-981F-A9701F9D16CD}">
      <dsp:nvSpPr>
        <dsp:cNvPr id="0" name=""/>
        <dsp:cNvSpPr/>
      </dsp:nvSpPr>
      <dsp:spPr>
        <a:xfrm>
          <a:off x="2675881" y="1814"/>
          <a:ext cx="5062871" cy="5062871"/>
        </a:xfrm>
        <a:prstGeom prst="circularArrow">
          <a:avLst>
            <a:gd name="adj1" fmla="val 5196"/>
            <a:gd name="adj2" fmla="val 335583"/>
            <a:gd name="adj3" fmla="val 21294586"/>
            <a:gd name="adj4" fmla="val 19765061"/>
            <a:gd name="adj5" fmla="val 606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B19507-D653-42ED-B73D-B62BF203F5FE}">
      <dsp:nvSpPr>
        <dsp:cNvPr id="0" name=""/>
        <dsp:cNvSpPr/>
      </dsp:nvSpPr>
      <dsp:spPr>
        <a:xfrm>
          <a:off x="6669351" y="2552964"/>
          <a:ext cx="1348964" cy="1348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Anger</a:t>
          </a:r>
          <a:endParaRPr lang="en-US" sz="3200" kern="1200" dirty="0"/>
        </a:p>
      </dsp:txBody>
      <dsp:txXfrm>
        <a:off x="6669351" y="2552964"/>
        <a:ext cx="1348964" cy="1348964"/>
      </dsp:txXfrm>
    </dsp:sp>
    <dsp:sp modelId="{6B30ECA6-DB89-46F9-8A69-726BC97DB823}">
      <dsp:nvSpPr>
        <dsp:cNvPr id="0" name=""/>
        <dsp:cNvSpPr/>
      </dsp:nvSpPr>
      <dsp:spPr>
        <a:xfrm>
          <a:off x="2671217" y="7906"/>
          <a:ext cx="5062871" cy="5062871"/>
        </a:xfrm>
        <a:prstGeom prst="circularArrow">
          <a:avLst>
            <a:gd name="adj1" fmla="val 5196"/>
            <a:gd name="adj2" fmla="val 335583"/>
            <a:gd name="adj3" fmla="val 3578912"/>
            <a:gd name="adj4" fmla="val 2240414"/>
            <a:gd name="adj5" fmla="val 606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A08169-4758-4C23-B001-19DCEBF6C301}">
      <dsp:nvSpPr>
        <dsp:cNvPr id="0" name=""/>
        <dsp:cNvSpPr/>
      </dsp:nvSpPr>
      <dsp:spPr>
        <a:xfrm>
          <a:off x="4310822" y="4108736"/>
          <a:ext cx="1832635" cy="1348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Rejection</a:t>
          </a:r>
          <a:endParaRPr lang="en-US" sz="3200" kern="1200" dirty="0"/>
        </a:p>
      </dsp:txBody>
      <dsp:txXfrm>
        <a:off x="4310822" y="4108736"/>
        <a:ext cx="1832635" cy="1348964"/>
      </dsp:txXfrm>
    </dsp:sp>
    <dsp:sp modelId="{9D0970A2-505B-4802-B423-63B90384C6EB}">
      <dsp:nvSpPr>
        <dsp:cNvPr id="0" name=""/>
        <dsp:cNvSpPr/>
      </dsp:nvSpPr>
      <dsp:spPr>
        <a:xfrm>
          <a:off x="2680381" y="7692"/>
          <a:ext cx="5062871" cy="5062871"/>
        </a:xfrm>
        <a:prstGeom prst="circularArrow">
          <a:avLst>
            <a:gd name="adj1" fmla="val 5196"/>
            <a:gd name="adj2" fmla="val 335583"/>
            <a:gd name="adj3" fmla="val 8223592"/>
            <a:gd name="adj4" fmla="val 6818712"/>
            <a:gd name="adj5" fmla="val 606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50D41D-49CA-45D2-9C01-045AB12EF2B1}">
      <dsp:nvSpPr>
        <dsp:cNvPr id="0" name=""/>
        <dsp:cNvSpPr/>
      </dsp:nvSpPr>
      <dsp:spPr>
        <a:xfrm>
          <a:off x="1901537" y="2552964"/>
          <a:ext cx="2338524" cy="1348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r" defTabSz="1422400">
            <a:lnSpc>
              <a:spcPct val="90000"/>
            </a:lnSpc>
            <a:spcBef>
              <a:spcPct val="0"/>
            </a:spcBef>
            <a:spcAft>
              <a:spcPct val="35000"/>
            </a:spcAft>
          </a:pPr>
          <a:r>
            <a:rPr lang="en-US" sz="3200" kern="1200" dirty="0" smtClean="0"/>
            <a:t>Acceptance</a:t>
          </a:r>
          <a:endParaRPr lang="en-US" sz="3200" kern="1200" dirty="0"/>
        </a:p>
      </dsp:txBody>
      <dsp:txXfrm>
        <a:off x="1901537" y="2552964"/>
        <a:ext cx="2338524" cy="1348964"/>
      </dsp:txXfrm>
    </dsp:sp>
    <dsp:sp modelId="{49454F58-AA7D-4213-BEF1-D485BA9C69EE}">
      <dsp:nvSpPr>
        <dsp:cNvPr id="0" name=""/>
        <dsp:cNvSpPr/>
      </dsp:nvSpPr>
      <dsp:spPr>
        <a:xfrm>
          <a:off x="2583888" y="164307"/>
          <a:ext cx="5246856" cy="4737885"/>
        </a:xfrm>
        <a:prstGeom prst="circularArrow">
          <a:avLst>
            <a:gd name="adj1" fmla="val 5196"/>
            <a:gd name="adj2" fmla="val 335583"/>
            <a:gd name="adj3" fmla="val 12299355"/>
            <a:gd name="adj4" fmla="val 10769831"/>
            <a:gd name="adj5" fmla="val 606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942567B-22DA-4342-8811-91F2A19A308F}">
      <dsp:nvSpPr>
        <dsp:cNvPr id="0" name=""/>
        <dsp:cNvSpPr/>
      </dsp:nvSpPr>
      <dsp:spPr>
        <a:xfrm>
          <a:off x="3212394" y="41338"/>
          <a:ext cx="1348964" cy="13489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t>Help</a:t>
          </a:r>
          <a:endParaRPr lang="en-US" sz="3200" kern="1200" dirty="0"/>
        </a:p>
      </dsp:txBody>
      <dsp:txXfrm>
        <a:off x="3212394" y="41338"/>
        <a:ext cx="1348964" cy="1348964"/>
      </dsp:txXfrm>
    </dsp:sp>
    <dsp:sp modelId="{26968EAE-966E-42D5-8C60-E67AD3685124}">
      <dsp:nvSpPr>
        <dsp:cNvPr id="0" name=""/>
        <dsp:cNvSpPr/>
      </dsp:nvSpPr>
      <dsp:spPr>
        <a:xfrm>
          <a:off x="2675881" y="1814"/>
          <a:ext cx="5062871" cy="5062871"/>
        </a:xfrm>
        <a:prstGeom prst="circularArrow">
          <a:avLst>
            <a:gd name="adj1" fmla="val 5196"/>
            <a:gd name="adj2" fmla="val 335583"/>
            <a:gd name="adj3" fmla="val 16629240"/>
            <a:gd name="adj4" fmla="val 15197342"/>
            <a:gd name="adj5" fmla="val 6062"/>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966B2-D83D-480E-86AB-39281042767D}">
      <dsp:nvSpPr>
        <dsp:cNvPr id="0" name=""/>
        <dsp:cNvSpPr/>
      </dsp:nvSpPr>
      <dsp:spPr>
        <a:xfrm>
          <a:off x="0" y="0"/>
          <a:ext cx="3886200" cy="2796901"/>
        </a:xfrm>
        <a:prstGeom prst="trapezoid">
          <a:avLst>
            <a:gd name="adj" fmla="val 69473"/>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en-US" sz="3600" kern="1200" dirty="0" smtClean="0"/>
        </a:p>
        <a:p>
          <a:pPr lvl="0" algn="ctr" defTabSz="1600200">
            <a:lnSpc>
              <a:spcPct val="90000"/>
            </a:lnSpc>
            <a:spcBef>
              <a:spcPct val="0"/>
            </a:spcBef>
            <a:spcAft>
              <a:spcPct val="35000"/>
            </a:spcAft>
          </a:pPr>
          <a:endParaRPr lang="en-US" sz="3600" kern="1200" dirty="0" smtClean="0"/>
        </a:p>
        <a:p>
          <a:pPr lvl="0" algn="ctr" defTabSz="1600200">
            <a:lnSpc>
              <a:spcPct val="90000"/>
            </a:lnSpc>
            <a:spcBef>
              <a:spcPct val="0"/>
            </a:spcBef>
            <a:spcAft>
              <a:spcPct val="35000"/>
            </a:spcAft>
          </a:pPr>
          <a:endParaRPr lang="en-US" sz="3600" kern="1200" dirty="0" smtClean="0"/>
        </a:p>
        <a:p>
          <a:pPr lvl="0" algn="ctr" defTabSz="1600200">
            <a:lnSpc>
              <a:spcPct val="90000"/>
            </a:lnSpc>
            <a:spcBef>
              <a:spcPct val="0"/>
            </a:spcBef>
            <a:spcAft>
              <a:spcPct val="35000"/>
            </a:spcAft>
          </a:pPr>
          <a:r>
            <a:rPr lang="en-US" sz="4400" kern="1200" dirty="0" smtClean="0"/>
            <a:t>QMS</a:t>
          </a:r>
        </a:p>
      </dsp:txBody>
      <dsp:txXfrm>
        <a:off x="0" y="0"/>
        <a:ext cx="3886200" cy="279690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71D1E4-906E-4BB0-8D5A-897B55396E3D}">
      <dsp:nvSpPr>
        <dsp:cNvPr id="0" name=""/>
        <dsp:cNvSpPr/>
      </dsp:nvSpPr>
      <dsp:spPr>
        <a:xfrm>
          <a:off x="2288771" y="0"/>
          <a:ext cx="1144385" cy="1144674"/>
        </a:xfrm>
        <a:prstGeom prst="trapezoid">
          <a:avLst>
            <a:gd name="adj" fmla="val 50000"/>
          </a:avLst>
        </a:prstGeom>
        <a:solidFill>
          <a:srgbClr val="3184D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endParaRPr lang="en-US" sz="2400" kern="1200" dirty="0"/>
        </a:p>
      </dsp:txBody>
      <dsp:txXfrm>
        <a:off x="2288771" y="0"/>
        <a:ext cx="1144385" cy="1144674"/>
      </dsp:txXfrm>
    </dsp:sp>
    <dsp:sp modelId="{8A5F06B4-FA68-4F74-BF57-06FDB1F24648}">
      <dsp:nvSpPr>
        <dsp:cNvPr id="0" name=""/>
        <dsp:cNvSpPr/>
      </dsp:nvSpPr>
      <dsp:spPr>
        <a:xfrm>
          <a:off x="1716578" y="1144674"/>
          <a:ext cx="2288771" cy="1144674"/>
        </a:xfrm>
        <a:prstGeom prst="trapezoid">
          <a:avLst>
            <a:gd name="adj" fmla="val 49987"/>
          </a:avLst>
        </a:prstGeom>
        <a:solidFill>
          <a:srgbClr val="83D83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endParaRPr lang="en-US" sz="2000" b="1" kern="1200" dirty="0">
            <a:solidFill>
              <a:schemeClr val="bg1"/>
            </a:solidFill>
          </a:endParaRPr>
        </a:p>
      </dsp:txBody>
      <dsp:txXfrm>
        <a:off x="2117113" y="1144674"/>
        <a:ext cx="1487701" cy="1144674"/>
      </dsp:txXfrm>
    </dsp:sp>
    <dsp:sp modelId="{D0E32182-CF8F-4D99-85BF-45581623541A}">
      <dsp:nvSpPr>
        <dsp:cNvPr id="0" name=""/>
        <dsp:cNvSpPr/>
      </dsp:nvSpPr>
      <dsp:spPr>
        <a:xfrm>
          <a:off x="1144385" y="2289349"/>
          <a:ext cx="3433156" cy="1144674"/>
        </a:xfrm>
        <a:prstGeom prst="trapezoid">
          <a:avLst>
            <a:gd name="adj" fmla="val 49987"/>
          </a:avLst>
        </a:prstGeom>
        <a:solidFill>
          <a:srgbClr val="FECF0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en-US" sz="2800" kern="1200" dirty="0" smtClean="0">
              <a:solidFill>
                <a:schemeClr val="tx1"/>
              </a:solidFill>
            </a:rPr>
            <a:t>Engineering Controls</a:t>
          </a:r>
          <a:endParaRPr lang="en-US" sz="2800" kern="1200" dirty="0">
            <a:solidFill>
              <a:schemeClr val="tx1"/>
            </a:solidFill>
          </a:endParaRPr>
        </a:p>
      </dsp:txBody>
      <dsp:txXfrm>
        <a:off x="1745188" y="2289349"/>
        <a:ext cx="2231551" cy="1144674"/>
      </dsp:txXfrm>
    </dsp:sp>
    <dsp:sp modelId="{4B42381D-D1F9-4D71-A824-875D51E679C2}">
      <dsp:nvSpPr>
        <dsp:cNvPr id="0" name=""/>
        <dsp:cNvSpPr/>
      </dsp:nvSpPr>
      <dsp:spPr>
        <a:xfrm>
          <a:off x="572192" y="3434023"/>
          <a:ext cx="4577542" cy="1144674"/>
        </a:xfrm>
        <a:prstGeom prst="trapezoid">
          <a:avLst>
            <a:gd name="adj" fmla="val 49987"/>
          </a:avLst>
        </a:prstGeom>
        <a:solidFill>
          <a:srgbClr val="F8621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r>
            <a:rPr lang="en-US" sz="3200" kern="1200" dirty="0" smtClean="0">
              <a:solidFill>
                <a:schemeClr val="bg1"/>
              </a:solidFill>
            </a:rPr>
            <a:t>Administrative Controls</a:t>
          </a:r>
          <a:endParaRPr lang="en-US" sz="3200" kern="1200" dirty="0">
            <a:solidFill>
              <a:schemeClr val="bg1"/>
            </a:solidFill>
          </a:endParaRPr>
        </a:p>
      </dsp:txBody>
      <dsp:txXfrm>
        <a:off x="1373262" y="3434023"/>
        <a:ext cx="2975402" cy="1144674"/>
      </dsp:txXfrm>
    </dsp:sp>
    <dsp:sp modelId="{BFDF0F80-78D6-4438-9B57-3D00D30F9BF5}">
      <dsp:nvSpPr>
        <dsp:cNvPr id="0" name=""/>
        <dsp:cNvSpPr/>
      </dsp:nvSpPr>
      <dsp:spPr>
        <a:xfrm>
          <a:off x="0" y="4578698"/>
          <a:ext cx="5721928" cy="1144674"/>
        </a:xfrm>
        <a:prstGeom prst="trapezoid">
          <a:avLst>
            <a:gd name="adj" fmla="val 49987"/>
          </a:avLst>
        </a:prstGeom>
        <a:solidFill>
          <a:srgbClr val="F613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r>
            <a:rPr lang="en-US" sz="3600" kern="1200" dirty="0" smtClean="0">
              <a:solidFill>
                <a:schemeClr val="bg1"/>
              </a:solidFill>
            </a:rPr>
            <a:t>PPE</a:t>
          </a:r>
          <a:endParaRPr lang="en-US" sz="1800" kern="1200" dirty="0">
            <a:solidFill>
              <a:schemeClr val="bg1"/>
            </a:solidFill>
          </a:endParaRPr>
        </a:p>
      </dsp:txBody>
      <dsp:txXfrm>
        <a:off x="1001337" y="4578698"/>
        <a:ext cx="3719253" cy="11446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C48142-C513-4FB4-A435-DBDBCB1E8AD9}">
      <dsp:nvSpPr>
        <dsp:cNvPr id="0" name=""/>
        <dsp:cNvSpPr/>
      </dsp:nvSpPr>
      <dsp:spPr>
        <a:xfrm>
          <a:off x="2236363" y="0"/>
          <a:ext cx="1118182" cy="942105"/>
        </a:xfrm>
        <a:prstGeom prst="trapezoid">
          <a:avLst>
            <a:gd name="adj" fmla="val 59345"/>
          </a:avLst>
        </a:prstGeom>
        <a:solidFill>
          <a:srgbClr val="4BACC6"/>
        </a:solidFill>
        <a:ln w="76200" cap="flat" cmpd="sng" algn="ctr">
          <a:solidFill>
            <a:srgbClr val="255EA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solidFill>
                <a:schemeClr val="tx1"/>
              </a:solidFill>
            </a:rPr>
            <a:t>QM</a:t>
          </a:r>
          <a:endParaRPr lang="en-US" sz="3000" b="1" kern="1200" dirty="0">
            <a:solidFill>
              <a:schemeClr val="tx1"/>
            </a:solidFill>
          </a:endParaRPr>
        </a:p>
      </dsp:txBody>
      <dsp:txXfrm>
        <a:off x="2236363" y="0"/>
        <a:ext cx="1118182" cy="942105"/>
      </dsp:txXfrm>
    </dsp:sp>
    <dsp:sp modelId="{EE126EE5-6785-40B3-AE47-90A93C92591E}">
      <dsp:nvSpPr>
        <dsp:cNvPr id="0" name=""/>
        <dsp:cNvSpPr/>
      </dsp:nvSpPr>
      <dsp:spPr>
        <a:xfrm>
          <a:off x="1677272" y="942105"/>
          <a:ext cx="2236364" cy="942105"/>
        </a:xfrm>
        <a:prstGeom prst="trapezoid">
          <a:avLst>
            <a:gd name="adj" fmla="val 59345"/>
          </a:avLst>
        </a:prstGeom>
        <a:solidFill>
          <a:srgbClr val="48D491"/>
        </a:solidFill>
        <a:ln w="76200" cap="flat" cmpd="sng" algn="ctr">
          <a:solidFill>
            <a:srgbClr val="255EA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t>Policy</a:t>
          </a:r>
          <a:endParaRPr lang="en-US" sz="3000" b="1" kern="1200" dirty="0"/>
        </a:p>
      </dsp:txBody>
      <dsp:txXfrm>
        <a:off x="2068636" y="942105"/>
        <a:ext cx="1453636" cy="942105"/>
      </dsp:txXfrm>
    </dsp:sp>
    <dsp:sp modelId="{8EABB6BD-E6DA-452B-867D-2C535F09753A}">
      <dsp:nvSpPr>
        <dsp:cNvPr id="0" name=""/>
        <dsp:cNvSpPr/>
      </dsp:nvSpPr>
      <dsp:spPr>
        <a:xfrm>
          <a:off x="1118181" y="1884211"/>
          <a:ext cx="3354546" cy="942105"/>
        </a:xfrm>
        <a:prstGeom prst="trapezoid">
          <a:avLst>
            <a:gd name="adj" fmla="val 59345"/>
          </a:avLst>
        </a:prstGeom>
        <a:solidFill>
          <a:srgbClr val="60E146"/>
        </a:solidFill>
        <a:ln w="76200" cap="flat" cmpd="sng" algn="ctr">
          <a:solidFill>
            <a:srgbClr val="255EA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t>Procedures</a:t>
          </a:r>
          <a:endParaRPr lang="en-US" sz="3000" b="1" kern="1200" dirty="0"/>
        </a:p>
      </dsp:txBody>
      <dsp:txXfrm>
        <a:off x="1705227" y="1884211"/>
        <a:ext cx="2180454" cy="942105"/>
      </dsp:txXfrm>
    </dsp:sp>
    <dsp:sp modelId="{C755974B-9FDE-4B1A-875A-73420CED954A}">
      <dsp:nvSpPr>
        <dsp:cNvPr id="0" name=""/>
        <dsp:cNvSpPr/>
      </dsp:nvSpPr>
      <dsp:spPr>
        <a:xfrm>
          <a:off x="559090" y="2826317"/>
          <a:ext cx="4472728" cy="942105"/>
        </a:xfrm>
        <a:prstGeom prst="trapezoid">
          <a:avLst>
            <a:gd name="adj" fmla="val 59345"/>
          </a:avLst>
        </a:prstGeom>
        <a:solidFill>
          <a:srgbClr val="D5EC46"/>
        </a:solidFill>
        <a:ln w="76200" cap="flat" cmpd="sng" algn="ctr">
          <a:solidFill>
            <a:srgbClr val="255EA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t>Work Instructions</a:t>
          </a:r>
          <a:endParaRPr lang="en-US" sz="3000" b="1" kern="1200" dirty="0"/>
        </a:p>
      </dsp:txBody>
      <dsp:txXfrm>
        <a:off x="1341818" y="2826317"/>
        <a:ext cx="2907273" cy="942105"/>
      </dsp:txXfrm>
    </dsp:sp>
    <dsp:sp modelId="{C4C366E6-8023-4F91-BECF-8E37D2894141}">
      <dsp:nvSpPr>
        <dsp:cNvPr id="0" name=""/>
        <dsp:cNvSpPr/>
      </dsp:nvSpPr>
      <dsp:spPr>
        <a:xfrm>
          <a:off x="0" y="3768423"/>
          <a:ext cx="5590909" cy="942105"/>
        </a:xfrm>
        <a:prstGeom prst="trapezoid">
          <a:avLst>
            <a:gd name="adj" fmla="val 59345"/>
          </a:avLst>
        </a:prstGeom>
        <a:solidFill>
          <a:srgbClr val="F79646"/>
        </a:solidFill>
        <a:ln w="76200" cap="flat" cmpd="sng" algn="ctr">
          <a:solidFill>
            <a:srgbClr val="255EAB"/>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1333500">
            <a:lnSpc>
              <a:spcPct val="90000"/>
            </a:lnSpc>
            <a:spcBef>
              <a:spcPct val="0"/>
            </a:spcBef>
            <a:spcAft>
              <a:spcPct val="35000"/>
            </a:spcAft>
          </a:pPr>
          <a:r>
            <a:rPr lang="en-US" sz="3000" b="1" kern="1200" dirty="0" smtClean="0"/>
            <a:t>Records</a:t>
          </a:r>
          <a:endParaRPr lang="en-US" sz="3000" b="1" kern="1200" dirty="0"/>
        </a:p>
      </dsp:txBody>
      <dsp:txXfrm>
        <a:off x="978409" y="3768423"/>
        <a:ext cx="3634091" cy="9421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3A52E-C8CB-44FF-945C-03DFE01395B7}">
      <dsp:nvSpPr>
        <dsp:cNvPr id="0" name=""/>
        <dsp:cNvSpPr/>
      </dsp:nvSpPr>
      <dsp:spPr>
        <a:xfrm>
          <a:off x="0" y="-41878"/>
          <a:ext cx="9605744" cy="4484307"/>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22D7BF-15BD-4130-BC56-7D17E80AF09B}">
      <dsp:nvSpPr>
        <dsp:cNvPr id="0" name=""/>
        <dsp:cNvSpPr/>
      </dsp:nvSpPr>
      <dsp:spPr>
        <a:xfrm>
          <a:off x="1183120" y="907547"/>
          <a:ext cx="3169895" cy="188272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63576" rIns="0" bIns="175260" numCol="1" spcCol="1270" anchor="ctr" anchorCtr="0">
          <a:noAutofit/>
        </a:bodyPr>
        <a:lstStyle/>
        <a:p>
          <a:pPr lvl="0" algn="ctr" defTabSz="2044700">
            <a:lnSpc>
              <a:spcPct val="90000"/>
            </a:lnSpc>
            <a:spcBef>
              <a:spcPct val="0"/>
            </a:spcBef>
            <a:spcAft>
              <a:spcPct val="35000"/>
            </a:spcAft>
          </a:pPr>
          <a:r>
            <a:rPr lang="en-US" sz="4600" kern="1200" dirty="0" smtClean="0"/>
            <a:t>COMPLAINTS</a:t>
          </a:r>
        </a:p>
      </dsp:txBody>
      <dsp:txXfrm>
        <a:off x="1183120" y="907547"/>
        <a:ext cx="3169895" cy="1882725"/>
      </dsp:txXfrm>
    </dsp:sp>
    <dsp:sp modelId="{F215F28E-12AD-46EB-98BC-FB513818EF92}">
      <dsp:nvSpPr>
        <dsp:cNvPr id="0" name=""/>
        <dsp:cNvSpPr/>
      </dsp:nvSpPr>
      <dsp:spPr>
        <a:xfrm>
          <a:off x="4697190" y="1659095"/>
          <a:ext cx="3746240" cy="188272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63576" rIns="0" bIns="175260" numCol="1" spcCol="1270" anchor="ctr" anchorCtr="0">
          <a:noAutofit/>
        </a:bodyPr>
        <a:lstStyle/>
        <a:p>
          <a:pPr lvl="0" algn="ctr" defTabSz="2044700">
            <a:lnSpc>
              <a:spcPct val="90000"/>
            </a:lnSpc>
            <a:spcBef>
              <a:spcPct val="0"/>
            </a:spcBef>
            <a:spcAft>
              <a:spcPct val="35000"/>
            </a:spcAft>
          </a:pPr>
          <a:r>
            <a:rPr lang="en-US" sz="4600" kern="1200" dirty="0" smtClean="0"/>
            <a:t>OFIs</a:t>
          </a:r>
          <a:endParaRPr lang="en-US" sz="4600" kern="1200" dirty="0"/>
        </a:p>
      </dsp:txBody>
      <dsp:txXfrm>
        <a:off x="4697190" y="1659095"/>
        <a:ext cx="3746240" cy="188272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93A52E-C8CB-44FF-945C-03DFE01395B7}">
      <dsp:nvSpPr>
        <dsp:cNvPr id="0" name=""/>
        <dsp:cNvSpPr/>
      </dsp:nvSpPr>
      <dsp:spPr>
        <a:xfrm>
          <a:off x="0" y="-41878"/>
          <a:ext cx="9605744" cy="4484307"/>
        </a:xfrm>
        <a:prstGeom prst="leftRightRibb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22D7BF-15BD-4130-BC56-7D17E80AF09B}">
      <dsp:nvSpPr>
        <dsp:cNvPr id="0" name=""/>
        <dsp:cNvSpPr/>
      </dsp:nvSpPr>
      <dsp:spPr>
        <a:xfrm>
          <a:off x="1183120" y="907547"/>
          <a:ext cx="3169895" cy="188272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63576" rIns="0" bIns="175260" numCol="1" spcCol="1270" anchor="ctr" anchorCtr="0">
          <a:noAutofit/>
        </a:bodyPr>
        <a:lstStyle/>
        <a:p>
          <a:pPr lvl="0" algn="ctr" defTabSz="2044700">
            <a:lnSpc>
              <a:spcPct val="90000"/>
            </a:lnSpc>
            <a:spcBef>
              <a:spcPct val="0"/>
            </a:spcBef>
            <a:spcAft>
              <a:spcPct val="35000"/>
            </a:spcAft>
          </a:pPr>
          <a:r>
            <a:rPr lang="en-US" sz="4600" kern="1200" dirty="0" smtClean="0"/>
            <a:t>COMPLAINTS</a:t>
          </a:r>
        </a:p>
      </dsp:txBody>
      <dsp:txXfrm>
        <a:off x="1183120" y="907547"/>
        <a:ext cx="3169895" cy="1882725"/>
      </dsp:txXfrm>
    </dsp:sp>
    <dsp:sp modelId="{F215F28E-12AD-46EB-98BC-FB513818EF92}">
      <dsp:nvSpPr>
        <dsp:cNvPr id="0" name=""/>
        <dsp:cNvSpPr/>
      </dsp:nvSpPr>
      <dsp:spPr>
        <a:xfrm>
          <a:off x="4697190" y="1659095"/>
          <a:ext cx="3746240" cy="1882725"/>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63576" rIns="0" bIns="175260" numCol="1" spcCol="1270" anchor="ctr" anchorCtr="0">
          <a:noAutofit/>
        </a:bodyPr>
        <a:lstStyle/>
        <a:p>
          <a:pPr lvl="0" algn="ctr" defTabSz="2044700">
            <a:lnSpc>
              <a:spcPct val="90000"/>
            </a:lnSpc>
            <a:spcBef>
              <a:spcPct val="0"/>
            </a:spcBef>
            <a:spcAft>
              <a:spcPct val="35000"/>
            </a:spcAft>
          </a:pPr>
          <a:r>
            <a:rPr lang="en-US" sz="4600" kern="1200" dirty="0" smtClean="0"/>
            <a:t>OFIs</a:t>
          </a:r>
          <a:endParaRPr lang="en-US" sz="4600" kern="1200" dirty="0"/>
        </a:p>
      </dsp:txBody>
      <dsp:txXfrm>
        <a:off x="4697190" y="1659095"/>
        <a:ext cx="3746240" cy="188272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7.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CEBAC6B8-7487-4B3E-B273-C24D9CFC51B0}" type="datetimeFigureOut">
              <a:rPr lang="en-US" smtClean="0"/>
              <a:t>10/26/2021</a:t>
            </a:fld>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E69FF27-134A-49EE-A715-448003F88D5F}" type="slidenum">
              <a:rPr lang="en-US" smtClean="0"/>
              <a:t>‹#›</a:t>
            </a:fld>
            <a:endParaRPr lang="en-US" dirty="0"/>
          </a:p>
        </p:txBody>
      </p:sp>
    </p:spTree>
    <p:extLst>
      <p:ext uri="{BB962C8B-B14F-4D97-AF65-F5344CB8AC3E}">
        <p14:creationId xmlns:p14="http://schemas.microsoft.com/office/powerpoint/2010/main" val="907321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DC39E97C-A9D1-4459-8CB0-2376EFAD08C0}" type="datetimeFigureOut">
              <a:rPr lang="en-US" smtClean="0"/>
              <a:t>10/26/2021</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996FA88-5332-42F9-B18F-5857CDE8B0AB}" type="slidenum">
              <a:rPr lang="en-US" smtClean="0"/>
              <a:t>‹#›</a:t>
            </a:fld>
            <a:endParaRPr lang="en-US" dirty="0"/>
          </a:p>
        </p:txBody>
      </p:sp>
    </p:spTree>
    <p:extLst>
      <p:ext uri="{BB962C8B-B14F-4D97-AF65-F5344CB8AC3E}">
        <p14:creationId xmlns:p14="http://schemas.microsoft.com/office/powerpoint/2010/main" val="11077385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CA2D21D1-52E2-420B-B491-CFF6D7BB79FB}" type="slidenum">
              <a:rPr lang="en-US" smtClean="0"/>
              <a:pPr/>
              <a:t>3</a:t>
            </a:fld>
            <a:endParaRPr lang="en-US" dirty="0"/>
          </a:p>
        </p:txBody>
      </p:sp>
    </p:spTree>
    <p:extLst>
      <p:ext uri="{BB962C8B-B14F-4D97-AF65-F5344CB8AC3E}">
        <p14:creationId xmlns:p14="http://schemas.microsoft.com/office/powerpoint/2010/main" val="3165795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65</a:t>
            </a:fld>
            <a:endParaRPr lang="en-US" dirty="0"/>
          </a:p>
        </p:txBody>
      </p:sp>
    </p:spTree>
    <p:extLst>
      <p:ext uri="{BB962C8B-B14F-4D97-AF65-F5344CB8AC3E}">
        <p14:creationId xmlns:p14="http://schemas.microsoft.com/office/powerpoint/2010/main" val="783243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66</a:t>
            </a:fld>
            <a:endParaRPr lang="en-US" dirty="0"/>
          </a:p>
        </p:txBody>
      </p:sp>
    </p:spTree>
    <p:extLst>
      <p:ext uri="{BB962C8B-B14F-4D97-AF65-F5344CB8AC3E}">
        <p14:creationId xmlns:p14="http://schemas.microsoft.com/office/powerpoint/2010/main" val="4199196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67</a:t>
            </a:fld>
            <a:endParaRPr lang="en-US" dirty="0"/>
          </a:p>
        </p:txBody>
      </p:sp>
    </p:spTree>
    <p:extLst>
      <p:ext uri="{BB962C8B-B14F-4D97-AF65-F5344CB8AC3E}">
        <p14:creationId xmlns:p14="http://schemas.microsoft.com/office/powerpoint/2010/main" val="31292696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68</a:t>
            </a:fld>
            <a:endParaRPr lang="en-US" dirty="0"/>
          </a:p>
        </p:txBody>
      </p:sp>
    </p:spTree>
    <p:extLst>
      <p:ext uri="{BB962C8B-B14F-4D97-AF65-F5344CB8AC3E}">
        <p14:creationId xmlns:p14="http://schemas.microsoft.com/office/powerpoint/2010/main" val="39509244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69</a:t>
            </a:fld>
            <a:endParaRPr lang="en-US" dirty="0"/>
          </a:p>
        </p:txBody>
      </p:sp>
    </p:spTree>
    <p:extLst>
      <p:ext uri="{BB962C8B-B14F-4D97-AF65-F5344CB8AC3E}">
        <p14:creationId xmlns:p14="http://schemas.microsoft.com/office/powerpoint/2010/main" val="30296591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70</a:t>
            </a:fld>
            <a:endParaRPr lang="en-US" dirty="0"/>
          </a:p>
        </p:txBody>
      </p:sp>
    </p:spTree>
    <p:extLst>
      <p:ext uri="{BB962C8B-B14F-4D97-AF65-F5344CB8AC3E}">
        <p14:creationId xmlns:p14="http://schemas.microsoft.com/office/powerpoint/2010/main" val="41403067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71</a:t>
            </a:fld>
            <a:endParaRPr lang="en-US" dirty="0"/>
          </a:p>
        </p:txBody>
      </p:sp>
    </p:spTree>
    <p:extLst>
      <p:ext uri="{BB962C8B-B14F-4D97-AF65-F5344CB8AC3E}">
        <p14:creationId xmlns:p14="http://schemas.microsoft.com/office/powerpoint/2010/main" val="4142159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72</a:t>
            </a:fld>
            <a:endParaRPr lang="en-US" dirty="0"/>
          </a:p>
        </p:txBody>
      </p:sp>
    </p:spTree>
    <p:extLst>
      <p:ext uri="{BB962C8B-B14F-4D97-AF65-F5344CB8AC3E}">
        <p14:creationId xmlns:p14="http://schemas.microsoft.com/office/powerpoint/2010/main" val="2899716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73</a:t>
            </a:fld>
            <a:endParaRPr lang="en-US" dirty="0"/>
          </a:p>
        </p:txBody>
      </p:sp>
    </p:spTree>
    <p:extLst>
      <p:ext uri="{BB962C8B-B14F-4D97-AF65-F5344CB8AC3E}">
        <p14:creationId xmlns:p14="http://schemas.microsoft.com/office/powerpoint/2010/main" val="3969985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74</a:t>
            </a:fld>
            <a:endParaRPr lang="en-US" dirty="0"/>
          </a:p>
        </p:txBody>
      </p:sp>
    </p:spTree>
    <p:extLst>
      <p:ext uri="{BB962C8B-B14F-4D97-AF65-F5344CB8AC3E}">
        <p14:creationId xmlns:p14="http://schemas.microsoft.com/office/powerpoint/2010/main" val="1680019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Hook (story)</a:t>
            </a:r>
          </a:p>
          <a:p>
            <a:r>
              <a:rPr lang="en-US" dirty="0" smtClean="0"/>
              <a:t>Transition to topic – I tell you this story because…</a:t>
            </a:r>
          </a:p>
          <a:p>
            <a:r>
              <a:rPr lang="en-US" dirty="0" smtClean="0"/>
              <a:t>Self Introduction</a:t>
            </a:r>
          </a:p>
          <a:p>
            <a:r>
              <a:rPr lang="en-US" dirty="0" smtClean="0"/>
              <a:t>Audience benefit</a:t>
            </a:r>
          </a:p>
          <a:p>
            <a:endParaRPr lang="en-US" dirty="0"/>
          </a:p>
        </p:txBody>
      </p:sp>
      <p:sp>
        <p:nvSpPr>
          <p:cNvPr id="4" name="Slide Number Placeholder 3"/>
          <p:cNvSpPr>
            <a:spLocks noGrp="1"/>
          </p:cNvSpPr>
          <p:nvPr>
            <p:ph type="sldNum" sz="quarter" idx="10"/>
          </p:nvPr>
        </p:nvSpPr>
        <p:spPr/>
        <p:txBody>
          <a:bodyPr/>
          <a:lstStyle/>
          <a:p>
            <a:fld id="{D996FA88-5332-42F9-B18F-5857CDE8B0AB}" type="slidenum">
              <a:rPr lang="en-US" smtClean="0"/>
              <a:t>8</a:t>
            </a:fld>
            <a:endParaRPr lang="en-US" dirty="0"/>
          </a:p>
        </p:txBody>
      </p:sp>
    </p:spTree>
    <p:extLst>
      <p:ext uri="{BB962C8B-B14F-4D97-AF65-F5344CB8AC3E}">
        <p14:creationId xmlns:p14="http://schemas.microsoft.com/office/powerpoint/2010/main" val="2677799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B54AA9-D1C5-4A71-8BC1-393246244DDE}" type="slidenum">
              <a:rPr lang="en-US" smtClean="0"/>
              <a:t>75</a:t>
            </a:fld>
            <a:endParaRPr lang="en-US" dirty="0"/>
          </a:p>
        </p:txBody>
      </p:sp>
    </p:spTree>
    <p:extLst>
      <p:ext uri="{BB962C8B-B14F-4D97-AF65-F5344CB8AC3E}">
        <p14:creationId xmlns:p14="http://schemas.microsoft.com/office/powerpoint/2010/main" val="2080318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Discuss the diversity in the CE department.  We have nurses, radiology techs, physical therapists and engineers.  But we are all bound by the desire to make processes better for our patients.</a:t>
            </a:r>
          </a:p>
          <a:p>
            <a:r>
              <a:rPr lang="en-US" altLang="en-US" dirty="0" smtClean="0"/>
              <a:t>This diversity helps us look at problems from different perspectives and helps to bounce ideas off each other.</a:t>
            </a:r>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636749A-6E07-498F-88BD-2C3503D34419}" type="slidenum">
              <a:rPr lang="en-US" altLang="en-US" smtClean="0"/>
              <a:pPr/>
              <a:t>77</a:t>
            </a:fld>
            <a:endParaRPr lang="en-US" altLang="en-US" dirty="0" smtClean="0"/>
          </a:p>
        </p:txBody>
      </p:sp>
    </p:spTree>
    <p:extLst>
      <p:ext uri="{BB962C8B-B14F-4D97-AF65-F5344CB8AC3E}">
        <p14:creationId xmlns:p14="http://schemas.microsoft.com/office/powerpoint/2010/main" val="2705865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Scott Skinner</a:t>
            </a:r>
            <a:endParaRPr lang="en-US" dirty="0"/>
          </a:p>
        </p:txBody>
      </p:sp>
      <p:sp>
        <p:nvSpPr>
          <p:cNvPr id="4" name="Slide Number Placeholder 3"/>
          <p:cNvSpPr>
            <a:spLocks noGrp="1"/>
          </p:cNvSpPr>
          <p:nvPr>
            <p:ph type="sldNum" sz="quarter" idx="10"/>
          </p:nvPr>
        </p:nvSpPr>
        <p:spPr/>
        <p:txBody>
          <a:bodyPr/>
          <a:lstStyle/>
          <a:p>
            <a:fld id="{2FDCB829-9DD2-4029-8FB8-6FAD5A11474A}" type="slidenum">
              <a:rPr lang="en-US" smtClean="0"/>
              <a:t>24</a:t>
            </a:fld>
            <a:endParaRPr lang="en-US" dirty="0"/>
          </a:p>
        </p:txBody>
      </p:sp>
    </p:spTree>
    <p:extLst>
      <p:ext uri="{BB962C8B-B14F-4D97-AF65-F5344CB8AC3E}">
        <p14:creationId xmlns:p14="http://schemas.microsoft.com/office/powerpoint/2010/main" val="481476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96FA88-5332-42F9-B18F-5857CDE8B0AB}" type="slidenum">
              <a:rPr lang="en-US" smtClean="0"/>
              <a:t>29</a:t>
            </a:fld>
            <a:endParaRPr lang="en-US" dirty="0"/>
          </a:p>
        </p:txBody>
      </p:sp>
    </p:spTree>
    <p:extLst>
      <p:ext uri="{BB962C8B-B14F-4D97-AF65-F5344CB8AC3E}">
        <p14:creationId xmlns:p14="http://schemas.microsoft.com/office/powerpoint/2010/main" val="16650694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96FA88-5332-42F9-B18F-5857CDE8B0AB}" type="slidenum">
              <a:rPr lang="en-US" smtClean="0"/>
              <a:t>30</a:t>
            </a:fld>
            <a:endParaRPr lang="en-US" dirty="0"/>
          </a:p>
        </p:txBody>
      </p:sp>
    </p:spTree>
    <p:extLst>
      <p:ext uri="{BB962C8B-B14F-4D97-AF65-F5344CB8AC3E}">
        <p14:creationId xmlns:p14="http://schemas.microsoft.com/office/powerpoint/2010/main" val="5605906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i="1" dirty="0" smtClean="0"/>
              <a:t>[TRANSITION]: </a:t>
            </a:r>
            <a:r>
              <a:rPr lang="en-US" i="1" dirty="0" smtClean="0"/>
              <a:t>We started the session with PROCESS MANAGEMENT with the previous exercises, Now let’s discuss CHANGE MANAGEMENT</a:t>
            </a:r>
          </a:p>
          <a:p>
            <a:pPr>
              <a:defRPr/>
            </a:pPr>
            <a:endParaRPr lang="en-US" i="1" dirty="0" smtClean="0"/>
          </a:p>
          <a:p>
            <a:pPr>
              <a:defRPr/>
            </a:pPr>
            <a:r>
              <a:rPr lang="en-US" i="1" dirty="0" smtClean="0"/>
              <a:t>OK. You redesigned a great process that can create consistent, measurable results.  You created standard work to make things easier. So why don’t they want to follow the process?</a:t>
            </a:r>
          </a:p>
          <a:p>
            <a:pPr>
              <a:defRPr/>
            </a:pPr>
            <a:endParaRPr lang="en-US" i="1" dirty="0" smtClean="0"/>
          </a:p>
          <a:p>
            <a:pPr>
              <a:defRPr/>
            </a:pPr>
            <a:r>
              <a:rPr lang="en-US" i="1" dirty="0" smtClean="0"/>
              <a:t>Why is change so difficult?  It’s like the 5 stages of death.  </a:t>
            </a:r>
          </a:p>
          <a:p>
            <a:pPr>
              <a:defRPr/>
            </a:pPr>
            <a:endParaRPr lang="en-US" i="1" dirty="0" smtClean="0"/>
          </a:p>
          <a:p>
            <a:pPr>
              <a:defRPr/>
            </a:pPr>
            <a:r>
              <a:rPr lang="en-US" i="1" dirty="0" smtClean="0"/>
              <a:t>It’s natural to experience these emotions: </a:t>
            </a:r>
          </a:p>
          <a:p>
            <a:pPr>
              <a:defRPr/>
            </a:pPr>
            <a:r>
              <a:rPr lang="en-US" i="1" dirty="0" smtClean="0"/>
              <a:t>1</a:t>
            </a:r>
            <a:r>
              <a:rPr lang="en-US" i="1" baseline="30000" dirty="0" smtClean="0"/>
              <a:t>st</a:t>
            </a:r>
            <a:r>
              <a:rPr lang="en-US" i="1" dirty="0" smtClean="0"/>
              <a:t> SURPRISE, </a:t>
            </a:r>
          </a:p>
          <a:p>
            <a:pPr>
              <a:defRPr/>
            </a:pPr>
            <a:r>
              <a:rPr lang="en-US" i="1" dirty="0" smtClean="0"/>
              <a:t>then ANGER, </a:t>
            </a:r>
          </a:p>
          <a:p>
            <a:pPr>
              <a:defRPr/>
            </a:pPr>
            <a:r>
              <a:rPr lang="en-US" i="1" dirty="0" smtClean="0"/>
              <a:t>then REJECTION,</a:t>
            </a:r>
          </a:p>
          <a:p>
            <a:pPr>
              <a:defRPr/>
            </a:pPr>
            <a:r>
              <a:rPr lang="en-US" i="1" dirty="0" smtClean="0"/>
              <a:t>then ACCEPTANCE,</a:t>
            </a:r>
          </a:p>
          <a:p>
            <a:pPr>
              <a:defRPr/>
            </a:pPr>
            <a:r>
              <a:rPr lang="en-US" i="1" dirty="0" smtClean="0"/>
              <a:t>Then asking for HELP.</a:t>
            </a:r>
          </a:p>
          <a:p>
            <a:pPr>
              <a:defRPr/>
            </a:pPr>
            <a:endParaRPr lang="en-US" i="1" dirty="0" smtClean="0"/>
          </a:p>
          <a:p>
            <a:pPr>
              <a:defRPr/>
            </a:pPr>
            <a:r>
              <a:rPr lang="en-US" i="1" dirty="0" smtClean="0"/>
              <a:t>PI tools are organized to reduces surprises (standard work),</a:t>
            </a:r>
            <a:r>
              <a:rPr lang="en-US" b="1" i="1" dirty="0" smtClean="0"/>
              <a:t> </a:t>
            </a:r>
            <a:r>
              <a:rPr lang="en-US" i="1" dirty="0" smtClean="0"/>
              <a:t>to reduce anger and rejection (addressing skill, will, seeking consensus),</a:t>
            </a:r>
            <a:r>
              <a:rPr lang="en-US" b="1" i="1" dirty="0" smtClean="0"/>
              <a:t> </a:t>
            </a:r>
            <a:r>
              <a:rPr lang="en-US" i="1" dirty="0" smtClean="0"/>
              <a:t> to increase acceptance (pilot run, alpha units), and to identify problem areas and provide help when its needed (by monitoring process measurements)</a:t>
            </a:r>
          </a:p>
          <a:p>
            <a:pPr>
              <a:defRPr/>
            </a:pPr>
            <a:endParaRPr lang="en-US" i="1" dirty="0" smtClean="0"/>
          </a:p>
          <a:p>
            <a:pPr>
              <a:defRPr/>
            </a:pPr>
            <a:r>
              <a:rPr lang="en-US" i="1" dirty="0" smtClean="0"/>
              <a:t>As the leader you must understand that resistance to change is normal and that you must guide your team through the phases from surprise through help.</a:t>
            </a:r>
          </a:p>
          <a:p>
            <a:pPr>
              <a:defRPr/>
            </a:pPr>
            <a:endParaRPr lang="en-US" i="1" dirty="0" smtClean="0"/>
          </a:p>
          <a:p>
            <a:pPr>
              <a:defRPr/>
            </a:pPr>
            <a:r>
              <a:rPr lang="en-US" i="1" dirty="0" smtClean="0"/>
              <a:t>Addressing “SARAH” leads to successful, sustainable change.  It’s called the “EAR” model</a:t>
            </a:r>
          </a:p>
          <a:p>
            <a:pPr marL="228600" indent="-228600">
              <a:buFontTx/>
              <a:buAutoNum type="arabicPeriod"/>
              <a:defRPr/>
            </a:pPr>
            <a:endParaRPr lang="en-US" dirty="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4A127F6-923B-4D89-B953-50A7BDEA69FE}" type="slidenum">
              <a:rPr lang="en-US" altLang="en-US" smtClean="0"/>
              <a:pPr/>
              <a:t>39</a:t>
            </a:fld>
            <a:endParaRPr lang="en-US" altLang="en-US" dirty="0" smtClean="0"/>
          </a:p>
        </p:txBody>
      </p:sp>
    </p:spTree>
    <p:extLst>
      <p:ext uri="{BB962C8B-B14F-4D97-AF65-F5344CB8AC3E}">
        <p14:creationId xmlns:p14="http://schemas.microsoft.com/office/powerpoint/2010/main" val="2310761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i="1" dirty="0" smtClean="0"/>
              <a:t>Note:  used the final version from training but changed the font size and background color--mrc</a:t>
            </a:r>
          </a:p>
          <a:p>
            <a:endParaRPr lang="en-US" altLang="en-US" i="1" dirty="0" smtClean="0"/>
          </a:p>
          <a:p>
            <a:r>
              <a:rPr lang="en-US" altLang="en-US" i="1" dirty="0" smtClean="0"/>
              <a:t>Tell: Successful, long-lasting change requires an effective solution that is accepted by everyone.  It also requires rigor around the process (i.e. launched well with excellent communication (</a:t>
            </a:r>
            <a:r>
              <a:rPr lang="en-US" altLang="en-US" b="1" i="1" dirty="0" smtClean="0"/>
              <a:t>Who needs to know? How will this info be delivered</a:t>
            </a:r>
            <a:r>
              <a:rPr lang="en-US" altLang="en-US" i="1" dirty="0" smtClean="0"/>
              <a:t>?), training, and education along with solid measurements and controls.  Just as you experience in the group juggle exercise, the final solution was easiest to follow and product a consistent result.  </a:t>
            </a:r>
          </a:p>
          <a:p>
            <a:endParaRPr lang="en-US" altLang="en-US" i="1" dirty="0" smtClean="0"/>
          </a:p>
          <a:p>
            <a:r>
              <a:rPr lang="en-US" altLang="en-US" i="1" dirty="0" smtClean="0"/>
              <a:t>The EAR acronym stands for E effective solution, A for acceptance, and R for rigorous process  fits as a model for change. Your “ears” never stop working.  They pick up feedback in all direction.</a:t>
            </a:r>
          </a:p>
          <a:p>
            <a:endParaRPr lang="en-US" altLang="en-US" i="1" dirty="0" smtClean="0"/>
          </a:p>
          <a:p>
            <a:r>
              <a:rPr lang="en-US" altLang="en-US" i="1" dirty="0" smtClean="0"/>
              <a:t>The cultural side of change is often more difficult because you have to get everyone onboard.  As a leader, you must make sure “why” the change is needed and to show how it aligns with Norton values, goals, and strategies. </a:t>
            </a:r>
          </a:p>
          <a:p>
            <a:endParaRPr lang="en-US" altLang="en-US" i="1" dirty="0" smtClean="0"/>
          </a:p>
          <a:p>
            <a:r>
              <a:rPr lang="en-US" altLang="en-US" i="1" dirty="0" smtClean="0"/>
              <a:t>Use your ears to assess readiness for change.  You might hear the following type of phrases as resistance to change.</a:t>
            </a:r>
          </a:p>
        </p:txBody>
      </p:sp>
      <p:sp>
        <p:nvSpPr>
          <p:cNvPr id="73732" name="Slide Number Placeholder 3"/>
          <p:cNvSpPr>
            <a:spLocks noGrp="1"/>
          </p:cNvSpPr>
          <p:nvPr>
            <p:ph type="sldNum" sz="quarter" idx="5"/>
          </p:nvPr>
        </p:nvSpPr>
        <p:spPr bwMode="auto">
          <a:xfrm>
            <a:off x="3970338" y="8829675"/>
            <a:ext cx="3038475" cy="466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E707DF10-79A9-4D71-BC13-6642D51E5E07}" type="slidenum">
              <a:rPr lang="en-US" altLang="en-US" smtClean="0"/>
              <a:pPr/>
              <a:t>41</a:t>
            </a:fld>
            <a:endParaRPr lang="en-US" altLang="en-US" dirty="0" smtClean="0"/>
          </a:p>
        </p:txBody>
      </p:sp>
    </p:spTree>
    <p:extLst>
      <p:ext uri="{BB962C8B-B14F-4D97-AF65-F5344CB8AC3E}">
        <p14:creationId xmlns:p14="http://schemas.microsoft.com/office/powerpoint/2010/main" val="4273184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333333"/>
                </a:solidFill>
                <a:latin typeface="Tahoma" panose="020B0604030504040204" pitchFamily="34" charset="0"/>
              </a:rPr>
              <a:t>The Effective ISO 13485 Audit Checklist to Ensures Readiness</a:t>
            </a:r>
            <a:endParaRPr lang="en-US" dirty="0" smtClean="0">
              <a:solidFill>
                <a:srgbClr val="333333"/>
              </a:solidFill>
              <a:latin typeface="Tahoma" panose="020B0604030504040204" pitchFamily="34" charset="0"/>
            </a:endParaRPr>
          </a:p>
          <a:p>
            <a:pPr algn="just"/>
            <a:r>
              <a:rPr lang="en-US" dirty="0" smtClean="0">
                <a:solidFill>
                  <a:srgbClr val="333333"/>
                </a:solidFill>
                <a:latin typeface="Tahoma" panose="020B0604030504040204" pitchFamily="34" charset="0"/>
              </a:rPr>
              <a:t>ISO 13485:2016 requires Stage 1 and Stage 2 audits. The best ISO 13485 audit checklist can help you prepare for both stages and an internal audit prior to certification or recertification. Stage 1 and Stage 2 audits differ in duration, depth, and scope.</a:t>
            </a:r>
          </a:p>
          <a:p>
            <a:pPr algn="just"/>
            <a:r>
              <a:rPr lang="en-US" b="1" dirty="0" smtClean="0">
                <a:solidFill>
                  <a:srgbClr val="333333"/>
                </a:solidFill>
                <a:latin typeface="Tahoma" panose="020B0604030504040204" pitchFamily="34" charset="0"/>
              </a:rPr>
              <a:t>Stage 1 ISO 13485 Audits:</a:t>
            </a:r>
            <a:r>
              <a:rPr lang="en-US" dirty="0" smtClean="0">
                <a:solidFill>
                  <a:srgbClr val="333333"/>
                </a:solidFill>
                <a:latin typeface="Tahoma" panose="020B0604030504040204" pitchFamily="34" charset="0"/>
              </a:rPr>
              <a:t>  An ISO auditor from your certifying body will provide a report of positive and negative findings to determine whether your company is ready to proceed to stage 2.</a:t>
            </a:r>
          </a:p>
          <a:p>
            <a:pPr algn="just"/>
            <a:r>
              <a:rPr lang="en-US" b="1" dirty="0" smtClean="0">
                <a:solidFill>
                  <a:srgbClr val="333333"/>
                </a:solidFill>
                <a:latin typeface="Tahoma" panose="020B0604030504040204" pitchFamily="34" charset="0"/>
              </a:rPr>
              <a:t>Stage 2 ISO 13485 Audits:</a:t>
            </a:r>
            <a:r>
              <a:rPr lang="en-US" dirty="0" smtClean="0">
                <a:solidFill>
                  <a:srgbClr val="333333"/>
                </a:solidFill>
                <a:latin typeface="Tahoma" panose="020B0604030504040204" pitchFamily="34" charset="0"/>
              </a:rPr>
              <a:t>  This is a comprehensive evaluation of your organization’s compliance with ISO 13485:2016 standards. The auditor will review documentation, controls, internal audits and management review, and all relevant processes. The auditor may produce a list of non-conformances which have to be corrected before you can be certified or receive recertification.</a:t>
            </a:r>
          </a:p>
          <a:p>
            <a:pPr algn="just"/>
            <a:r>
              <a:rPr lang="en-US" dirty="0" smtClean="0">
                <a:solidFill>
                  <a:srgbClr val="333333"/>
                </a:solidFill>
                <a:latin typeface="Tahoma" panose="020B0604030504040204" pitchFamily="34" charset="0"/>
              </a:rPr>
              <a:t>The ISO 13485 Audit Checklist contains a series of questions and status updates to ensure that everything matches the plans defined in the organization’s QMS regarding internal activities, supplier evaluation, and an evaluation of the supplier audit reports.</a:t>
            </a:r>
            <a:endParaRPr lang="en-US" dirty="0"/>
          </a:p>
        </p:txBody>
      </p:sp>
      <p:sp>
        <p:nvSpPr>
          <p:cNvPr id="4" name="Slide Number Placeholder 3"/>
          <p:cNvSpPr>
            <a:spLocks noGrp="1"/>
          </p:cNvSpPr>
          <p:nvPr>
            <p:ph type="sldNum" sz="quarter" idx="10"/>
          </p:nvPr>
        </p:nvSpPr>
        <p:spPr/>
        <p:txBody>
          <a:bodyPr/>
          <a:lstStyle/>
          <a:p>
            <a:fld id="{D996FA88-5332-42F9-B18F-5857CDE8B0AB}" type="slidenum">
              <a:rPr lang="en-US" smtClean="0"/>
              <a:t>53</a:t>
            </a:fld>
            <a:endParaRPr lang="en-US" dirty="0"/>
          </a:p>
        </p:txBody>
      </p:sp>
    </p:spTree>
    <p:extLst>
      <p:ext uri="{BB962C8B-B14F-4D97-AF65-F5344CB8AC3E}">
        <p14:creationId xmlns:p14="http://schemas.microsoft.com/office/powerpoint/2010/main" val="1065927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*Achieving</a:t>
            </a:r>
            <a:r>
              <a:rPr lang="en-US" baseline="0" dirty="0" smtClean="0"/>
              <a:t> Targeted Operational Improvements and Creating Great Human Interactions (no wait)</a:t>
            </a:r>
          </a:p>
          <a:p>
            <a:r>
              <a:rPr lang="en-US" baseline="0" dirty="0" smtClean="0"/>
              <a:t>*Sorting includes both sorting for un-batching and sorting when add-ons are needed.</a:t>
            </a:r>
          </a:p>
          <a:p>
            <a:r>
              <a:rPr lang="en-US" baseline="0" dirty="0" smtClean="0"/>
              <a:t>**Numerous duties of processors (client phone calls, decants, sorting, delivery, refrigeration, frozen, etc. </a:t>
            </a:r>
            <a:endParaRPr lang="en-US" dirty="0"/>
          </a:p>
        </p:txBody>
      </p:sp>
      <p:sp>
        <p:nvSpPr>
          <p:cNvPr id="4" name="Slide Number Placeholder 3"/>
          <p:cNvSpPr>
            <a:spLocks noGrp="1"/>
          </p:cNvSpPr>
          <p:nvPr>
            <p:ph type="sldNum" sz="quarter" idx="10"/>
          </p:nvPr>
        </p:nvSpPr>
        <p:spPr/>
        <p:txBody>
          <a:bodyPr/>
          <a:lstStyle/>
          <a:p>
            <a:fld id="{FB0AA1D3-3E81-4410-BC81-B677AF5C174B}" type="slidenum">
              <a:rPr lang="en-US">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19535105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EED0EE4-56E2-4E03-BB25-357B8B79AC3C}" type="datetimeFigureOut">
              <a:rPr lang="en-US" smtClean="0"/>
              <a:t>10/26/2021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D734A1-7202-467A-A735-105008F82842}" type="slidenum">
              <a:rPr lang="en-US" smtClean="0"/>
              <a:t>‹#›</a:t>
            </a:fld>
            <a:endParaRPr lang="en-US" dirty="0"/>
          </a:p>
        </p:txBody>
      </p:sp>
    </p:spTree>
    <p:extLst>
      <p:ext uri="{BB962C8B-B14F-4D97-AF65-F5344CB8AC3E}">
        <p14:creationId xmlns:p14="http://schemas.microsoft.com/office/powerpoint/2010/main" val="28390600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ED0EE4-56E2-4E03-BB25-357B8B79AC3C}" type="datetimeFigureOut">
              <a:rPr lang="en-US" smtClean="0"/>
              <a:t>10/26/2021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D734A1-7202-467A-A735-105008F82842}" type="slidenum">
              <a:rPr lang="en-US" smtClean="0"/>
              <a:t>‹#›</a:t>
            </a:fld>
            <a:endParaRPr lang="en-US" dirty="0"/>
          </a:p>
        </p:txBody>
      </p:sp>
    </p:spTree>
    <p:extLst>
      <p:ext uri="{BB962C8B-B14F-4D97-AF65-F5344CB8AC3E}">
        <p14:creationId xmlns:p14="http://schemas.microsoft.com/office/powerpoint/2010/main" val="2712383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ED0EE4-56E2-4E03-BB25-357B8B79AC3C}" type="datetimeFigureOut">
              <a:rPr lang="en-US" smtClean="0"/>
              <a:t>10/26/2021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D734A1-7202-467A-A735-105008F82842}" type="slidenum">
              <a:rPr lang="en-US" smtClean="0"/>
              <a:t>‹#›</a:t>
            </a:fld>
            <a:endParaRPr lang="en-US" dirty="0"/>
          </a:p>
        </p:txBody>
      </p:sp>
    </p:spTree>
    <p:extLst>
      <p:ext uri="{BB962C8B-B14F-4D97-AF65-F5344CB8AC3E}">
        <p14:creationId xmlns:p14="http://schemas.microsoft.com/office/powerpoint/2010/main" val="546946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EED0EE4-56E2-4E03-BB25-357B8B79AC3C}" type="datetimeFigureOut">
              <a:rPr lang="en-US" smtClean="0"/>
              <a:t>10/26/2021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D734A1-7202-467A-A735-105008F82842}" type="slidenum">
              <a:rPr lang="en-US" smtClean="0"/>
              <a:t>‹#›</a:t>
            </a:fld>
            <a:endParaRPr lang="en-US" dirty="0"/>
          </a:p>
        </p:txBody>
      </p:sp>
    </p:spTree>
    <p:extLst>
      <p:ext uri="{BB962C8B-B14F-4D97-AF65-F5344CB8AC3E}">
        <p14:creationId xmlns:p14="http://schemas.microsoft.com/office/powerpoint/2010/main" val="2468767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EED0EE4-56E2-4E03-BB25-357B8B79AC3C}" type="datetimeFigureOut">
              <a:rPr lang="en-US" smtClean="0"/>
              <a:t>10/26/2021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5D734A1-7202-467A-A735-105008F82842}" type="slidenum">
              <a:rPr lang="en-US" smtClean="0"/>
              <a:t>‹#›</a:t>
            </a:fld>
            <a:endParaRPr lang="en-US" dirty="0"/>
          </a:p>
        </p:txBody>
      </p:sp>
    </p:spTree>
    <p:extLst>
      <p:ext uri="{BB962C8B-B14F-4D97-AF65-F5344CB8AC3E}">
        <p14:creationId xmlns:p14="http://schemas.microsoft.com/office/powerpoint/2010/main" val="9452497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EED0EE4-56E2-4E03-BB25-357B8B79AC3C}" type="datetimeFigureOut">
              <a:rPr lang="en-US" smtClean="0"/>
              <a:t>10/26/2021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D734A1-7202-467A-A735-105008F82842}" type="slidenum">
              <a:rPr lang="en-US" smtClean="0"/>
              <a:t>‹#›</a:t>
            </a:fld>
            <a:endParaRPr lang="en-US" dirty="0"/>
          </a:p>
        </p:txBody>
      </p:sp>
    </p:spTree>
    <p:extLst>
      <p:ext uri="{BB962C8B-B14F-4D97-AF65-F5344CB8AC3E}">
        <p14:creationId xmlns:p14="http://schemas.microsoft.com/office/powerpoint/2010/main" val="1451441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EED0EE4-56E2-4E03-BB25-357B8B79AC3C}" type="datetimeFigureOut">
              <a:rPr lang="en-US" smtClean="0"/>
              <a:t>10/26/2021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5D734A1-7202-467A-A735-105008F82842}" type="slidenum">
              <a:rPr lang="en-US" smtClean="0"/>
              <a:t>‹#›</a:t>
            </a:fld>
            <a:endParaRPr lang="en-US" dirty="0"/>
          </a:p>
        </p:txBody>
      </p:sp>
    </p:spTree>
    <p:extLst>
      <p:ext uri="{BB962C8B-B14F-4D97-AF65-F5344CB8AC3E}">
        <p14:creationId xmlns:p14="http://schemas.microsoft.com/office/powerpoint/2010/main" val="599834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ED0EE4-56E2-4E03-BB25-357B8B79AC3C}" type="datetimeFigureOut">
              <a:rPr lang="en-US" smtClean="0"/>
              <a:t>10/26/2021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5D734A1-7202-467A-A735-105008F82842}" type="slidenum">
              <a:rPr lang="en-US" smtClean="0"/>
              <a:t>‹#›</a:t>
            </a:fld>
            <a:endParaRPr lang="en-US" dirty="0"/>
          </a:p>
        </p:txBody>
      </p:sp>
    </p:spTree>
    <p:extLst>
      <p:ext uri="{BB962C8B-B14F-4D97-AF65-F5344CB8AC3E}">
        <p14:creationId xmlns:p14="http://schemas.microsoft.com/office/powerpoint/2010/main" val="783272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ED0EE4-56E2-4E03-BB25-357B8B79AC3C}" type="datetimeFigureOut">
              <a:rPr lang="en-US" smtClean="0"/>
              <a:t>10/26/2021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5D734A1-7202-467A-A735-105008F82842}" type="slidenum">
              <a:rPr lang="en-US" smtClean="0"/>
              <a:t>‹#›</a:t>
            </a:fld>
            <a:endParaRPr lang="en-US" dirty="0"/>
          </a:p>
        </p:txBody>
      </p:sp>
    </p:spTree>
    <p:extLst>
      <p:ext uri="{BB962C8B-B14F-4D97-AF65-F5344CB8AC3E}">
        <p14:creationId xmlns:p14="http://schemas.microsoft.com/office/powerpoint/2010/main" val="1413072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ED0EE4-56E2-4E03-BB25-357B8B79AC3C}" type="datetimeFigureOut">
              <a:rPr lang="en-US" smtClean="0"/>
              <a:t>10/26/2021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D734A1-7202-467A-A735-105008F82842}" type="slidenum">
              <a:rPr lang="en-US" smtClean="0"/>
              <a:t>‹#›</a:t>
            </a:fld>
            <a:endParaRPr lang="en-US" dirty="0"/>
          </a:p>
        </p:txBody>
      </p:sp>
    </p:spTree>
    <p:extLst>
      <p:ext uri="{BB962C8B-B14F-4D97-AF65-F5344CB8AC3E}">
        <p14:creationId xmlns:p14="http://schemas.microsoft.com/office/powerpoint/2010/main" val="937530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EED0EE4-56E2-4E03-BB25-357B8B79AC3C}" type="datetimeFigureOut">
              <a:rPr lang="en-US" smtClean="0"/>
              <a:t>10/26/2021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5D734A1-7202-467A-A735-105008F82842}" type="slidenum">
              <a:rPr lang="en-US" smtClean="0"/>
              <a:t>‹#›</a:t>
            </a:fld>
            <a:endParaRPr lang="en-US" dirty="0"/>
          </a:p>
        </p:txBody>
      </p:sp>
    </p:spTree>
    <p:extLst>
      <p:ext uri="{BB962C8B-B14F-4D97-AF65-F5344CB8AC3E}">
        <p14:creationId xmlns:p14="http://schemas.microsoft.com/office/powerpoint/2010/main" val="22197356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ED0EE4-56E2-4E03-BB25-357B8B79AC3C}" type="datetimeFigureOut">
              <a:rPr lang="en-US" smtClean="0"/>
              <a:t>10/26/2021</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D734A1-7202-467A-A735-105008F82842}" type="slidenum">
              <a:rPr lang="en-US" smtClean="0"/>
              <a:t>‹#›</a:t>
            </a:fld>
            <a:endParaRPr lang="en-US" dirty="0"/>
          </a:p>
        </p:txBody>
      </p:sp>
    </p:spTree>
    <p:extLst>
      <p:ext uri="{BB962C8B-B14F-4D97-AF65-F5344CB8AC3E}">
        <p14:creationId xmlns:p14="http://schemas.microsoft.com/office/powerpoint/2010/main" val="23816592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jpe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 Id="rId14" Type="http://schemas.openxmlformats.org/officeDocument/2006/relationships/image" Target="../media/image14.jpe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69.jpe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microsoft.com/office/2007/relationships/diagramDrawing" Target="../diagrams/drawing3.xml"/><Relationship Id="rId13" Type="http://schemas.openxmlformats.org/officeDocument/2006/relationships/image" Target="../media/image70.png"/><Relationship Id="rId3" Type="http://schemas.openxmlformats.org/officeDocument/2006/relationships/image" Target="../media/image76.png"/><Relationship Id="rId7" Type="http://schemas.openxmlformats.org/officeDocument/2006/relationships/diagramColors" Target="../diagrams/colors3.xml"/><Relationship Id="rId12" Type="http://schemas.openxmlformats.org/officeDocument/2006/relationships/image" Target="../media/image8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QuickStyle" Target="../diagrams/quickStyle3.xml"/><Relationship Id="rId11" Type="http://schemas.openxmlformats.org/officeDocument/2006/relationships/image" Target="../media/image79.png"/><Relationship Id="rId5" Type="http://schemas.openxmlformats.org/officeDocument/2006/relationships/diagramLayout" Target="../diagrams/layout3.xml"/><Relationship Id="rId10" Type="http://schemas.openxmlformats.org/officeDocument/2006/relationships/image" Target="../media/image78.png"/><Relationship Id="rId4" Type="http://schemas.openxmlformats.org/officeDocument/2006/relationships/diagramData" Target="../diagrams/data3.xml"/><Relationship Id="rId9" Type="http://schemas.openxmlformats.org/officeDocument/2006/relationships/image" Target="../media/image77.png"/></Relationships>
</file>

<file path=ppt/slides/_rels/slide42.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Layout" Target="../diagrams/layout4.xml"/><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image" Target="../media/image87.jpeg"/><Relationship Id="rId5" Type="http://schemas.openxmlformats.org/officeDocument/2006/relationships/diagramColors" Target="../diagrams/colors4.xml"/><Relationship Id="rId10" Type="http://schemas.openxmlformats.org/officeDocument/2006/relationships/image" Target="../media/image86.png"/><Relationship Id="rId4" Type="http://schemas.openxmlformats.org/officeDocument/2006/relationships/diagramQuickStyle" Target="../diagrams/quickStyle4.xml"/><Relationship Id="rId9" Type="http://schemas.openxmlformats.org/officeDocument/2006/relationships/image" Target="../media/image85.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9.emf"/><Relationship Id="rId7" Type="http://schemas.openxmlformats.org/officeDocument/2006/relationships/image" Target="../media/image23.emf"/><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5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5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99.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diagramLayout" Target="../diagrams/layout6.xml"/><Relationship Id="rId7" Type="http://schemas.openxmlformats.org/officeDocument/2006/relationships/image" Target="../media/image42.png"/><Relationship Id="rId2" Type="http://schemas.openxmlformats.org/officeDocument/2006/relationships/diagramData" Target="../diagrams/data6.xml"/><Relationship Id="rId1" Type="http://schemas.openxmlformats.org/officeDocument/2006/relationships/slideLayout" Target="../slideLayouts/slideLayout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104.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jpeg"/><Relationship Id="rId4" Type="http://schemas.openxmlformats.org/officeDocument/2006/relationships/image" Target="../media/image26.png"/></Relationships>
</file>

<file path=ppt/slides/_rels/slide6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g"/><Relationship Id="rId1" Type="http://schemas.openxmlformats.org/officeDocument/2006/relationships/slideLayout" Target="../slideLayouts/slideLayout7.xml"/><Relationship Id="rId6" Type="http://schemas.openxmlformats.org/officeDocument/2006/relationships/image" Target="../media/image110.jpeg"/><Relationship Id="rId5" Type="http://schemas.openxmlformats.org/officeDocument/2006/relationships/image" Target="../media/image109.jpeg"/><Relationship Id="rId4" Type="http://schemas.openxmlformats.org/officeDocument/2006/relationships/image" Target="../media/image108.jpeg"/></Relationships>
</file>

<file path=ppt/slides/_rels/slide62.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image" Target="../media/image111.png"/><Relationship Id="rId7" Type="http://schemas.openxmlformats.org/officeDocument/2006/relationships/image" Target="../media/image115.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2.png"/><Relationship Id="rId2" Type="http://schemas.openxmlformats.org/officeDocument/2006/relationships/diagramData" Target="../diagrams/data7.xml"/><Relationship Id="rId1" Type="http://schemas.openxmlformats.org/officeDocument/2006/relationships/slideLayout" Target="../slideLayouts/slideLayout6.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6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9.jpeg"/></Relationships>
</file>

<file path=ppt/slides/_rels/slide6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6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25.jpeg"/><Relationship Id="rId5" Type="http://schemas.openxmlformats.org/officeDocument/2006/relationships/image" Target="../media/image124.png"/><Relationship Id="rId4" Type="http://schemas.openxmlformats.org/officeDocument/2006/relationships/image" Target="../media/image121.png"/></Relationships>
</file>

<file path=ppt/slides/_rels/slide6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1.png"/></Relationships>
</file>

<file path=ppt/slides/_rels/slide6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image" Target="../media/image121.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3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png"/><Relationship Id="rId4" Type="http://schemas.openxmlformats.org/officeDocument/2006/relationships/image" Target="../media/image121.png"/></Relationships>
</file>

<file path=ppt/slides/_rels/slide7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jpeg"/><Relationship Id="rId4" Type="http://schemas.openxmlformats.org/officeDocument/2006/relationships/image" Target="../media/image121.png"/></Relationships>
</file>

<file path=ppt/slides/_rels/slide72.xml.rels><?xml version="1.0" encoding="UTF-8" standalone="yes"?>
<Relationships xmlns="http://schemas.openxmlformats.org/package/2006/relationships"><Relationship Id="rId3" Type="http://schemas.openxmlformats.org/officeDocument/2006/relationships/image" Target="../media/image120.png"/><Relationship Id="rId7" Type="http://schemas.openxmlformats.org/officeDocument/2006/relationships/image" Target="../media/image13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jpeg"/><Relationship Id="rId4" Type="http://schemas.openxmlformats.org/officeDocument/2006/relationships/image" Target="../media/image121.png"/></Relationships>
</file>

<file path=ppt/slides/_rels/slide7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21.png"/></Relationships>
</file>

<file path=ppt/slides/_rels/slide7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21.png"/></Relationships>
</file>

<file path=ppt/slides/_rels/slide7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42.jpeg"/><Relationship Id="rId4" Type="http://schemas.openxmlformats.org/officeDocument/2006/relationships/image" Target="../media/image121.png"/></Relationships>
</file>

<file path=ppt/slides/_rels/slide7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8" Type="http://schemas.openxmlformats.org/officeDocument/2006/relationships/hyperlink" Target="http://www.123rf.com/photo_19559829_adorable-baby-with-a-headscarf-beating-the-disease-isolated-on-white-background.html?term=patient" TargetMode="External"/><Relationship Id="rId3" Type="http://schemas.openxmlformats.org/officeDocument/2006/relationships/image" Target="../media/image143.png"/><Relationship Id="rId7" Type="http://schemas.openxmlformats.org/officeDocument/2006/relationships/image" Target="../media/image14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www.123rf.com/photo_17825182_happy-senior-man-walking-with-a-walker-in-the-park-of-a-clinic.html?term=patient" TargetMode="External"/><Relationship Id="rId5" Type="http://schemas.openxmlformats.org/officeDocument/2006/relationships/image" Target="../media/image145.png"/><Relationship Id="rId4" Type="http://schemas.openxmlformats.org/officeDocument/2006/relationships/image" Target="../media/image144.png"/><Relationship Id="rId9" Type="http://schemas.openxmlformats.org/officeDocument/2006/relationships/image" Target="../media/image147.jpeg"/></Relationships>
</file>

<file path=ppt/slides/_rels/slide78.xml.rels><?xml version="1.0" encoding="UTF-8" standalone="yes"?>
<Relationships xmlns="http://schemas.openxmlformats.org/package/2006/relationships"><Relationship Id="rId2" Type="http://schemas.openxmlformats.org/officeDocument/2006/relationships/image" Target="../media/image148.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7.xml"/><Relationship Id="rId4" Type="http://schemas.openxmlformats.org/officeDocument/2006/relationships/image" Target="../media/image151.jpe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3920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6" name="AutoShape 4" descr="Jeopardy!': A Brief Histor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6346" y="348115"/>
            <a:ext cx="6848296" cy="510988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p:cNvPicPr>
            <a:picLocks noChangeAspect="1"/>
          </p:cNvPicPr>
          <p:nvPr/>
        </p:nvPicPr>
        <p:blipFill>
          <a:blip r:embed="rId3"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23037" y="1888913"/>
            <a:ext cx="2868725" cy="2374477"/>
          </a:xfrm>
          <a:prstGeom prst="rect">
            <a:avLst/>
          </a:prstGeom>
        </p:spPr>
      </p:pic>
      <p:sp>
        <p:nvSpPr>
          <p:cNvPr id="2" name="TextBox 1"/>
          <p:cNvSpPr txBox="1"/>
          <p:nvPr/>
        </p:nvSpPr>
        <p:spPr>
          <a:xfrm>
            <a:off x="960119" y="5783580"/>
            <a:ext cx="10758779" cy="769441"/>
          </a:xfrm>
          <a:prstGeom prst="rect">
            <a:avLst/>
          </a:prstGeom>
          <a:noFill/>
        </p:spPr>
        <p:txBody>
          <a:bodyPr wrap="none" rtlCol="0">
            <a:spAutoFit/>
          </a:bodyPr>
          <a:lstStyle/>
          <a:p>
            <a:r>
              <a:rPr lang="en-US" sz="4400" dirty="0" smtClean="0">
                <a:solidFill>
                  <a:srgbClr val="FFC000"/>
                </a:solidFill>
              </a:rPr>
              <a:t>The question is:  </a:t>
            </a:r>
            <a:r>
              <a:rPr lang="en-US" sz="4400" u="sng" dirty="0" smtClean="0">
                <a:solidFill>
                  <a:srgbClr val="FFC000"/>
                </a:solidFill>
              </a:rPr>
              <a:t>Why do we need ISO 13485</a:t>
            </a:r>
            <a:r>
              <a:rPr lang="en-US" sz="4400" dirty="0" smtClean="0">
                <a:solidFill>
                  <a:srgbClr val="FFC000"/>
                </a:solidFill>
              </a:rPr>
              <a:t>?</a:t>
            </a:r>
            <a:endParaRPr lang="en-US" sz="4400" dirty="0">
              <a:solidFill>
                <a:srgbClr val="FFC000"/>
              </a:solidFill>
            </a:endParaRPr>
          </a:p>
        </p:txBody>
      </p:sp>
    </p:spTree>
    <p:extLst>
      <p:ext uri="{BB962C8B-B14F-4D97-AF65-F5344CB8AC3E}">
        <p14:creationId xmlns:p14="http://schemas.microsoft.com/office/powerpoint/2010/main" val="20681126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673157" y="3442579"/>
            <a:ext cx="2490281" cy="135214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Have customers and want to grow </a:t>
            </a:r>
            <a:endParaRPr lang="en-US" dirty="0"/>
          </a:p>
        </p:txBody>
      </p:sp>
      <p:sp>
        <p:nvSpPr>
          <p:cNvPr id="6" name="Rectangle 5"/>
          <p:cNvSpPr/>
          <p:nvPr/>
        </p:nvSpPr>
        <p:spPr>
          <a:xfrm>
            <a:off x="4575240" y="3462710"/>
            <a:ext cx="2490281" cy="135214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Use Software, Keep Documents &amp; Records</a:t>
            </a:r>
            <a:endParaRPr lang="en-US" dirty="0"/>
          </a:p>
        </p:txBody>
      </p:sp>
      <p:sp>
        <p:nvSpPr>
          <p:cNvPr id="7" name="Rectangle 6"/>
          <p:cNvSpPr/>
          <p:nvPr/>
        </p:nvSpPr>
        <p:spPr>
          <a:xfrm>
            <a:off x="4575240" y="1817488"/>
            <a:ext cx="2490281" cy="135214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Employ management structure with defined processes</a:t>
            </a:r>
            <a:endParaRPr lang="en-US" dirty="0"/>
          </a:p>
        </p:txBody>
      </p:sp>
      <p:sp>
        <p:nvSpPr>
          <p:cNvPr id="8" name="Rectangle 7"/>
          <p:cNvSpPr/>
          <p:nvPr/>
        </p:nvSpPr>
        <p:spPr>
          <a:xfrm>
            <a:off x="1673157" y="1828801"/>
            <a:ext cx="2490281" cy="135214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Service, Maintain, Install Medical Devices that require training</a:t>
            </a:r>
            <a:endParaRPr lang="en-US" dirty="0"/>
          </a:p>
        </p:txBody>
      </p:sp>
      <p:sp>
        <p:nvSpPr>
          <p:cNvPr id="9" name="Rectangle 8"/>
          <p:cNvSpPr/>
          <p:nvPr/>
        </p:nvSpPr>
        <p:spPr>
          <a:xfrm>
            <a:off x="4575236" y="5042018"/>
            <a:ext cx="2490281" cy="135214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Manage Supply Chain: Contracts, Purchasing, Receiving, Storage</a:t>
            </a:r>
            <a:endParaRPr lang="en-US" dirty="0"/>
          </a:p>
        </p:txBody>
      </p:sp>
      <p:sp>
        <p:nvSpPr>
          <p:cNvPr id="10" name="Rectangle 9"/>
          <p:cNvSpPr/>
          <p:nvPr/>
        </p:nvSpPr>
        <p:spPr>
          <a:xfrm>
            <a:off x="7538474" y="1819873"/>
            <a:ext cx="2490281" cy="135214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Promote Continuous Improvement</a:t>
            </a:r>
            <a:endParaRPr lang="en-US" dirty="0"/>
          </a:p>
        </p:txBody>
      </p:sp>
      <p:sp>
        <p:nvSpPr>
          <p:cNvPr id="11" name="Rectangle 10"/>
          <p:cNvSpPr/>
          <p:nvPr/>
        </p:nvSpPr>
        <p:spPr>
          <a:xfrm>
            <a:off x="7546585" y="3440994"/>
            <a:ext cx="2490281" cy="135214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Demonstrate performance excellence through audits</a:t>
            </a:r>
            <a:endParaRPr lang="en-US" dirty="0"/>
          </a:p>
        </p:txBody>
      </p:sp>
      <p:sp>
        <p:nvSpPr>
          <p:cNvPr id="12" name="Rectangle 11"/>
          <p:cNvSpPr/>
          <p:nvPr/>
        </p:nvSpPr>
        <p:spPr>
          <a:xfrm>
            <a:off x="7546585" y="5018985"/>
            <a:ext cx="2490281" cy="135214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Desire a sustainable business</a:t>
            </a:r>
            <a:endParaRPr lang="en-US" dirty="0"/>
          </a:p>
        </p:txBody>
      </p:sp>
      <p:sp>
        <p:nvSpPr>
          <p:cNvPr id="13" name="Rectangle 12"/>
          <p:cNvSpPr/>
          <p:nvPr/>
        </p:nvSpPr>
        <p:spPr>
          <a:xfrm>
            <a:off x="1673154" y="5042018"/>
            <a:ext cx="2490281" cy="1352144"/>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Accountable to regulatory agencies</a:t>
            </a:r>
            <a:endParaRPr lang="en-US" dirty="0"/>
          </a:p>
        </p:txBody>
      </p:sp>
      <p:sp>
        <p:nvSpPr>
          <p:cNvPr id="25" name="Rectangle 24"/>
          <p:cNvSpPr/>
          <p:nvPr/>
        </p:nvSpPr>
        <p:spPr>
          <a:xfrm>
            <a:off x="1673154" y="778615"/>
            <a:ext cx="2490281" cy="788552"/>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It’s a living</a:t>
            </a:r>
            <a:endParaRPr lang="en-US" dirty="0"/>
          </a:p>
        </p:txBody>
      </p:sp>
      <p:sp>
        <p:nvSpPr>
          <p:cNvPr id="26" name="Rectangle 25"/>
          <p:cNvSpPr/>
          <p:nvPr/>
        </p:nvSpPr>
        <p:spPr>
          <a:xfrm>
            <a:off x="4575235" y="778615"/>
            <a:ext cx="2490281" cy="788552"/>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Secret Sauce</a:t>
            </a:r>
            <a:endParaRPr lang="en-US" dirty="0"/>
          </a:p>
        </p:txBody>
      </p:sp>
      <p:sp>
        <p:nvSpPr>
          <p:cNvPr id="27" name="Rectangle 26"/>
          <p:cNvSpPr/>
          <p:nvPr/>
        </p:nvSpPr>
        <p:spPr>
          <a:xfrm>
            <a:off x="7538473" y="762344"/>
            <a:ext cx="2490281" cy="788552"/>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To Infinity and Beyond</a:t>
            </a:r>
            <a:endParaRPr lang="en-US" dirty="0"/>
          </a:p>
        </p:txBody>
      </p:sp>
      <p:sp>
        <p:nvSpPr>
          <p:cNvPr id="28" name="Rectangle 27"/>
          <p:cNvSpPr/>
          <p:nvPr/>
        </p:nvSpPr>
        <p:spPr>
          <a:xfrm>
            <a:off x="1673156" y="1828801"/>
            <a:ext cx="2490281" cy="135214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100</a:t>
            </a:r>
            <a:endParaRPr lang="en-US" sz="4800" dirty="0"/>
          </a:p>
        </p:txBody>
      </p:sp>
      <p:sp>
        <p:nvSpPr>
          <p:cNvPr id="29" name="Rectangle 28"/>
          <p:cNvSpPr/>
          <p:nvPr/>
        </p:nvSpPr>
        <p:spPr>
          <a:xfrm>
            <a:off x="1673155" y="3440994"/>
            <a:ext cx="2490281" cy="135214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200</a:t>
            </a:r>
            <a:endParaRPr lang="en-US" sz="4800" dirty="0"/>
          </a:p>
        </p:txBody>
      </p:sp>
      <p:sp>
        <p:nvSpPr>
          <p:cNvPr id="30" name="Rectangle 29"/>
          <p:cNvSpPr/>
          <p:nvPr/>
        </p:nvSpPr>
        <p:spPr>
          <a:xfrm>
            <a:off x="1673155" y="5020302"/>
            <a:ext cx="2490281" cy="135214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300</a:t>
            </a:r>
            <a:endParaRPr lang="en-US" sz="4800" dirty="0"/>
          </a:p>
        </p:txBody>
      </p:sp>
      <p:sp>
        <p:nvSpPr>
          <p:cNvPr id="31" name="Rectangle 30"/>
          <p:cNvSpPr/>
          <p:nvPr/>
        </p:nvSpPr>
        <p:spPr>
          <a:xfrm>
            <a:off x="4575238" y="1828801"/>
            <a:ext cx="2490281" cy="135214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100</a:t>
            </a:r>
            <a:endParaRPr lang="en-US" sz="4800" dirty="0"/>
          </a:p>
        </p:txBody>
      </p:sp>
      <p:sp>
        <p:nvSpPr>
          <p:cNvPr id="32" name="Rectangle 31"/>
          <p:cNvSpPr/>
          <p:nvPr/>
        </p:nvSpPr>
        <p:spPr>
          <a:xfrm>
            <a:off x="4575237" y="3440994"/>
            <a:ext cx="2490281" cy="135214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200</a:t>
            </a:r>
            <a:endParaRPr lang="en-US" sz="4800" dirty="0"/>
          </a:p>
        </p:txBody>
      </p:sp>
      <p:sp>
        <p:nvSpPr>
          <p:cNvPr id="33" name="Rectangle 32"/>
          <p:cNvSpPr/>
          <p:nvPr/>
        </p:nvSpPr>
        <p:spPr>
          <a:xfrm>
            <a:off x="4567120" y="5042018"/>
            <a:ext cx="2490281" cy="135214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300</a:t>
            </a:r>
            <a:endParaRPr lang="en-US" sz="4800" dirty="0"/>
          </a:p>
        </p:txBody>
      </p:sp>
      <p:sp>
        <p:nvSpPr>
          <p:cNvPr id="34" name="Rectangle 33"/>
          <p:cNvSpPr/>
          <p:nvPr/>
        </p:nvSpPr>
        <p:spPr>
          <a:xfrm>
            <a:off x="7538470" y="1819873"/>
            <a:ext cx="2490281" cy="135214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100</a:t>
            </a:r>
            <a:endParaRPr lang="en-US" sz="4800" dirty="0"/>
          </a:p>
        </p:txBody>
      </p:sp>
      <p:sp>
        <p:nvSpPr>
          <p:cNvPr id="35" name="Rectangle 34"/>
          <p:cNvSpPr/>
          <p:nvPr/>
        </p:nvSpPr>
        <p:spPr>
          <a:xfrm>
            <a:off x="7546585" y="3440994"/>
            <a:ext cx="2490281" cy="135214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200</a:t>
            </a:r>
            <a:endParaRPr lang="en-US" sz="4800" dirty="0"/>
          </a:p>
        </p:txBody>
      </p:sp>
      <p:sp>
        <p:nvSpPr>
          <p:cNvPr id="36" name="Rectangle 35"/>
          <p:cNvSpPr/>
          <p:nvPr/>
        </p:nvSpPr>
        <p:spPr>
          <a:xfrm>
            <a:off x="7538469" y="5011374"/>
            <a:ext cx="2490281" cy="1352144"/>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300</a:t>
            </a:r>
            <a:endParaRPr lang="en-US" sz="4800" dirty="0"/>
          </a:p>
        </p:txBody>
      </p:sp>
    </p:spTree>
    <p:extLst>
      <p:ext uri="{BB962C8B-B14F-4D97-AF65-F5344CB8AC3E}">
        <p14:creationId xmlns:p14="http://schemas.microsoft.com/office/powerpoint/2010/main" val="161725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30"/>
                                        </p:tgtEl>
                                      </p:cBhvr>
                                    </p:animEffect>
                                    <p:set>
                                      <p:cBhvr>
                                        <p:cTn id="17" dur="1" fill="hold">
                                          <p:stCondLst>
                                            <p:cond delay="499"/>
                                          </p:stCondLst>
                                        </p:cTn>
                                        <p:tgtEl>
                                          <p:spTgt spid="3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31"/>
                                        </p:tgtEl>
                                      </p:cBhvr>
                                    </p:animEffect>
                                    <p:set>
                                      <p:cBhvr>
                                        <p:cTn id="22" dur="1" fill="hold">
                                          <p:stCondLst>
                                            <p:cond delay="499"/>
                                          </p:stCondLst>
                                        </p:cTn>
                                        <p:tgtEl>
                                          <p:spTgt spid="3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32"/>
                                        </p:tgtEl>
                                      </p:cBhvr>
                                    </p:animEffect>
                                    <p:set>
                                      <p:cBhvr>
                                        <p:cTn id="27" dur="1" fill="hold">
                                          <p:stCondLst>
                                            <p:cond delay="499"/>
                                          </p:stCondLst>
                                        </p:cTn>
                                        <p:tgtEl>
                                          <p:spTgt spid="3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33"/>
                                        </p:tgtEl>
                                      </p:cBhvr>
                                    </p:animEffect>
                                    <p:set>
                                      <p:cBhvr>
                                        <p:cTn id="32" dur="1" fill="hold">
                                          <p:stCondLst>
                                            <p:cond delay="499"/>
                                          </p:stCondLst>
                                        </p:cTn>
                                        <p:tgtEl>
                                          <p:spTgt spid="3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34"/>
                                        </p:tgtEl>
                                      </p:cBhvr>
                                    </p:animEffect>
                                    <p:set>
                                      <p:cBhvr>
                                        <p:cTn id="37" dur="1" fill="hold">
                                          <p:stCondLst>
                                            <p:cond delay="499"/>
                                          </p:stCondLst>
                                        </p:cTn>
                                        <p:tgtEl>
                                          <p:spTgt spid="3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35"/>
                                        </p:tgtEl>
                                      </p:cBhvr>
                                    </p:animEffect>
                                    <p:set>
                                      <p:cBhvr>
                                        <p:cTn id="42" dur="1" fill="hold">
                                          <p:stCondLst>
                                            <p:cond delay="499"/>
                                          </p:stCondLst>
                                        </p:cTn>
                                        <p:tgtEl>
                                          <p:spTgt spid="3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36"/>
                                        </p:tgtEl>
                                      </p:cBhvr>
                                    </p:animEffect>
                                    <p:set>
                                      <p:cBhvr>
                                        <p:cTn id="47" dur="1" fill="hold">
                                          <p:stCondLst>
                                            <p:cond delay="499"/>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82086" y="1388660"/>
            <a:ext cx="8224201" cy="4351338"/>
          </a:xfrm>
        </p:spPr>
        <p:txBody>
          <a:bodyPr>
            <a:noAutofit/>
          </a:bodyPr>
          <a:lstStyle/>
          <a:p>
            <a:pPr marL="0" indent="0">
              <a:lnSpc>
                <a:spcPct val="100000"/>
              </a:lnSpc>
              <a:buNone/>
            </a:pPr>
            <a:r>
              <a:rPr lang="en-US" sz="6000" dirty="0" smtClean="0">
                <a:solidFill>
                  <a:schemeClr val="bg1"/>
                </a:solidFill>
              </a:rPr>
              <a:t>Sponsoring ISO</a:t>
            </a:r>
          </a:p>
          <a:p>
            <a:pPr marL="0" indent="0">
              <a:lnSpc>
                <a:spcPct val="100000"/>
              </a:lnSpc>
              <a:buNone/>
            </a:pPr>
            <a:r>
              <a:rPr lang="en-US" sz="6000" dirty="0" smtClean="0">
                <a:solidFill>
                  <a:schemeClr val="bg1"/>
                </a:solidFill>
              </a:rPr>
              <a:t>Training Lean 6 Sigma</a:t>
            </a:r>
          </a:p>
          <a:p>
            <a:pPr marL="0" indent="0">
              <a:lnSpc>
                <a:spcPct val="100000"/>
              </a:lnSpc>
              <a:buNone/>
            </a:pPr>
            <a:r>
              <a:rPr lang="en-US" sz="6000" dirty="0" smtClean="0">
                <a:solidFill>
                  <a:schemeClr val="bg1"/>
                </a:solidFill>
              </a:rPr>
              <a:t>Consulting Advocacy</a:t>
            </a:r>
          </a:p>
          <a:p>
            <a:pPr marL="0" indent="0">
              <a:lnSpc>
                <a:spcPct val="100000"/>
              </a:lnSpc>
              <a:buNone/>
            </a:pPr>
            <a:r>
              <a:rPr lang="en-US" sz="6000" dirty="0" smtClean="0">
                <a:solidFill>
                  <a:schemeClr val="bg1"/>
                </a:solidFill>
              </a:rPr>
              <a:t>ISO Certification</a:t>
            </a:r>
          </a:p>
          <a:p>
            <a:pPr marL="0" indent="0">
              <a:lnSpc>
                <a:spcPct val="100000"/>
              </a:lnSpc>
              <a:buNone/>
            </a:pPr>
            <a:r>
              <a:rPr lang="en-US" sz="6000" dirty="0" smtClean="0">
                <a:solidFill>
                  <a:schemeClr val="bg1"/>
                </a:solidFill>
              </a:rPr>
              <a:t>Quality Evangelism</a:t>
            </a:r>
          </a:p>
        </p:txBody>
      </p:sp>
      <p:sp>
        <p:nvSpPr>
          <p:cNvPr id="4" name="Title 1"/>
          <p:cNvSpPr>
            <a:spLocks noGrp="1"/>
          </p:cNvSpPr>
          <p:nvPr>
            <p:ph type="title"/>
          </p:nvPr>
        </p:nvSpPr>
        <p:spPr>
          <a:xfrm>
            <a:off x="0" y="0"/>
            <a:ext cx="12192000" cy="1051255"/>
          </a:xfrm>
          <a:solidFill>
            <a:schemeClr val="tx1">
              <a:lumMod val="50000"/>
              <a:lumOff val="50000"/>
            </a:schemeClr>
          </a:solidFill>
        </p:spPr>
        <p:txBody>
          <a:bodyPr/>
          <a:lstStyle/>
          <a:p>
            <a:r>
              <a:rPr lang="en-US" dirty="0" smtClean="0">
                <a:solidFill>
                  <a:schemeClr val="bg1"/>
                </a:solidFill>
              </a:rPr>
              <a:t>Special Thanks to…</a:t>
            </a:r>
            <a:endParaRPr lang="en-US" dirty="0">
              <a:solidFill>
                <a:schemeClr val="bg1"/>
              </a:solidFill>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5575" y="4645198"/>
            <a:ext cx="2332750" cy="733860"/>
          </a:xfrm>
          <a:prstGeom prst="rect">
            <a:avLst/>
          </a:prstGeom>
          <a:solidFill>
            <a:schemeClr val="bg1"/>
          </a:solidFill>
        </p:spPr>
      </p:pic>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8448" y="2490147"/>
            <a:ext cx="2332750" cy="826042"/>
          </a:xfrm>
          <a:prstGeom prst="rect">
            <a:avLst/>
          </a:prstGeom>
        </p:spPr>
      </p:pic>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1320" y="3534896"/>
            <a:ext cx="2332751" cy="891595"/>
          </a:xfrm>
          <a:prstGeom prst="rect">
            <a:avLst/>
          </a:prstGeom>
        </p:spPr>
      </p:pic>
      <p:pic>
        <p:nvPicPr>
          <p:cNvPr id="2" name="Picture 1"/>
          <p:cNvPicPr>
            <a:picLocks noChangeAspect="1"/>
          </p:cNvPicPr>
          <p:nvPr/>
        </p:nvPicPr>
        <p:blipFill rotWithShape="1">
          <a:blip r:embed="rId5" cstate="email">
            <a:extLst>
              <a:ext uri="{28A0092B-C50C-407E-A947-70E740481C1C}">
                <a14:useLocalDpi xmlns:a14="http://schemas.microsoft.com/office/drawing/2010/main"/>
              </a:ext>
            </a:extLst>
          </a:blip>
          <a:srcRect t="24887" b="25758"/>
          <a:stretch/>
        </p:blipFill>
        <p:spPr>
          <a:xfrm>
            <a:off x="502702" y="1486349"/>
            <a:ext cx="2344242" cy="78509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320" y="5597764"/>
            <a:ext cx="2344242" cy="733861"/>
          </a:xfrm>
          <a:prstGeom prst="rect">
            <a:avLst/>
          </a:prstGeom>
        </p:spPr>
      </p:pic>
    </p:spTree>
    <p:extLst>
      <p:ext uri="{BB962C8B-B14F-4D97-AF65-F5344CB8AC3E}">
        <p14:creationId xmlns:p14="http://schemas.microsoft.com/office/powerpoint/2010/main" val="2615717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2" name="TextBox 1"/>
          <p:cNvSpPr txBox="1"/>
          <p:nvPr/>
        </p:nvSpPr>
        <p:spPr>
          <a:xfrm>
            <a:off x="3193875" y="1793910"/>
            <a:ext cx="6123792" cy="3046988"/>
          </a:xfrm>
          <a:prstGeom prst="rect">
            <a:avLst/>
          </a:prstGeom>
          <a:noFill/>
        </p:spPr>
        <p:txBody>
          <a:bodyPr wrap="none" rtlCol="0">
            <a:spAutoFit/>
          </a:bodyPr>
          <a:lstStyle/>
          <a:p>
            <a:r>
              <a:rPr lang="en-US" sz="9600" dirty="0" smtClean="0">
                <a:solidFill>
                  <a:srgbClr val="FECF03"/>
                </a:solidFill>
              </a:rPr>
              <a:t>WHAT</a:t>
            </a:r>
            <a:r>
              <a:rPr lang="en-US" sz="9600" dirty="0" smtClean="0">
                <a:solidFill>
                  <a:schemeClr val="bg1"/>
                </a:solidFill>
              </a:rPr>
              <a:t> IS</a:t>
            </a:r>
          </a:p>
          <a:p>
            <a:r>
              <a:rPr lang="en-US" sz="9600" dirty="0" smtClean="0">
                <a:solidFill>
                  <a:schemeClr val="bg1"/>
                </a:solidFill>
              </a:rPr>
              <a:t> ISO 13485?</a:t>
            </a:r>
            <a:endParaRPr lang="en-US" sz="9600" dirty="0">
              <a:solidFill>
                <a:schemeClr val="bg1"/>
              </a:solidFill>
            </a:endParaRPr>
          </a:p>
        </p:txBody>
      </p:sp>
      <p:pic>
        <p:nvPicPr>
          <p:cNvPr id="3" name="Picture 2"/>
          <p:cNvPicPr>
            <a:picLocks noChangeAspect="1"/>
          </p:cNvPicPr>
          <p:nvPr/>
        </p:nvPicPr>
        <p:blipFill>
          <a:blip r:embed="rId2"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6454" y="265853"/>
            <a:ext cx="1247723" cy="1032755"/>
          </a:xfrm>
          <a:prstGeom prst="rect">
            <a:avLst/>
          </a:prstGeom>
        </p:spPr>
      </p:pic>
    </p:spTree>
    <p:extLst>
      <p:ext uri="{BB962C8B-B14F-4D97-AF65-F5344CB8AC3E}">
        <p14:creationId xmlns:p14="http://schemas.microsoft.com/office/powerpoint/2010/main" val="13864372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B2613"/>
        </a:solidFill>
        <a:effectLst/>
      </p:bgPr>
    </p:bg>
    <p:spTree>
      <p:nvGrpSpPr>
        <p:cNvPr id="1" name=""/>
        <p:cNvGrpSpPr/>
        <p:nvPr/>
      </p:nvGrpSpPr>
      <p:grpSpPr>
        <a:xfrm>
          <a:off x="0" y="0"/>
          <a:ext cx="0" cy="0"/>
          <a:chOff x="0" y="0"/>
          <a:chExt cx="0" cy="0"/>
        </a:xfrm>
      </p:grpSpPr>
      <p:sp>
        <p:nvSpPr>
          <p:cNvPr id="2" name="TextBox 1"/>
          <p:cNvSpPr txBox="1"/>
          <p:nvPr/>
        </p:nvSpPr>
        <p:spPr>
          <a:xfrm>
            <a:off x="1419225" y="76200"/>
            <a:ext cx="9599295" cy="1569660"/>
          </a:xfrm>
          <a:prstGeom prst="rect">
            <a:avLst/>
          </a:prstGeom>
          <a:noFill/>
        </p:spPr>
        <p:txBody>
          <a:bodyPr wrap="none" rtlCol="0">
            <a:spAutoFit/>
          </a:bodyPr>
          <a:lstStyle/>
          <a:p>
            <a:r>
              <a:rPr lang="en-US" sz="9600" dirty="0" smtClean="0">
                <a:solidFill>
                  <a:schemeClr val="bg1"/>
                </a:solidFill>
              </a:rPr>
              <a:t>WHAT IS QUALITY?</a:t>
            </a:r>
            <a:endParaRPr lang="en-US" sz="9600"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676525" y="1502985"/>
            <a:ext cx="6915150" cy="4912855"/>
          </a:xfrm>
          <a:prstGeom prst="ellipse">
            <a:avLst/>
          </a:prstGeom>
          <a:ln>
            <a:noFill/>
          </a:ln>
          <a:effectLst>
            <a:softEdge rad="112500"/>
          </a:effectLst>
        </p:spPr>
      </p:pic>
    </p:spTree>
    <p:extLst>
      <p:ext uri="{BB962C8B-B14F-4D97-AF65-F5344CB8AC3E}">
        <p14:creationId xmlns:p14="http://schemas.microsoft.com/office/powerpoint/2010/main" val="208149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16602" y="90177"/>
            <a:ext cx="10058400" cy="6703613"/>
          </a:xfrm>
          <a:prstGeom prst="rect">
            <a:avLst/>
          </a:prstGeom>
        </p:spPr>
      </p:pic>
      <p:sp>
        <p:nvSpPr>
          <p:cNvPr id="4" name="Freeform 3"/>
          <p:cNvSpPr/>
          <p:nvPr/>
        </p:nvSpPr>
        <p:spPr>
          <a:xfrm>
            <a:off x="1016602" y="534436"/>
            <a:ext cx="4508499" cy="4508499"/>
          </a:xfrm>
          <a:custGeom>
            <a:avLst/>
            <a:gdLst>
              <a:gd name="connsiteX0" fmla="*/ 0 w 4508499"/>
              <a:gd name="connsiteY0" fmla="*/ 2254250 h 4508499"/>
              <a:gd name="connsiteX1" fmla="*/ 2254250 w 4508499"/>
              <a:gd name="connsiteY1" fmla="*/ 0 h 4508499"/>
              <a:gd name="connsiteX2" fmla="*/ 4508500 w 4508499"/>
              <a:gd name="connsiteY2" fmla="*/ 2254250 h 4508499"/>
              <a:gd name="connsiteX3" fmla="*/ 2254250 w 4508499"/>
              <a:gd name="connsiteY3" fmla="*/ 4508500 h 4508499"/>
              <a:gd name="connsiteX4" fmla="*/ 0 w 4508499"/>
              <a:gd name="connsiteY4" fmla="*/ 2254250 h 450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499" h="4508499">
                <a:moveTo>
                  <a:pt x="0" y="2254250"/>
                </a:moveTo>
                <a:cubicBezTo>
                  <a:pt x="0" y="1009262"/>
                  <a:pt x="1009262" y="0"/>
                  <a:pt x="2254250" y="0"/>
                </a:cubicBezTo>
                <a:cubicBezTo>
                  <a:pt x="3499238" y="0"/>
                  <a:pt x="4508500" y="1009262"/>
                  <a:pt x="4508500" y="2254250"/>
                </a:cubicBezTo>
                <a:cubicBezTo>
                  <a:pt x="4508500" y="3499238"/>
                  <a:pt x="3499238" y="4508500"/>
                  <a:pt x="2254250" y="4508500"/>
                </a:cubicBezTo>
                <a:cubicBezTo>
                  <a:pt x="1009262" y="4508500"/>
                  <a:pt x="0" y="3499238"/>
                  <a:pt x="0" y="2254250"/>
                </a:cubicBezTo>
                <a:close/>
              </a:path>
            </a:pathLst>
          </a:custGeom>
          <a:solidFill>
            <a:schemeClr val="accent4">
              <a:hueOff val="0"/>
              <a:satOff val="0"/>
              <a:lumOff val="0"/>
            </a:schemeClr>
          </a:solidFill>
        </p:spPr>
        <p:style>
          <a:lnRef idx="2">
            <a:schemeClr val="lt1">
              <a:hueOff val="0"/>
              <a:satOff val="0"/>
              <a:lumOff val="0"/>
              <a:alphaOff val="0"/>
            </a:schemeClr>
          </a:lnRef>
          <a:fillRef idx="1">
            <a:schemeClr val="accent4">
              <a:alpha val="50000"/>
              <a:hueOff val="0"/>
              <a:satOff val="0"/>
              <a:lumOff val="0"/>
              <a:alphaOff val="0"/>
            </a:schemeClr>
          </a:fillRef>
          <a:effectRef idx="0">
            <a:schemeClr val="accent4">
              <a:alpha val="50000"/>
              <a:hueOff val="0"/>
              <a:satOff val="0"/>
              <a:lumOff val="0"/>
              <a:alphaOff val="0"/>
            </a:schemeClr>
          </a:effectRef>
          <a:fontRef idx="minor">
            <a:schemeClr val="tx1"/>
          </a:fontRef>
        </p:style>
        <p:txBody>
          <a:bodyPr spcFirstLastPara="0" vert="horz" wrap="square" lIns="908372" tIns="727564" rIns="908372" bIns="727564" numCol="1" spcCol="1270" anchor="ctr" anchorCtr="0">
            <a:noAutofit/>
          </a:bodyPr>
          <a:lstStyle/>
          <a:p>
            <a:pPr lvl="0" algn="ctr" defTabSz="2355850">
              <a:lnSpc>
                <a:spcPct val="90000"/>
              </a:lnSpc>
              <a:spcBef>
                <a:spcPct val="0"/>
              </a:spcBef>
              <a:spcAft>
                <a:spcPct val="35000"/>
              </a:spcAft>
            </a:pPr>
            <a:r>
              <a:rPr lang="en-US" sz="5300" b="1" u="sng" kern="1200" dirty="0" smtClean="0"/>
              <a:t>Supplier</a:t>
            </a:r>
          </a:p>
          <a:p>
            <a:pPr lvl="0" algn="ctr" defTabSz="2355850">
              <a:lnSpc>
                <a:spcPct val="90000"/>
              </a:lnSpc>
              <a:spcBef>
                <a:spcPct val="0"/>
              </a:spcBef>
              <a:spcAft>
                <a:spcPct val="35000"/>
              </a:spcAft>
            </a:pPr>
            <a:r>
              <a:rPr lang="en-US" sz="5300" b="1" kern="1200" dirty="0" smtClean="0"/>
              <a:t>Provider</a:t>
            </a:r>
            <a:endParaRPr lang="en-US" sz="5300" b="1" kern="1200" dirty="0"/>
          </a:p>
        </p:txBody>
      </p:sp>
      <p:sp>
        <p:nvSpPr>
          <p:cNvPr id="7" name="Freeform 6"/>
          <p:cNvSpPr/>
          <p:nvPr/>
        </p:nvSpPr>
        <p:spPr>
          <a:xfrm>
            <a:off x="6566503" y="534435"/>
            <a:ext cx="4508499" cy="4508499"/>
          </a:xfrm>
          <a:custGeom>
            <a:avLst/>
            <a:gdLst>
              <a:gd name="connsiteX0" fmla="*/ 0 w 4508499"/>
              <a:gd name="connsiteY0" fmla="*/ 2254250 h 4508499"/>
              <a:gd name="connsiteX1" fmla="*/ 2254250 w 4508499"/>
              <a:gd name="connsiteY1" fmla="*/ 0 h 4508499"/>
              <a:gd name="connsiteX2" fmla="*/ 4508500 w 4508499"/>
              <a:gd name="connsiteY2" fmla="*/ 2254250 h 4508499"/>
              <a:gd name="connsiteX3" fmla="*/ 2254250 w 4508499"/>
              <a:gd name="connsiteY3" fmla="*/ 4508500 h 4508499"/>
              <a:gd name="connsiteX4" fmla="*/ 0 w 4508499"/>
              <a:gd name="connsiteY4" fmla="*/ 2254250 h 4508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8499" h="4508499">
                <a:moveTo>
                  <a:pt x="0" y="2254250"/>
                </a:moveTo>
                <a:cubicBezTo>
                  <a:pt x="0" y="1009262"/>
                  <a:pt x="1009262" y="0"/>
                  <a:pt x="2254250" y="0"/>
                </a:cubicBezTo>
                <a:cubicBezTo>
                  <a:pt x="3499238" y="0"/>
                  <a:pt x="4508500" y="1009262"/>
                  <a:pt x="4508500" y="2254250"/>
                </a:cubicBezTo>
                <a:cubicBezTo>
                  <a:pt x="4508500" y="3499238"/>
                  <a:pt x="3499238" y="4508500"/>
                  <a:pt x="2254250" y="4508500"/>
                </a:cubicBezTo>
                <a:cubicBezTo>
                  <a:pt x="1009262" y="4508500"/>
                  <a:pt x="0" y="3499238"/>
                  <a:pt x="0" y="2254250"/>
                </a:cubicBezTo>
                <a:close/>
              </a:path>
            </a:pathLst>
          </a:custGeom>
          <a:solidFill>
            <a:srgbClr val="255EAB">
              <a:alpha val="69000"/>
            </a:srgbClr>
          </a:solidFill>
        </p:spPr>
        <p:style>
          <a:lnRef idx="2">
            <a:schemeClr val="lt1">
              <a:hueOff val="0"/>
              <a:satOff val="0"/>
              <a:lumOff val="0"/>
              <a:alphaOff val="0"/>
            </a:schemeClr>
          </a:lnRef>
          <a:fillRef idx="1">
            <a:schemeClr val="accent4">
              <a:alpha val="50000"/>
              <a:hueOff val="10395692"/>
              <a:satOff val="-47968"/>
              <a:lumOff val="1765"/>
              <a:alphaOff val="0"/>
            </a:schemeClr>
          </a:fillRef>
          <a:effectRef idx="0">
            <a:schemeClr val="accent4">
              <a:alpha val="50000"/>
              <a:hueOff val="10395692"/>
              <a:satOff val="-47968"/>
              <a:lumOff val="1765"/>
              <a:alphaOff val="0"/>
            </a:schemeClr>
          </a:effectRef>
          <a:fontRef idx="minor">
            <a:schemeClr val="tx1"/>
          </a:fontRef>
        </p:style>
        <p:txBody>
          <a:bodyPr spcFirstLastPara="0" vert="horz" wrap="square" lIns="908372" tIns="727564" rIns="908372" bIns="727564" numCol="1" spcCol="1270" anchor="ctr" anchorCtr="0">
            <a:noAutofit/>
          </a:bodyPr>
          <a:lstStyle/>
          <a:p>
            <a:pPr lvl="0" algn="ctr" defTabSz="2355850">
              <a:lnSpc>
                <a:spcPct val="90000"/>
              </a:lnSpc>
              <a:spcBef>
                <a:spcPct val="0"/>
              </a:spcBef>
              <a:spcAft>
                <a:spcPct val="35000"/>
              </a:spcAft>
            </a:pPr>
            <a:r>
              <a:rPr lang="en-US" sz="4800" b="1" u="sng" kern="1200" dirty="0" smtClean="0">
                <a:solidFill>
                  <a:schemeClr val="bg1"/>
                </a:solidFill>
              </a:rPr>
              <a:t>Customer</a:t>
            </a:r>
          </a:p>
          <a:p>
            <a:pPr lvl="0" algn="ctr" defTabSz="2355850">
              <a:lnSpc>
                <a:spcPct val="90000"/>
              </a:lnSpc>
              <a:spcBef>
                <a:spcPct val="0"/>
              </a:spcBef>
              <a:spcAft>
                <a:spcPct val="35000"/>
              </a:spcAft>
            </a:pPr>
            <a:r>
              <a:rPr lang="en-US" sz="4800" b="1" dirty="0" smtClean="0">
                <a:solidFill>
                  <a:schemeClr val="bg1"/>
                </a:solidFill>
              </a:rPr>
              <a:t>Patient</a:t>
            </a:r>
            <a:endParaRPr lang="en-US" sz="4800" b="1" kern="1200" dirty="0">
              <a:solidFill>
                <a:schemeClr val="bg1"/>
              </a:solidFill>
            </a:endParaRPr>
          </a:p>
        </p:txBody>
      </p:sp>
      <p:sp>
        <p:nvSpPr>
          <p:cNvPr id="2" name="TextBox 1"/>
          <p:cNvSpPr txBox="1"/>
          <p:nvPr/>
        </p:nvSpPr>
        <p:spPr>
          <a:xfrm>
            <a:off x="1452286" y="5622403"/>
            <a:ext cx="9187031" cy="954107"/>
          </a:xfrm>
          <a:prstGeom prst="rect">
            <a:avLst/>
          </a:prstGeom>
          <a:solidFill>
            <a:schemeClr val="bg1">
              <a:lumMod val="85000"/>
            </a:schemeClr>
          </a:solidFill>
          <a:ln w="28575">
            <a:solidFill>
              <a:schemeClr val="tx1"/>
            </a:solidFill>
          </a:ln>
        </p:spPr>
        <p:txBody>
          <a:bodyPr wrap="square" rtlCol="0">
            <a:spAutoFit/>
          </a:bodyPr>
          <a:lstStyle/>
          <a:p>
            <a:pPr algn="ctr"/>
            <a:r>
              <a:rPr lang="en-US" sz="2800" dirty="0" smtClean="0"/>
              <a:t>Quality is where </a:t>
            </a:r>
            <a:r>
              <a:rPr lang="en-US" sz="2800" b="1" dirty="0" smtClean="0">
                <a:solidFill>
                  <a:srgbClr val="FF0000"/>
                </a:solidFill>
              </a:rPr>
              <a:t>Provider Care </a:t>
            </a:r>
            <a:r>
              <a:rPr lang="en-US" sz="2800" dirty="0" smtClean="0"/>
              <a:t>meets</a:t>
            </a:r>
            <a:r>
              <a:rPr lang="en-US" sz="2800" b="1" dirty="0" smtClean="0"/>
              <a:t> </a:t>
            </a:r>
            <a:r>
              <a:rPr lang="en-US" sz="2800" b="1" dirty="0" smtClean="0">
                <a:solidFill>
                  <a:srgbClr val="FF0000"/>
                </a:solidFill>
              </a:rPr>
              <a:t>Patient Experience</a:t>
            </a:r>
            <a:r>
              <a:rPr lang="en-US" sz="2800" dirty="0" smtClean="0"/>
              <a:t>: </a:t>
            </a:r>
          </a:p>
          <a:p>
            <a:pPr algn="ctr"/>
            <a:r>
              <a:rPr lang="en-US" sz="2800" i="1" u="sng" dirty="0" smtClean="0"/>
              <a:t>Exchange of Value</a:t>
            </a:r>
            <a:r>
              <a:rPr lang="en-US" sz="2800" dirty="0" smtClean="0"/>
              <a:t>: “</a:t>
            </a:r>
            <a:r>
              <a:rPr lang="en-US" sz="2800" i="1" dirty="0" smtClean="0"/>
              <a:t>Deed meets the Need”</a:t>
            </a:r>
          </a:p>
        </p:txBody>
      </p:sp>
    </p:spTree>
    <p:extLst>
      <p:ext uri="{BB962C8B-B14F-4D97-AF65-F5344CB8AC3E}">
        <p14:creationId xmlns:p14="http://schemas.microsoft.com/office/powerpoint/2010/main" val="351806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grpId="0" nodeType="clickEffect">
                                  <p:stCondLst>
                                    <p:cond delay="0"/>
                                  </p:stCondLst>
                                  <p:childTnLst>
                                    <p:animMotion origin="layout" path="M 8.33333E-7 -2.96296E-6 L 0.07318 -0.00208 " pathEditMode="fixed" rAng="0" ptsTypes="AA">
                                      <p:cBhvr>
                                        <p:cTn id="6" dur="2000" fill="hold"/>
                                        <p:tgtEl>
                                          <p:spTgt spid="4"/>
                                        </p:tgtEl>
                                        <p:attrNameLst>
                                          <p:attrName>ppt_x</p:attrName>
                                          <p:attrName>ppt_y</p:attrName>
                                        </p:attrNameLst>
                                      </p:cBhvr>
                                      <p:rCtr x="3659" y="-116"/>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childTnLst>
                                    <p:animMotion origin="layout" path="M 2.5E-6 -2.96296E-6 L -0.08021 0.00116 " pathEditMode="fixed" rAng="0" ptsTypes="AA">
                                      <p:cBhvr>
                                        <p:cTn id="10" dur="2000" fill="hold"/>
                                        <p:tgtEl>
                                          <p:spTgt spid="7"/>
                                        </p:tgtEl>
                                        <p:attrNameLst>
                                          <p:attrName>ppt_x</p:attrName>
                                          <p:attrName>ppt_y</p:attrName>
                                        </p:attrNameLst>
                                      </p:cBhvr>
                                      <p:rCtr x="-4010" y="46"/>
                                    </p:animMotion>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3" name="Freeform 2"/>
          <p:cNvSpPr/>
          <p:nvPr/>
        </p:nvSpPr>
        <p:spPr>
          <a:xfrm>
            <a:off x="3811093" y="632228"/>
            <a:ext cx="5073343" cy="5073343"/>
          </a:xfrm>
          <a:custGeom>
            <a:avLst/>
            <a:gdLst>
              <a:gd name="connsiteX0" fmla="*/ 2536671 w 5073343"/>
              <a:gd name="connsiteY0" fmla="*/ 0 h 5073343"/>
              <a:gd name="connsiteX1" fmla="*/ 5073343 w 5073343"/>
              <a:gd name="connsiteY1" fmla="*/ 2536672 h 5073343"/>
              <a:gd name="connsiteX2" fmla="*/ 2536671 w 5073343"/>
              <a:gd name="connsiteY2" fmla="*/ 5073344 h 5073343"/>
              <a:gd name="connsiteX3" fmla="*/ 2536672 w 5073343"/>
              <a:gd name="connsiteY3" fmla="*/ 2536672 h 5073343"/>
              <a:gd name="connsiteX4" fmla="*/ 2536671 w 5073343"/>
              <a:gd name="connsiteY4" fmla="*/ 0 h 507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3343" h="5073343">
                <a:moveTo>
                  <a:pt x="2536671" y="0"/>
                </a:moveTo>
                <a:cubicBezTo>
                  <a:pt x="3937636" y="0"/>
                  <a:pt x="5073343" y="1135707"/>
                  <a:pt x="5073343" y="2536672"/>
                </a:cubicBezTo>
                <a:cubicBezTo>
                  <a:pt x="5073343" y="3937637"/>
                  <a:pt x="3937636" y="5073344"/>
                  <a:pt x="2536671" y="5073344"/>
                </a:cubicBezTo>
                <a:cubicBezTo>
                  <a:pt x="2536671" y="4227787"/>
                  <a:pt x="2536672" y="3382229"/>
                  <a:pt x="2536672" y="2536672"/>
                </a:cubicBezTo>
                <a:cubicBezTo>
                  <a:pt x="2536672" y="1691115"/>
                  <a:pt x="2536671" y="845557"/>
                  <a:pt x="2536671" y="0"/>
                </a:cubicBezTo>
                <a:close/>
              </a:path>
            </a:pathLst>
          </a:custGeom>
        </p:spPr>
        <p:style>
          <a:lnRef idx="0">
            <a:schemeClr val="lt2">
              <a:hueOff val="0"/>
              <a:satOff val="0"/>
              <a:lumOff val="0"/>
              <a:alphaOff val="0"/>
            </a:schemeClr>
          </a:lnRef>
          <a:fillRef idx="3">
            <a:schemeClr val="dk2">
              <a:hueOff val="0"/>
              <a:satOff val="0"/>
              <a:lumOff val="0"/>
              <a:alphaOff val="0"/>
            </a:schemeClr>
          </a:fillRef>
          <a:effectRef idx="3">
            <a:schemeClr val="dk2">
              <a:hueOff val="0"/>
              <a:satOff val="0"/>
              <a:lumOff val="0"/>
              <a:alphaOff val="0"/>
            </a:schemeClr>
          </a:effectRef>
          <a:fontRef idx="minor">
            <a:schemeClr val="lt1"/>
          </a:fontRef>
        </p:style>
        <p:txBody>
          <a:bodyPr spcFirstLastPara="0" vert="horz" wrap="square" lIns="2802700" tIns="1359213" rIns="519695" bIns="1359212" numCol="1" spcCol="1270" anchor="ctr" anchorCtr="0">
            <a:noAutofit/>
          </a:bodyPr>
          <a:lstStyle/>
          <a:p>
            <a:pPr lvl="0" algn="ctr" defTabSz="1066800">
              <a:lnSpc>
                <a:spcPct val="90000"/>
              </a:lnSpc>
              <a:spcBef>
                <a:spcPct val="0"/>
              </a:spcBef>
              <a:spcAft>
                <a:spcPct val="35000"/>
              </a:spcAft>
            </a:pPr>
            <a:r>
              <a:rPr lang="en-US" sz="2400" b="1" kern="1200" dirty="0" smtClean="0"/>
              <a:t>Quality </a:t>
            </a:r>
            <a:r>
              <a:rPr lang="en-US" sz="2400" b="1" i="1" u="sng" kern="1200" dirty="0" smtClean="0"/>
              <a:t>Management</a:t>
            </a:r>
            <a:r>
              <a:rPr lang="en-US" sz="2400" b="1" kern="1200" dirty="0" smtClean="0"/>
              <a:t> System</a:t>
            </a:r>
            <a:endParaRPr lang="en-US" sz="2400" b="1" kern="1200" dirty="0"/>
          </a:p>
        </p:txBody>
      </p:sp>
      <p:sp>
        <p:nvSpPr>
          <p:cNvPr id="10" name="Freeform 9"/>
          <p:cNvSpPr/>
          <p:nvPr/>
        </p:nvSpPr>
        <p:spPr>
          <a:xfrm>
            <a:off x="3569505" y="632228"/>
            <a:ext cx="5073343" cy="5073343"/>
          </a:xfrm>
          <a:custGeom>
            <a:avLst/>
            <a:gdLst>
              <a:gd name="connsiteX0" fmla="*/ 2536672 w 5073343"/>
              <a:gd name="connsiteY0" fmla="*/ 5073343 h 5073343"/>
              <a:gd name="connsiteX1" fmla="*/ 0 w 5073343"/>
              <a:gd name="connsiteY1" fmla="*/ 2536671 h 5073343"/>
              <a:gd name="connsiteX2" fmla="*/ 2536672 w 5073343"/>
              <a:gd name="connsiteY2" fmla="*/ -1 h 5073343"/>
              <a:gd name="connsiteX3" fmla="*/ 2536672 w 5073343"/>
              <a:gd name="connsiteY3" fmla="*/ 2536672 h 5073343"/>
              <a:gd name="connsiteX4" fmla="*/ 2536672 w 5073343"/>
              <a:gd name="connsiteY4" fmla="*/ 5073343 h 50733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73343" h="5073343">
                <a:moveTo>
                  <a:pt x="2536672" y="5073343"/>
                </a:moveTo>
                <a:cubicBezTo>
                  <a:pt x="1135707" y="5073343"/>
                  <a:pt x="0" y="3937636"/>
                  <a:pt x="0" y="2536671"/>
                </a:cubicBezTo>
                <a:cubicBezTo>
                  <a:pt x="0" y="1135706"/>
                  <a:pt x="1135707" y="-1"/>
                  <a:pt x="2536672" y="-1"/>
                </a:cubicBezTo>
                <a:lnTo>
                  <a:pt x="2536672" y="2536672"/>
                </a:lnTo>
                <a:lnTo>
                  <a:pt x="2536672" y="5073343"/>
                </a:lnTo>
                <a:close/>
              </a:path>
            </a:pathLst>
          </a:custGeom>
          <a:solidFill>
            <a:schemeClr val="bg1">
              <a:lumMod val="85000"/>
            </a:schemeClr>
          </a:solidFill>
        </p:spPr>
        <p:style>
          <a:lnRef idx="0">
            <a:schemeClr val="lt2">
              <a:hueOff val="0"/>
              <a:satOff val="0"/>
              <a:lumOff val="0"/>
              <a:alphaOff val="0"/>
            </a:schemeClr>
          </a:lnRef>
          <a:fillRef idx="3">
            <a:scrgbClr r="0" g="0" b="0"/>
          </a:fillRef>
          <a:effectRef idx="3">
            <a:schemeClr val="dk2">
              <a:hueOff val="0"/>
              <a:satOff val="0"/>
              <a:lumOff val="0"/>
              <a:alphaOff val="0"/>
            </a:schemeClr>
          </a:effectRef>
          <a:fontRef idx="minor">
            <a:schemeClr val="lt1"/>
          </a:fontRef>
        </p:style>
        <p:txBody>
          <a:bodyPr spcFirstLastPara="0" vert="horz" wrap="square" lIns="519695" tIns="1359213" rIns="2802700" bIns="1359212" numCol="1" spcCol="1270" anchor="ctr" anchorCtr="0">
            <a:noAutofit/>
          </a:bodyPr>
          <a:lstStyle/>
          <a:p>
            <a:pPr lvl="0" algn="ctr" defTabSz="1066800">
              <a:lnSpc>
                <a:spcPct val="90000"/>
              </a:lnSpc>
              <a:spcBef>
                <a:spcPct val="0"/>
              </a:spcBef>
              <a:spcAft>
                <a:spcPct val="35000"/>
              </a:spcAft>
            </a:pPr>
            <a:r>
              <a:rPr lang="en-US" sz="2400" b="1" kern="1200" dirty="0" smtClean="0">
                <a:solidFill>
                  <a:schemeClr val="tx1"/>
                </a:solidFill>
              </a:rPr>
              <a:t>Quality </a:t>
            </a:r>
            <a:r>
              <a:rPr lang="en-US" sz="2400" b="1" i="1" u="sng" kern="1200" dirty="0" smtClean="0">
                <a:solidFill>
                  <a:schemeClr val="tx1"/>
                </a:solidFill>
              </a:rPr>
              <a:t>Improvement</a:t>
            </a:r>
            <a:r>
              <a:rPr lang="en-US" sz="2400" b="1" kern="1200" dirty="0" smtClean="0">
                <a:solidFill>
                  <a:schemeClr val="tx1"/>
                </a:solidFill>
              </a:rPr>
              <a:t> Tools</a:t>
            </a:r>
            <a:endParaRPr lang="en-US" sz="2400" b="1" kern="1200" dirty="0">
              <a:solidFill>
                <a:schemeClr val="tx1"/>
              </a:solidFill>
            </a:endParaRPr>
          </a:p>
        </p:txBody>
      </p:sp>
      <p:sp>
        <p:nvSpPr>
          <p:cNvPr id="11" name="Circular Arrow 10"/>
          <p:cNvSpPr/>
          <p:nvPr/>
        </p:nvSpPr>
        <p:spPr>
          <a:xfrm>
            <a:off x="3497029" y="318164"/>
            <a:ext cx="5701472" cy="5701472"/>
          </a:xfrm>
          <a:prstGeom prst="circularArrow">
            <a:avLst>
              <a:gd name="adj1" fmla="val 5085"/>
              <a:gd name="adj2" fmla="val 327528"/>
              <a:gd name="adj3" fmla="val 5072472"/>
              <a:gd name="adj4" fmla="val 16200000"/>
              <a:gd name="adj5" fmla="val 5932"/>
            </a:avLst>
          </a:prstGeom>
          <a:solidFill>
            <a:srgbClr val="FFC000"/>
          </a:solidFill>
        </p:spPr>
        <p:style>
          <a:lnRef idx="0">
            <a:schemeClr val="dk2">
              <a:tint val="60000"/>
              <a:hueOff val="0"/>
              <a:satOff val="0"/>
              <a:lumOff val="0"/>
              <a:alphaOff val="0"/>
            </a:schemeClr>
          </a:lnRef>
          <a:fillRef idx="3">
            <a:schemeClr val="dk2">
              <a:tint val="60000"/>
              <a:hueOff val="0"/>
              <a:satOff val="0"/>
              <a:lumOff val="0"/>
              <a:alphaOff val="0"/>
            </a:schemeClr>
          </a:fillRef>
          <a:effectRef idx="3">
            <a:schemeClr val="dk2">
              <a:tint val="60000"/>
              <a:hueOff val="0"/>
              <a:satOff val="0"/>
              <a:lumOff val="0"/>
              <a:alphaOff val="0"/>
            </a:schemeClr>
          </a:effectRef>
          <a:fontRef idx="minor">
            <a:schemeClr val="lt1"/>
          </a:fontRef>
        </p:style>
      </p:sp>
      <p:sp>
        <p:nvSpPr>
          <p:cNvPr id="12" name="Circular Arrow 11"/>
          <p:cNvSpPr/>
          <p:nvPr/>
        </p:nvSpPr>
        <p:spPr>
          <a:xfrm>
            <a:off x="3255441" y="318164"/>
            <a:ext cx="5701472" cy="5701472"/>
          </a:xfrm>
          <a:prstGeom prst="circularArrow">
            <a:avLst>
              <a:gd name="adj1" fmla="val 5085"/>
              <a:gd name="adj2" fmla="val 327528"/>
              <a:gd name="adj3" fmla="val 15872472"/>
              <a:gd name="adj4" fmla="val 5400000"/>
              <a:gd name="adj5" fmla="val 5932"/>
            </a:avLst>
          </a:prstGeom>
          <a:solidFill>
            <a:schemeClr val="bg2">
              <a:lumMod val="75000"/>
            </a:schemeClr>
          </a:solidFill>
        </p:spPr>
        <p:style>
          <a:lnRef idx="0">
            <a:schemeClr val="dk2">
              <a:tint val="60000"/>
              <a:hueOff val="0"/>
              <a:satOff val="0"/>
              <a:lumOff val="0"/>
              <a:alphaOff val="0"/>
            </a:schemeClr>
          </a:lnRef>
          <a:fillRef idx="3">
            <a:schemeClr val="dk2">
              <a:tint val="60000"/>
              <a:hueOff val="0"/>
              <a:satOff val="0"/>
              <a:lumOff val="0"/>
              <a:alphaOff val="0"/>
            </a:schemeClr>
          </a:fillRef>
          <a:effectRef idx="3">
            <a:schemeClr val="dk2">
              <a:tint val="60000"/>
              <a:hueOff val="0"/>
              <a:satOff val="0"/>
              <a:lumOff val="0"/>
              <a:alphaOff val="0"/>
            </a:schemeClr>
          </a:effectRef>
          <a:fontRef idx="minor">
            <a:schemeClr val="lt1"/>
          </a:fontRef>
        </p:style>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664282" y="1449140"/>
            <a:ext cx="1077465" cy="1077465"/>
          </a:xfrm>
          <a:prstGeom prst="rect">
            <a:avLst/>
          </a:prstGeom>
        </p:spPr>
      </p:pic>
      <p:pic>
        <p:nvPicPr>
          <p:cNvPr id="6" name="Picture 5"/>
          <p:cNvPicPr>
            <a:picLocks noChangeAspect="1"/>
          </p:cNvPicPr>
          <p:nvPr/>
        </p:nvPicPr>
        <p:blipFill>
          <a:blip r:embed="rId3" cstate="screen">
            <a:duotone>
              <a:prstClr val="black"/>
              <a:schemeClr val="tx1">
                <a:tint val="45000"/>
                <a:satMod val="400000"/>
              </a:schemeClr>
            </a:duotone>
            <a:extLst>
              <a:ext uri="{28A0092B-C50C-407E-A947-70E740481C1C}">
                <a14:useLocalDpi xmlns:a14="http://schemas.microsoft.com/office/drawing/2010/main"/>
              </a:ext>
            </a:extLst>
          </a:blip>
          <a:stretch>
            <a:fillRect/>
          </a:stretch>
        </p:blipFill>
        <p:spPr>
          <a:xfrm>
            <a:off x="6784563" y="1461923"/>
            <a:ext cx="1170098" cy="107746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 name="TextBox 7"/>
          <p:cNvSpPr txBox="1"/>
          <p:nvPr/>
        </p:nvSpPr>
        <p:spPr>
          <a:xfrm>
            <a:off x="9555162" y="1782092"/>
            <a:ext cx="2168478" cy="3170099"/>
          </a:xfrm>
          <a:prstGeom prst="rect">
            <a:avLst/>
          </a:prstGeom>
          <a:noFill/>
        </p:spPr>
        <p:txBody>
          <a:bodyPr wrap="none" rtlCol="0">
            <a:spAutoFit/>
          </a:bodyPr>
          <a:lstStyle/>
          <a:p>
            <a:pPr algn="ctr"/>
            <a:r>
              <a:rPr lang="en-US" sz="4000" dirty="0" smtClean="0">
                <a:solidFill>
                  <a:srgbClr val="FFC000"/>
                </a:solidFill>
              </a:rPr>
              <a:t>How</a:t>
            </a:r>
          </a:p>
          <a:p>
            <a:pPr algn="ctr"/>
            <a:r>
              <a:rPr lang="en-US" sz="4000" dirty="0" smtClean="0">
                <a:solidFill>
                  <a:srgbClr val="FFC000"/>
                </a:solidFill>
              </a:rPr>
              <a:t>Well</a:t>
            </a:r>
          </a:p>
          <a:p>
            <a:pPr algn="ctr"/>
            <a:r>
              <a:rPr lang="en-US" sz="4000" dirty="0" smtClean="0">
                <a:solidFill>
                  <a:schemeClr val="bg1"/>
                </a:solidFill>
              </a:rPr>
              <a:t>Is</a:t>
            </a:r>
          </a:p>
          <a:p>
            <a:pPr algn="ctr"/>
            <a:r>
              <a:rPr lang="en-US" sz="4000" dirty="0" smtClean="0">
                <a:solidFill>
                  <a:schemeClr val="bg1"/>
                </a:solidFill>
              </a:rPr>
              <a:t>It</a:t>
            </a:r>
          </a:p>
          <a:p>
            <a:pPr algn="ctr"/>
            <a:r>
              <a:rPr lang="en-US" sz="4000" dirty="0" smtClean="0">
                <a:solidFill>
                  <a:schemeClr val="bg1"/>
                </a:solidFill>
              </a:rPr>
              <a:t>Working?</a:t>
            </a:r>
            <a:endParaRPr lang="en-US" sz="4000" dirty="0">
              <a:solidFill>
                <a:schemeClr val="bg1"/>
              </a:solidFill>
            </a:endParaRPr>
          </a:p>
        </p:txBody>
      </p:sp>
      <p:sp>
        <p:nvSpPr>
          <p:cNvPr id="9" name="TextBox 8"/>
          <p:cNvSpPr txBox="1"/>
          <p:nvPr/>
        </p:nvSpPr>
        <p:spPr>
          <a:xfrm>
            <a:off x="582827" y="1782093"/>
            <a:ext cx="2422971" cy="3170099"/>
          </a:xfrm>
          <a:prstGeom prst="rect">
            <a:avLst/>
          </a:prstGeom>
          <a:noFill/>
        </p:spPr>
        <p:txBody>
          <a:bodyPr wrap="none" rtlCol="0">
            <a:spAutoFit/>
          </a:bodyPr>
          <a:lstStyle/>
          <a:p>
            <a:pPr algn="ctr"/>
            <a:r>
              <a:rPr lang="en-US" sz="4000" dirty="0" smtClean="0">
                <a:solidFill>
                  <a:schemeClr val="bg1"/>
                </a:solidFill>
              </a:rPr>
              <a:t>What</a:t>
            </a:r>
          </a:p>
          <a:p>
            <a:pPr algn="ctr"/>
            <a:r>
              <a:rPr lang="en-US" sz="4000" dirty="0" smtClean="0">
                <a:solidFill>
                  <a:schemeClr val="bg1"/>
                </a:solidFill>
              </a:rPr>
              <a:t>Needs</a:t>
            </a:r>
          </a:p>
          <a:p>
            <a:pPr algn="ctr"/>
            <a:r>
              <a:rPr lang="en-US" sz="4000" dirty="0" smtClean="0">
                <a:solidFill>
                  <a:schemeClr val="bg1"/>
                </a:solidFill>
              </a:rPr>
              <a:t>To</a:t>
            </a:r>
          </a:p>
          <a:p>
            <a:pPr algn="ctr"/>
            <a:r>
              <a:rPr lang="en-US" sz="4000" dirty="0" smtClean="0">
                <a:solidFill>
                  <a:srgbClr val="FFC000"/>
                </a:solidFill>
              </a:rPr>
              <a:t>Be </a:t>
            </a:r>
          </a:p>
          <a:p>
            <a:pPr algn="ctr"/>
            <a:r>
              <a:rPr lang="en-US" sz="4000" dirty="0" smtClean="0">
                <a:solidFill>
                  <a:srgbClr val="FFC000"/>
                </a:solidFill>
              </a:rPr>
              <a:t>Improved</a:t>
            </a:r>
            <a:r>
              <a:rPr lang="en-US" sz="4000" dirty="0" smtClean="0">
                <a:solidFill>
                  <a:schemeClr val="bg1"/>
                </a:solidFill>
              </a:rPr>
              <a:t>?</a:t>
            </a:r>
            <a:endParaRPr lang="en-US" sz="4000" dirty="0">
              <a:solidFill>
                <a:schemeClr val="bg1"/>
              </a:solidFill>
            </a:endParaRPr>
          </a:p>
        </p:txBody>
      </p:sp>
      <p:sp>
        <p:nvSpPr>
          <p:cNvPr id="7" name="TextBox 6"/>
          <p:cNvSpPr txBox="1"/>
          <p:nvPr/>
        </p:nvSpPr>
        <p:spPr>
          <a:xfrm>
            <a:off x="1615536" y="5478488"/>
            <a:ext cx="9622111" cy="707886"/>
          </a:xfrm>
          <a:prstGeom prst="rect">
            <a:avLst/>
          </a:prstGeom>
          <a:solidFill>
            <a:srgbClr val="255EAB">
              <a:alpha val="61000"/>
            </a:srgbClr>
          </a:solidFill>
        </p:spPr>
        <p:txBody>
          <a:bodyPr wrap="square" rtlCol="0">
            <a:spAutoFit/>
          </a:bodyPr>
          <a:lstStyle/>
          <a:p>
            <a:pPr algn="ctr"/>
            <a:r>
              <a:rPr lang="en-US" sz="4000" b="1" dirty="0" smtClean="0">
                <a:solidFill>
                  <a:schemeClr val="bg1"/>
                </a:solidFill>
              </a:rPr>
              <a:t>Without Both, Quality </a:t>
            </a:r>
            <a:r>
              <a:rPr lang="en-US" sz="4000" b="1" u="sng" dirty="0" smtClean="0">
                <a:solidFill>
                  <a:srgbClr val="FF0000"/>
                </a:solidFill>
              </a:rPr>
              <a:t>Fails</a:t>
            </a:r>
            <a:endParaRPr lang="en-US" sz="4000" b="1" u="sng" dirty="0">
              <a:solidFill>
                <a:srgbClr val="FF0000"/>
              </a:solidFill>
            </a:endParaRPr>
          </a:p>
        </p:txBody>
      </p:sp>
    </p:spTree>
    <p:extLst>
      <p:ext uri="{BB962C8B-B14F-4D97-AF65-F5344CB8AC3E}">
        <p14:creationId xmlns:p14="http://schemas.microsoft.com/office/powerpoint/2010/main" val="13867043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2"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1+#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0-#ppt_w/2"/>
                                          </p:val>
                                        </p:tav>
                                        <p:tav tm="100000">
                                          <p:val>
                                            <p:strVal val="#ppt_x"/>
                                          </p:val>
                                        </p:tav>
                                      </p:tavLst>
                                    </p:anim>
                                    <p:anim calcmode="lin" valueType="num">
                                      <p:cBhvr additive="base">
                                        <p:cTn id="2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3" name="Rectangle 2"/>
          <p:cNvSpPr/>
          <p:nvPr/>
        </p:nvSpPr>
        <p:spPr>
          <a:xfrm>
            <a:off x="1656680" y="1366221"/>
            <a:ext cx="8466268" cy="506685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a:spLocks noGrp="1"/>
          </p:cNvSpPr>
          <p:nvPr>
            <p:ph type="title"/>
          </p:nvPr>
        </p:nvSpPr>
        <p:spPr>
          <a:xfrm>
            <a:off x="0" y="0"/>
            <a:ext cx="12192000" cy="1051255"/>
          </a:xfrm>
          <a:solidFill>
            <a:schemeClr val="tx1">
              <a:lumMod val="50000"/>
              <a:lumOff val="50000"/>
            </a:schemeClr>
          </a:solidFill>
        </p:spPr>
        <p:txBody>
          <a:bodyPr>
            <a:normAutofit fontScale="90000"/>
          </a:bodyPr>
          <a:lstStyle/>
          <a:p>
            <a:r>
              <a:rPr lang="en-US" dirty="0" smtClean="0">
                <a:solidFill>
                  <a:schemeClr val="bg1"/>
                </a:solidFill>
              </a:rPr>
              <a:t>Challenge:  Managing Multiple Stakeholder Expectations for Medical Devices</a:t>
            </a:r>
            <a:endParaRPr lang="en-US" dirty="0">
              <a:solidFill>
                <a:schemeClr val="bg1"/>
              </a:solidFill>
            </a:endParaRPr>
          </a:p>
        </p:txBody>
      </p:sp>
      <p:sp>
        <p:nvSpPr>
          <p:cNvPr id="2" name="Oval 1"/>
          <p:cNvSpPr/>
          <p:nvPr/>
        </p:nvSpPr>
        <p:spPr>
          <a:xfrm>
            <a:off x="1705088" y="1473798"/>
            <a:ext cx="2060088" cy="2022437"/>
          </a:xfrm>
          <a:prstGeom prst="ellipse">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dirty="0" smtClean="0">
                <a:solidFill>
                  <a:schemeClr val="bg1"/>
                </a:solidFill>
              </a:rPr>
              <a:t>Risk Management</a:t>
            </a:r>
            <a:endParaRPr lang="en-US" b="1" dirty="0">
              <a:solidFill>
                <a:schemeClr val="bg1"/>
              </a:solidFill>
            </a:endParaRPr>
          </a:p>
        </p:txBody>
      </p:sp>
      <p:sp>
        <p:nvSpPr>
          <p:cNvPr id="6" name="Oval 5"/>
          <p:cNvSpPr/>
          <p:nvPr/>
        </p:nvSpPr>
        <p:spPr>
          <a:xfrm>
            <a:off x="4588138" y="1784085"/>
            <a:ext cx="2915321" cy="2959195"/>
          </a:xfrm>
          <a:prstGeom prst="ellipse">
            <a:avLst/>
          </a:prstGeom>
          <a:solidFill>
            <a:srgbClr val="92D05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smtClean="0"/>
              <a:t>Regulatory Compliance with FDA, MDD, or CE</a:t>
            </a:r>
            <a:endParaRPr lang="en-US" sz="2000" dirty="0"/>
          </a:p>
        </p:txBody>
      </p:sp>
      <p:sp>
        <p:nvSpPr>
          <p:cNvPr id="7" name="Oval 6"/>
          <p:cNvSpPr/>
          <p:nvPr/>
        </p:nvSpPr>
        <p:spPr>
          <a:xfrm>
            <a:off x="7541112" y="3948900"/>
            <a:ext cx="2366682" cy="2235906"/>
          </a:xfrm>
          <a:prstGeom prst="ellipse">
            <a:avLst/>
          </a:prstGeom>
          <a:solidFill>
            <a:srgbClr val="3184D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smtClean="0"/>
              <a:t>New Business Opportunities</a:t>
            </a:r>
            <a:endParaRPr lang="en-US" sz="2000" dirty="0"/>
          </a:p>
        </p:txBody>
      </p:sp>
      <p:sp>
        <p:nvSpPr>
          <p:cNvPr id="10" name="Oval 9"/>
          <p:cNvSpPr/>
          <p:nvPr/>
        </p:nvSpPr>
        <p:spPr>
          <a:xfrm>
            <a:off x="2689413" y="4067232"/>
            <a:ext cx="1920240" cy="1870147"/>
          </a:xfrm>
          <a:prstGeom prst="ellipse">
            <a:avLst/>
          </a:prstGeom>
          <a:solidFill>
            <a:srgbClr val="0F0D92"/>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smtClean="0"/>
              <a:t>Improved Processes</a:t>
            </a:r>
            <a:endParaRPr lang="en-US" sz="2000" dirty="0"/>
          </a:p>
        </p:txBody>
      </p:sp>
      <p:sp>
        <p:nvSpPr>
          <p:cNvPr id="11" name="Oval 10"/>
          <p:cNvSpPr/>
          <p:nvPr/>
        </p:nvSpPr>
        <p:spPr>
          <a:xfrm>
            <a:off x="7804672" y="1646762"/>
            <a:ext cx="2103121" cy="2021596"/>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dirty="0" smtClean="0">
                <a:solidFill>
                  <a:schemeClr val="tx1"/>
                </a:solidFill>
              </a:rPr>
              <a:t>Safe and Effective Use of MDs</a:t>
            </a:r>
            <a:endParaRPr lang="en-US" dirty="0">
              <a:solidFill>
                <a:schemeClr val="tx1"/>
              </a:solidFill>
            </a:endParaRPr>
          </a:p>
        </p:txBody>
      </p:sp>
    </p:spTree>
    <p:extLst>
      <p:ext uri="{BB962C8B-B14F-4D97-AF65-F5344CB8AC3E}">
        <p14:creationId xmlns:p14="http://schemas.microsoft.com/office/powerpoint/2010/main" val="39210159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2192000" cy="1051255"/>
          </a:xfrm>
          <a:solidFill>
            <a:schemeClr val="tx1">
              <a:lumMod val="50000"/>
              <a:lumOff val="50000"/>
            </a:schemeClr>
          </a:solidFill>
        </p:spPr>
        <p:txBody>
          <a:bodyPr>
            <a:normAutofit/>
          </a:bodyPr>
          <a:lstStyle/>
          <a:p>
            <a:r>
              <a:rPr lang="en-US" dirty="0" smtClean="0">
                <a:solidFill>
                  <a:schemeClr val="bg1"/>
                </a:solidFill>
              </a:rPr>
              <a:t>ISO 13485 is …more than a piece of paper</a:t>
            </a:r>
            <a:endParaRPr lang="en-US" dirty="0">
              <a:solidFill>
                <a:schemeClr val="bg1"/>
              </a:solidFill>
            </a:endParaRPr>
          </a:p>
        </p:txBody>
      </p:sp>
      <p:sp>
        <p:nvSpPr>
          <p:cNvPr id="9" name="Rectangle 8"/>
          <p:cNvSpPr/>
          <p:nvPr/>
        </p:nvSpPr>
        <p:spPr>
          <a:xfrm>
            <a:off x="371254" y="5400544"/>
            <a:ext cx="9541673" cy="1077218"/>
          </a:xfrm>
          <a:prstGeom prst="rect">
            <a:avLst/>
          </a:prstGeom>
          <a:solidFill>
            <a:schemeClr val="bg1"/>
          </a:solidFill>
        </p:spPr>
        <p:txBody>
          <a:bodyPr wrap="square">
            <a:spAutoFit/>
          </a:bodyPr>
          <a:lstStyle/>
          <a:p>
            <a:r>
              <a:rPr lang="en-US" sz="3200" dirty="0" smtClean="0"/>
              <a:t>Organized Specifically for </a:t>
            </a:r>
            <a:r>
              <a:rPr lang="en-US" sz="3200" dirty="0" smtClean="0">
                <a:solidFill>
                  <a:srgbClr val="FF0000"/>
                </a:solidFill>
              </a:rPr>
              <a:t>Medical Device</a:t>
            </a:r>
          </a:p>
          <a:p>
            <a:r>
              <a:rPr lang="en-US" sz="3200" dirty="0" smtClean="0"/>
              <a:t>Manufacturers Service Providers</a:t>
            </a:r>
            <a:endParaRPr lang="en-US" sz="3200" dirty="0"/>
          </a:p>
        </p:txBody>
      </p:sp>
      <p:sp>
        <p:nvSpPr>
          <p:cNvPr id="2" name="TextBox 1"/>
          <p:cNvSpPr txBox="1"/>
          <p:nvPr/>
        </p:nvSpPr>
        <p:spPr>
          <a:xfrm>
            <a:off x="599038" y="1479728"/>
            <a:ext cx="9448972" cy="3416320"/>
          </a:xfrm>
          <a:prstGeom prst="rect">
            <a:avLst/>
          </a:prstGeom>
          <a:noFill/>
        </p:spPr>
        <p:txBody>
          <a:bodyPr wrap="square" rtlCol="0">
            <a:spAutoFit/>
          </a:bodyPr>
          <a:lstStyle/>
          <a:p>
            <a:r>
              <a:rPr lang="en-US" sz="3600" u="sng" dirty="0" smtClean="0">
                <a:solidFill>
                  <a:srgbClr val="FECF03"/>
                </a:solidFill>
              </a:rPr>
              <a:t>Outline</a:t>
            </a:r>
            <a:r>
              <a:rPr lang="en-US" sz="3600" dirty="0" smtClean="0">
                <a:solidFill>
                  <a:srgbClr val="FECF03"/>
                </a:solidFill>
              </a:rPr>
              <a:t>  </a:t>
            </a:r>
            <a:r>
              <a:rPr lang="en-US" sz="3600" dirty="0" smtClean="0">
                <a:solidFill>
                  <a:schemeClr val="bg1"/>
                </a:solidFill>
              </a:rPr>
              <a:t>for Quality Management System (QMS)</a:t>
            </a:r>
          </a:p>
          <a:p>
            <a:r>
              <a:rPr lang="en-US" sz="3600" u="sng" dirty="0" smtClean="0">
                <a:solidFill>
                  <a:srgbClr val="FECF03"/>
                </a:solidFill>
              </a:rPr>
              <a:t>Management Philosophy</a:t>
            </a:r>
          </a:p>
          <a:p>
            <a:r>
              <a:rPr lang="en-US" sz="3600" dirty="0">
                <a:solidFill>
                  <a:schemeClr val="bg1"/>
                </a:solidFill>
              </a:rPr>
              <a:t>	</a:t>
            </a:r>
            <a:r>
              <a:rPr lang="en-US" sz="3600" dirty="0" smtClean="0">
                <a:solidFill>
                  <a:schemeClr val="bg1"/>
                </a:solidFill>
              </a:rPr>
              <a:t>Supply Chain </a:t>
            </a:r>
          </a:p>
          <a:p>
            <a:r>
              <a:rPr lang="en-US" sz="3600" dirty="0">
                <a:solidFill>
                  <a:schemeClr val="bg1"/>
                </a:solidFill>
              </a:rPr>
              <a:t>	</a:t>
            </a:r>
            <a:r>
              <a:rPr lang="en-US" sz="3600" dirty="0" smtClean="0">
                <a:solidFill>
                  <a:schemeClr val="bg1"/>
                </a:solidFill>
              </a:rPr>
              <a:t>Risk Control</a:t>
            </a:r>
          </a:p>
          <a:p>
            <a:r>
              <a:rPr lang="en-US" sz="3600" dirty="0">
                <a:solidFill>
                  <a:schemeClr val="bg1"/>
                </a:solidFill>
              </a:rPr>
              <a:t>	</a:t>
            </a:r>
            <a:r>
              <a:rPr lang="en-US" sz="3600" dirty="0" smtClean="0">
                <a:solidFill>
                  <a:schemeClr val="bg1"/>
                </a:solidFill>
              </a:rPr>
              <a:t>Continuous Improvement</a:t>
            </a:r>
          </a:p>
          <a:p>
            <a:r>
              <a:rPr lang="en-US" sz="3600" u="sng" dirty="0" smtClean="0">
                <a:solidFill>
                  <a:srgbClr val="FECF03"/>
                </a:solidFill>
              </a:rPr>
              <a:t>Hierarchy</a:t>
            </a:r>
            <a:r>
              <a:rPr lang="en-US" sz="3600" dirty="0" smtClean="0">
                <a:solidFill>
                  <a:schemeClr val="bg1"/>
                </a:solidFill>
              </a:rPr>
              <a:t> of “Living” QMS documentation</a:t>
            </a:r>
          </a:p>
        </p:txBody>
      </p:sp>
      <p:graphicFrame>
        <p:nvGraphicFramePr>
          <p:cNvPr id="17" name="Diagram 16"/>
          <p:cNvGraphicFramePr/>
          <p:nvPr>
            <p:extLst>
              <p:ext uri="{D42A27DB-BD31-4B8C-83A1-F6EECF244321}">
                <p14:modId xmlns:p14="http://schemas.microsoft.com/office/powerpoint/2010/main" val="3392941661"/>
              </p:ext>
            </p:extLst>
          </p:nvPr>
        </p:nvGraphicFramePr>
        <p:xfrm>
          <a:off x="7730835" y="1786796"/>
          <a:ext cx="4364183" cy="47802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19" name="Straight Connector 18"/>
          <p:cNvCxnSpPr/>
          <p:nvPr/>
        </p:nvCxnSpPr>
        <p:spPr>
          <a:xfrm>
            <a:off x="228600" y="6057900"/>
            <a:ext cx="2712027" cy="2493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694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 calcmode="lin" valueType="num">
                                      <p:cBhvr additive="base">
                                        <p:cTn id="22"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 calcmode="lin" valueType="num">
                                      <p:cBhvr additive="base">
                                        <p:cTn id="28"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 calcmode="lin" valueType="num">
                                      <p:cBhvr additive="base">
                                        <p:cTn id="34"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5" dur="500" fill="hold"/>
                                        <p:tgtEl>
                                          <p:spTgt spid="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
                                            <p:txEl>
                                              <p:pRg st="5" end="5"/>
                                            </p:txEl>
                                          </p:spTgt>
                                        </p:tgtEl>
                                        <p:attrNameLst>
                                          <p:attrName>style.visibility</p:attrName>
                                        </p:attrNameLst>
                                      </p:cBhvr>
                                      <p:to>
                                        <p:strVal val="visible"/>
                                      </p:to>
                                    </p:set>
                                    <p:anim calcmode="lin" valueType="num">
                                      <p:cBhvr additive="base">
                                        <p:cTn id="40" dur="500" fill="hold"/>
                                        <p:tgtEl>
                                          <p:spTgt spid="2">
                                            <p:txEl>
                                              <p:pRg st="5" end="5"/>
                                            </p:txEl>
                                          </p:spTgt>
                                        </p:tgtEl>
                                        <p:attrNameLst>
                                          <p:attrName>ppt_x</p:attrName>
                                        </p:attrNameLst>
                                      </p:cBhvr>
                                      <p:tavLst>
                                        <p:tav tm="0">
                                          <p:val>
                                            <p:strVal val="0-#ppt_w/2"/>
                                          </p:val>
                                        </p:tav>
                                        <p:tav tm="100000">
                                          <p:val>
                                            <p:strVal val="#ppt_x"/>
                                          </p:val>
                                        </p:tav>
                                      </p:tavLst>
                                    </p:anim>
                                    <p:anim calcmode="lin" valueType="num">
                                      <p:cBhvr additive="base">
                                        <p:cTn id="41" dur="500" fill="hold"/>
                                        <p:tgtEl>
                                          <p:spTgt spid="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ppt_x"/>
                                          </p:val>
                                        </p:tav>
                                        <p:tav tm="100000">
                                          <p:val>
                                            <p:strVal val="#ppt_x"/>
                                          </p:val>
                                        </p:tav>
                                      </p:tavLst>
                                    </p:anim>
                                    <p:anim calcmode="lin" valueType="num">
                                      <p:cBhvr additive="base">
                                        <p:cTn id="4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7" presetClass="entr" presetSubtype="1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 calcmode="lin" valueType="num">
                                      <p:cBhvr>
                                        <p:cTn id="52" dur="500" fill="hold"/>
                                        <p:tgtEl>
                                          <p:spTgt spid="19"/>
                                        </p:tgtEl>
                                        <p:attrNameLst>
                                          <p:attrName>ppt_w</p:attrName>
                                        </p:attrNameLst>
                                      </p:cBhvr>
                                      <p:tavLst>
                                        <p:tav tm="0">
                                          <p:val>
                                            <p:fltVal val="0"/>
                                          </p:val>
                                        </p:tav>
                                        <p:tav tm="100000">
                                          <p:val>
                                            <p:strVal val="#ppt_w"/>
                                          </p:val>
                                        </p:tav>
                                      </p:tavLst>
                                    </p:anim>
                                    <p:anim calcmode="lin" valueType="num">
                                      <p:cBhvr>
                                        <p:cTn id="53" dur="500" fill="hold"/>
                                        <p:tgtEl>
                                          <p:spTgt spid="1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uiExpand="1" build="p"/>
      <p:bldGraphic spid="17"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116"/>
          <p:cNvSpPr/>
          <p:nvPr/>
        </p:nvSpPr>
        <p:spPr>
          <a:xfrm>
            <a:off x="3129130" y="1831923"/>
            <a:ext cx="5933743" cy="4111023"/>
          </a:xfrm>
          <a:prstGeom prst="rect">
            <a:avLst/>
          </a:prstGeom>
          <a:noFill/>
          <a:ln>
            <a:noFill/>
          </a:ln>
        </p:spPr>
      </p:sp>
      <p:sp>
        <p:nvSpPr>
          <p:cNvPr id="139" name="Freeform 26"/>
          <p:cNvSpPr>
            <a:spLocks/>
          </p:cNvSpPr>
          <p:nvPr/>
        </p:nvSpPr>
        <p:spPr bwMode="auto">
          <a:xfrm>
            <a:off x="7123118" y="2799293"/>
            <a:ext cx="31460" cy="43099"/>
          </a:xfrm>
          <a:custGeom>
            <a:avLst/>
            <a:gdLst>
              <a:gd name="T0" fmla="*/ 58 w 266"/>
              <a:gd name="T1" fmla="*/ 0 h 359"/>
              <a:gd name="T2" fmla="*/ 266 w 266"/>
              <a:gd name="T3" fmla="*/ 359 h 359"/>
              <a:gd name="T4" fmla="*/ 178 w 266"/>
              <a:gd name="T5" fmla="*/ 269 h 359"/>
              <a:gd name="T6" fmla="*/ 89 w 266"/>
              <a:gd name="T7" fmla="*/ 175 h 359"/>
              <a:gd name="T8" fmla="*/ 0 w 266"/>
              <a:gd name="T9" fmla="*/ 78 h 359"/>
              <a:gd name="T10" fmla="*/ 12 w 266"/>
              <a:gd name="T11" fmla="*/ 71 h 359"/>
              <a:gd name="T12" fmla="*/ 23 w 266"/>
              <a:gd name="T13" fmla="*/ 63 h 359"/>
              <a:gd name="T14" fmla="*/ 33 w 266"/>
              <a:gd name="T15" fmla="*/ 52 h 359"/>
              <a:gd name="T16" fmla="*/ 42 w 266"/>
              <a:gd name="T17" fmla="*/ 39 h 359"/>
              <a:gd name="T18" fmla="*/ 51 w 266"/>
              <a:gd name="T19" fmla="*/ 21 h 359"/>
              <a:gd name="T20" fmla="*/ 58 w 266"/>
              <a:gd name="T21"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359">
                <a:moveTo>
                  <a:pt x="58" y="0"/>
                </a:moveTo>
                <a:lnTo>
                  <a:pt x="266" y="359"/>
                </a:lnTo>
                <a:lnTo>
                  <a:pt x="178" y="269"/>
                </a:lnTo>
                <a:lnTo>
                  <a:pt x="89" y="175"/>
                </a:lnTo>
                <a:lnTo>
                  <a:pt x="0" y="78"/>
                </a:lnTo>
                <a:lnTo>
                  <a:pt x="12" y="71"/>
                </a:lnTo>
                <a:lnTo>
                  <a:pt x="23" y="63"/>
                </a:lnTo>
                <a:lnTo>
                  <a:pt x="33" y="52"/>
                </a:lnTo>
                <a:lnTo>
                  <a:pt x="42" y="39"/>
                </a:lnTo>
                <a:lnTo>
                  <a:pt x="51" y="21"/>
                </a:lnTo>
                <a:lnTo>
                  <a:pt x="58"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914126"/>
            <a:endParaRPr lang="en-US" sz="1799" dirty="0">
              <a:solidFill>
                <a:prstClr val="black"/>
              </a:solidFill>
            </a:endParaRPr>
          </a:p>
        </p:txBody>
      </p:sp>
      <p:grpSp>
        <p:nvGrpSpPr>
          <p:cNvPr id="2" name="Group 1"/>
          <p:cNvGrpSpPr/>
          <p:nvPr/>
        </p:nvGrpSpPr>
        <p:grpSpPr>
          <a:xfrm>
            <a:off x="3022247" y="484790"/>
            <a:ext cx="6215015" cy="6209810"/>
            <a:chOff x="3044851" y="518212"/>
            <a:chExt cx="6215015" cy="6209810"/>
          </a:xfrm>
        </p:grpSpPr>
        <p:grpSp>
          <p:nvGrpSpPr>
            <p:cNvPr id="24" name="Group 4"/>
            <p:cNvGrpSpPr>
              <a:grpSpLocks noChangeAspect="1"/>
            </p:cNvGrpSpPr>
            <p:nvPr/>
          </p:nvGrpSpPr>
          <p:grpSpPr bwMode="auto">
            <a:xfrm>
              <a:off x="3044851" y="518212"/>
              <a:ext cx="6215015" cy="6209810"/>
              <a:chOff x="1007" y="1055"/>
              <a:chExt cx="2388" cy="2386"/>
            </a:xfrm>
          </p:grpSpPr>
          <p:sp>
            <p:nvSpPr>
              <p:cNvPr id="25" name="Freeform 5"/>
              <p:cNvSpPr>
                <a:spLocks/>
              </p:cNvSpPr>
              <p:nvPr/>
            </p:nvSpPr>
            <p:spPr bwMode="auto">
              <a:xfrm>
                <a:off x="2264" y="1057"/>
                <a:ext cx="1131" cy="1367"/>
              </a:xfrm>
              <a:custGeom>
                <a:avLst/>
                <a:gdLst>
                  <a:gd name="T0" fmla="*/ 0 w 539"/>
                  <a:gd name="T1" fmla="*/ 322 h 652"/>
                  <a:gd name="T2" fmla="*/ 218 w 539"/>
                  <a:gd name="T3" fmla="*/ 564 h 652"/>
                  <a:gd name="T4" fmla="*/ 379 w 539"/>
                  <a:gd name="T5" fmla="*/ 652 h 652"/>
                  <a:gd name="T6" fmla="*/ 539 w 539"/>
                  <a:gd name="T7" fmla="*/ 564 h 652"/>
                  <a:gd name="T8" fmla="*/ 2 w 539"/>
                  <a:gd name="T9" fmla="*/ 0 h 652"/>
                  <a:gd name="T10" fmla="*/ 89 w 539"/>
                  <a:gd name="T11" fmla="*/ 158 h 652"/>
                  <a:gd name="T12" fmla="*/ 0 w 539"/>
                  <a:gd name="T13" fmla="*/ 322 h 652"/>
                </a:gdLst>
                <a:ahLst/>
                <a:cxnLst>
                  <a:cxn ang="0">
                    <a:pos x="T0" y="T1"/>
                  </a:cxn>
                  <a:cxn ang="0">
                    <a:pos x="T2" y="T3"/>
                  </a:cxn>
                  <a:cxn ang="0">
                    <a:pos x="T4" y="T5"/>
                  </a:cxn>
                  <a:cxn ang="0">
                    <a:pos x="T6" y="T7"/>
                  </a:cxn>
                  <a:cxn ang="0">
                    <a:pos x="T8" y="T9"/>
                  </a:cxn>
                  <a:cxn ang="0">
                    <a:pos x="T10" y="T11"/>
                  </a:cxn>
                  <a:cxn ang="0">
                    <a:pos x="T12" y="T13"/>
                  </a:cxn>
                </a:cxnLst>
                <a:rect l="0" t="0" r="r" b="b"/>
                <a:pathLst>
                  <a:path w="539" h="652">
                    <a:moveTo>
                      <a:pt x="0" y="322"/>
                    </a:moveTo>
                    <a:cubicBezTo>
                      <a:pt x="122" y="337"/>
                      <a:pt x="216" y="439"/>
                      <a:pt x="218" y="564"/>
                    </a:cubicBezTo>
                    <a:cubicBezTo>
                      <a:pt x="379" y="652"/>
                      <a:pt x="379" y="652"/>
                      <a:pt x="379" y="652"/>
                    </a:cubicBezTo>
                    <a:cubicBezTo>
                      <a:pt x="539" y="564"/>
                      <a:pt x="539" y="564"/>
                      <a:pt x="539" y="564"/>
                    </a:cubicBezTo>
                    <a:cubicBezTo>
                      <a:pt x="536" y="263"/>
                      <a:pt x="300" y="17"/>
                      <a:pt x="2" y="0"/>
                    </a:cubicBezTo>
                    <a:cubicBezTo>
                      <a:pt x="89" y="158"/>
                      <a:pt x="89" y="158"/>
                      <a:pt x="89" y="158"/>
                    </a:cubicBezTo>
                    <a:lnTo>
                      <a:pt x="0" y="322"/>
                    </a:lnTo>
                    <a:close/>
                  </a:path>
                </a:pathLst>
              </a:custGeo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lin ang="16200000" scaled="1"/>
                <a:tileRect/>
              </a:gradFill>
              <a:ln>
                <a:noFill/>
              </a:ln>
              <a:scene3d>
                <a:camera prst="orthographicFront"/>
                <a:lightRig rig="threePt" dir="t"/>
              </a:scene3d>
              <a:sp3d>
                <a:bevelT prst="convex"/>
              </a:sp3d>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dirty="0">
                  <a:solidFill>
                    <a:srgbClr val="57565A"/>
                  </a:solidFill>
                </a:endParaRPr>
              </a:p>
            </p:txBody>
          </p:sp>
          <p:sp>
            <p:nvSpPr>
              <p:cNvPr id="26" name="Freeform 6"/>
              <p:cNvSpPr>
                <a:spLocks/>
              </p:cNvSpPr>
              <p:nvPr/>
            </p:nvSpPr>
            <p:spPr bwMode="auto">
              <a:xfrm>
                <a:off x="1007" y="1055"/>
                <a:ext cx="1368" cy="1130"/>
              </a:xfrm>
              <a:custGeom>
                <a:avLst/>
                <a:gdLst>
                  <a:gd name="T0" fmla="*/ 322 w 652"/>
                  <a:gd name="T1" fmla="*/ 539 h 539"/>
                  <a:gd name="T2" fmla="*/ 564 w 652"/>
                  <a:gd name="T3" fmla="*/ 321 h 539"/>
                  <a:gd name="T4" fmla="*/ 652 w 652"/>
                  <a:gd name="T5" fmla="*/ 160 h 539"/>
                  <a:gd name="T6" fmla="*/ 564 w 652"/>
                  <a:gd name="T7" fmla="*/ 0 h 539"/>
                  <a:gd name="T8" fmla="*/ 0 w 652"/>
                  <a:gd name="T9" fmla="*/ 537 h 539"/>
                  <a:gd name="T10" fmla="*/ 159 w 652"/>
                  <a:gd name="T11" fmla="*/ 450 h 539"/>
                  <a:gd name="T12" fmla="*/ 322 w 652"/>
                  <a:gd name="T13" fmla="*/ 539 h 539"/>
                </a:gdLst>
                <a:ahLst/>
                <a:cxnLst>
                  <a:cxn ang="0">
                    <a:pos x="T0" y="T1"/>
                  </a:cxn>
                  <a:cxn ang="0">
                    <a:pos x="T2" y="T3"/>
                  </a:cxn>
                  <a:cxn ang="0">
                    <a:pos x="T4" y="T5"/>
                  </a:cxn>
                  <a:cxn ang="0">
                    <a:pos x="T6" y="T7"/>
                  </a:cxn>
                  <a:cxn ang="0">
                    <a:pos x="T8" y="T9"/>
                  </a:cxn>
                  <a:cxn ang="0">
                    <a:pos x="T10" y="T11"/>
                  </a:cxn>
                  <a:cxn ang="0">
                    <a:pos x="T12" y="T13"/>
                  </a:cxn>
                </a:cxnLst>
                <a:rect l="0" t="0" r="r" b="b"/>
                <a:pathLst>
                  <a:path w="652" h="539">
                    <a:moveTo>
                      <a:pt x="322" y="539"/>
                    </a:moveTo>
                    <a:cubicBezTo>
                      <a:pt x="337" y="417"/>
                      <a:pt x="439" y="323"/>
                      <a:pt x="564" y="321"/>
                    </a:cubicBezTo>
                    <a:cubicBezTo>
                      <a:pt x="652" y="160"/>
                      <a:pt x="652" y="160"/>
                      <a:pt x="652" y="160"/>
                    </a:cubicBezTo>
                    <a:cubicBezTo>
                      <a:pt x="564" y="0"/>
                      <a:pt x="564" y="0"/>
                      <a:pt x="564" y="0"/>
                    </a:cubicBezTo>
                    <a:cubicBezTo>
                      <a:pt x="263" y="3"/>
                      <a:pt x="17" y="239"/>
                      <a:pt x="0" y="537"/>
                    </a:cubicBezTo>
                    <a:cubicBezTo>
                      <a:pt x="159" y="450"/>
                      <a:pt x="159" y="450"/>
                      <a:pt x="159" y="450"/>
                    </a:cubicBezTo>
                    <a:lnTo>
                      <a:pt x="322" y="539"/>
                    </a:lnTo>
                    <a:close/>
                  </a:path>
                </a:pathLst>
              </a:cu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lin ang="8100000" scaled="1"/>
                <a:tileRect/>
              </a:gradFill>
              <a:ln>
                <a:noFill/>
              </a:ln>
              <a:scene3d>
                <a:camera prst="orthographicFront"/>
                <a:lightRig rig="threePt" dir="t"/>
              </a:scene3d>
              <a:sp3d>
                <a:bevelT prst="convex"/>
              </a:sp3d>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dirty="0">
                  <a:solidFill>
                    <a:srgbClr val="57565A"/>
                  </a:solidFill>
                </a:endParaRPr>
              </a:p>
            </p:txBody>
          </p:sp>
          <p:sp>
            <p:nvSpPr>
              <p:cNvPr id="27" name="Freeform 7"/>
              <p:cNvSpPr>
                <a:spLocks/>
              </p:cNvSpPr>
              <p:nvPr/>
            </p:nvSpPr>
            <p:spPr bwMode="auto">
              <a:xfrm>
                <a:off x="2025" y="2313"/>
                <a:ext cx="1368" cy="1128"/>
              </a:xfrm>
              <a:custGeom>
                <a:avLst/>
                <a:gdLst>
                  <a:gd name="T0" fmla="*/ 652 w 652"/>
                  <a:gd name="T1" fmla="*/ 2 h 538"/>
                  <a:gd name="T2" fmla="*/ 494 w 652"/>
                  <a:gd name="T3" fmla="*/ 89 h 538"/>
                  <a:gd name="T4" fmla="*/ 330 w 652"/>
                  <a:gd name="T5" fmla="*/ 0 h 538"/>
                  <a:gd name="T6" fmla="*/ 88 w 652"/>
                  <a:gd name="T7" fmla="*/ 218 h 538"/>
                  <a:gd name="T8" fmla="*/ 0 w 652"/>
                  <a:gd name="T9" fmla="*/ 379 h 538"/>
                  <a:gd name="T10" fmla="*/ 88 w 652"/>
                  <a:gd name="T11" fmla="*/ 538 h 538"/>
                  <a:gd name="T12" fmla="*/ 652 w 652"/>
                  <a:gd name="T13" fmla="*/ 2 h 538"/>
                </a:gdLst>
                <a:ahLst/>
                <a:cxnLst>
                  <a:cxn ang="0">
                    <a:pos x="T0" y="T1"/>
                  </a:cxn>
                  <a:cxn ang="0">
                    <a:pos x="T2" y="T3"/>
                  </a:cxn>
                  <a:cxn ang="0">
                    <a:pos x="T4" y="T5"/>
                  </a:cxn>
                  <a:cxn ang="0">
                    <a:pos x="T6" y="T7"/>
                  </a:cxn>
                  <a:cxn ang="0">
                    <a:pos x="T8" y="T9"/>
                  </a:cxn>
                  <a:cxn ang="0">
                    <a:pos x="T10" y="T11"/>
                  </a:cxn>
                  <a:cxn ang="0">
                    <a:pos x="T12" y="T13"/>
                  </a:cxn>
                </a:cxnLst>
                <a:rect l="0" t="0" r="r" b="b"/>
                <a:pathLst>
                  <a:path w="652" h="538">
                    <a:moveTo>
                      <a:pt x="652" y="2"/>
                    </a:moveTo>
                    <a:cubicBezTo>
                      <a:pt x="494" y="89"/>
                      <a:pt x="494" y="89"/>
                      <a:pt x="494" y="89"/>
                    </a:cubicBezTo>
                    <a:cubicBezTo>
                      <a:pt x="330" y="0"/>
                      <a:pt x="330" y="0"/>
                      <a:pt x="330" y="0"/>
                    </a:cubicBezTo>
                    <a:cubicBezTo>
                      <a:pt x="315" y="122"/>
                      <a:pt x="213" y="216"/>
                      <a:pt x="88" y="218"/>
                    </a:cubicBezTo>
                    <a:cubicBezTo>
                      <a:pt x="0" y="379"/>
                      <a:pt x="0" y="379"/>
                      <a:pt x="0" y="379"/>
                    </a:cubicBezTo>
                    <a:cubicBezTo>
                      <a:pt x="88" y="538"/>
                      <a:pt x="88" y="538"/>
                      <a:pt x="88" y="538"/>
                    </a:cubicBezTo>
                    <a:cubicBezTo>
                      <a:pt x="389" y="536"/>
                      <a:pt x="635" y="300"/>
                      <a:pt x="652" y="2"/>
                    </a:cubicBezTo>
                    <a:close/>
                  </a:path>
                </a:pathLst>
              </a:cu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16200000" scaled="1"/>
                <a:tileRect/>
              </a:gradFill>
              <a:ln>
                <a:noFill/>
              </a:ln>
              <a:scene3d>
                <a:camera prst="orthographicFront"/>
                <a:lightRig rig="threePt" dir="t"/>
              </a:scene3d>
              <a:sp3d>
                <a:bevelT prst="convex"/>
              </a:sp3d>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dirty="0">
                  <a:solidFill>
                    <a:srgbClr val="57565A"/>
                  </a:solidFill>
                </a:endParaRPr>
              </a:p>
            </p:txBody>
          </p:sp>
          <p:sp>
            <p:nvSpPr>
              <p:cNvPr id="28" name="Freeform 8"/>
              <p:cNvSpPr>
                <a:spLocks/>
              </p:cNvSpPr>
              <p:nvPr/>
            </p:nvSpPr>
            <p:spPr bwMode="auto">
              <a:xfrm>
                <a:off x="1007" y="2074"/>
                <a:ext cx="1129" cy="1367"/>
              </a:xfrm>
              <a:custGeom>
                <a:avLst/>
                <a:gdLst>
                  <a:gd name="T0" fmla="*/ 538 w 538"/>
                  <a:gd name="T1" fmla="*/ 330 h 652"/>
                  <a:gd name="T2" fmla="*/ 320 w 538"/>
                  <a:gd name="T3" fmla="*/ 88 h 652"/>
                  <a:gd name="T4" fmla="*/ 159 w 538"/>
                  <a:gd name="T5" fmla="*/ 0 h 652"/>
                  <a:gd name="T6" fmla="*/ 0 w 538"/>
                  <a:gd name="T7" fmla="*/ 88 h 652"/>
                  <a:gd name="T8" fmla="*/ 536 w 538"/>
                  <a:gd name="T9" fmla="*/ 652 h 652"/>
                  <a:gd name="T10" fmla="*/ 449 w 538"/>
                  <a:gd name="T11" fmla="*/ 493 h 652"/>
                  <a:gd name="T12" fmla="*/ 538 w 538"/>
                  <a:gd name="T13" fmla="*/ 330 h 652"/>
                </a:gdLst>
                <a:ahLst/>
                <a:cxnLst>
                  <a:cxn ang="0">
                    <a:pos x="T0" y="T1"/>
                  </a:cxn>
                  <a:cxn ang="0">
                    <a:pos x="T2" y="T3"/>
                  </a:cxn>
                  <a:cxn ang="0">
                    <a:pos x="T4" y="T5"/>
                  </a:cxn>
                  <a:cxn ang="0">
                    <a:pos x="T6" y="T7"/>
                  </a:cxn>
                  <a:cxn ang="0">
                    <a:pos x="T8" y="T9"/>
                  </a:cxn>
                  <a:cxn ang="0">
                    <a:pos x="T10" y="T11"/>
                  </a:cxn>
                  <a:cxn ang="0">
                    <a:pos x="T12" y="T13"/>
                  </a:cxn>
                </a:cxnLst>
                <a:rect l="0" t="0" r="r" b="b"/>
                <a:pathLst>
                  <a:path w="538" h="652">
                    <a:moveTo>
                      <a:pt x="538" y="330"/>
                    </a:moveTo>
                    <a:cubicBezTo>
                      <a:pt x="416" y="315"/>
                      <a:pt x="322" y="213"/>
                      <a:pt x="320" y="88"/>
                    </a:cubicBezTo>
                    <a:cubicBezTo>
                      <a:pt x="159" y="0"/>
                      <a:pt x="159" y="0"/>
                      <a:pt x="159" y="0"/>
                    </a:cubicBezTo>
                    <a:cubicBezTo>
                      <a:pt x="0" y="88"/>
                      <a:pt x="0" y="88"/>
                      <a:pt x="0" y="88"/>
                    </a:cubicBezTo>
                    <a:cubicBezTo>
                      <a:pt x="2" y="389"/>
                      <a:pt x="238" y="635"/>
                      <a:pt x="536" y="652"/>
                    </a:cubicBezTo>
                    <a:cubicBezTo>
                      <a:pt x="449" y="493"/>
                      <a:pt x="449" y="493"/>
                      <a:pt x="449" y="493"/>
                    </a:cubicBezTo>
                    <a:lnTo>
                      <a:pt x="538" y="330"/>
                    </a:lnTo>
                    <a:close/>
                  </a:path>
                </a:pathLst>
              </a:custGeom>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2700000" scaled="1"/>
                <a:tileRect/>
              </a:gradFill>
              <a:ln>
                <a:noFill/>
              </a:ln>
              <a:scene3d>
                <a:camera prst="orthographicFront"/>
                <a:lightRig rig="threePt" dir="t"/>
              </a:scene3d>
              <a:sp3d>
                <a:bevelT prst="convex"/>
              </a:sp3d>
              <a:extLst>
                <a:ext uri="{91240B29-F687-4F45-9708-019B960494DF}">
                  <a14:hiddenLine xmlns:a14="http://schemas.microsoft.com/office/drawing/2010/main" w="9525">
                    <a:solidFill>
                      <a:srgbClr val="000000"/>
                    </a:solidFill>
                    <a:round/>
                    <a:headEnd/>
                    <a:tailEnd/>
                  </a14:hiddenLine>
                </a:ext>
              </a:extLst>
            </p:spPr>
            <p:txBody>
              <a:bodyPr vert="horz" wrap="square" lIns="91416" tIns="45708" rIns="91416" bIns="45708" numCol="1" anchor="t" anchorCtr="0" compatLnSpc="1">
                <a:prstTxWarp prst="textNoShape">
                  <a:avLst/>
                </a:prstTxWarp>
              </a:bodyPr>
              <a:lstStyle/>
              <a:p>
                <a:pPr defTabSz="914126"/>
                <a:endParaRPr lang="en-US" sz="1799" dirty="0">
                  <a:solidFill>
                    <a:srgbClr val="57565A"/>
                  </a:solidFill>
                </a:endParaRPr>
              </a:p>
            </p:txBody>
          </p:sp>
        </p:grpSp>
        <p:sp>
          <p:nvSpPr>
            <p:cNvPr id="29" name="Rectangle 28"/>
            <p:cNvSpPr/>
            <p:nvPr/>
          </p:nvSpPr>
          <p:spPr>
            <a:xfrm rot="19197360">
              <a:off x="4257020" y="1406417"/>
              <a:ext cx="1415329" cy="707886"/>
            </a:xfrm>
            <a:prstGeom prst="rect">
              <a:avLst/>
            </a:prstGeom>
          </p:spPr>
          <p:txBody>
            <a:bodyPr wrap="square">
              <a:spAutoFit/>
            </a:bodyPr>
            <a:lstStyle/>
            <a:p>
              <a:pPr algn="ctr" defTabSz="914126"/>
              <a:r>
                <a:rPr lang="en-US" sz="4000" dirty="0" smtClean="0">
                  <a:solidFill>
                    <a:prstClr val="white"/>
                  </a:solidFill>
                  <a:latin typeface="Arial" panose="020B0604020202020204" pitchFamily="34" charset="0"/>
                  <a:cs typeface="Arial" panose="020B0604020202020204" pitchFamily="34" charset="0"/>
                </a:rPr>
                <a:t>Plan</a:t>
              </a:r>
              <a:endParaRPr lang="en-US" sz="4000" dirty="0">
                <a:solidFill>
                  <a:prstClr val="white"/>
                </a:solidFill>
              </a:endParaRPr>
            </a:p>
          </p:txBody>
        </p:sp>
        <p:sp>
          <p:nvSpPr>
            <p:cNvPr id="30" name="Rectangle 29"/>
            <p:cNvSpPr/>
            <p:nvPr/>
          </p:nvSpPr>
          <p:spPr>
            <a:xfrm rot="2900224">
              <a:off x="7364084" y="2015857"/>
              <a:ext cx="978291" cy="707886"/>
            </a:xfrm>
            <a:prstGeom prst="rect">
              <a:avLst/>
            </a:prstGeom>
          </p:spPr>
          <p:txBody>
            <a:bodyPr wrap="square">
              <a:spAutoFit/>
            </a:bodyPr>
            <a:lstStyle/>
            <a:p>
              <a:pPr algn="ctr" defTabSz="914126"/>
              <a:r>
                <a:rPr lang="en-US" sz="4000" dirty="0" smtClean="0">
                  <a:solidFill>
                    <a:prstClr val="white"/>
                  </a:solidFill>
                  <a:latin typeface="Arial" panose="020B0604020202020204" pitchFamily="34" charset="0"/>
                  <a:cs typeface="Arial" panose="020B0604020202020204" pitchFamily="34" charset="0"/>
                </a:rPr>
                <a:t>Do</a:t>
              </a:r>
              <a:endParaRPr lang="en-US" sz="4000" dirty="0">
                <a:solidFill>
                  <a:prstClr val="white"/>
                </a:solidFill>
              </a:endParaRPr>
            </a:p>
          </p:txBody>
        </p:sp>
        <p:sp>
          <p:nvSpPr>
            <p:cNvPr id="31" name="Rectangle 30"/>
            <p:cNvSpPr/>
            <p:nvPr/>
          </p:nvSpPr>
          <p:spPr>
            <a:xfrm rot="19440115">
              <a:off x="6476475" y="4884022"/>
              <a:ext cx="1638289" cy="707886"/>
            </a:xfrm>
            <a:prstGeom prst="rect">
              <a:avLst/>
            </a:prstGeom>
          </p:spPr>
          <p:txBody>
            <a:bodyPr wrap="square">
              <a:spAutoFit/>
            </a:bodyPr>
            <a:lstStyle/>
            <a:p>
              <a:pPr algn="ctr" defTabSz="914126"/>
              <a:r>
                <a:rPr lang="en-US" sz="4000" dirty="0" smtClean="0">
                  <a:solidFill>
                    <a:prstClr val="white"/>
                  </a:solidFill>
                  <a:latin typeface="Arial" panose="020B0604020202020204" pitchFamily="34" charset="0"/>
                  <a:cs typeface="Arial" panose="020B0604020202020204" pitchFamily="34" charset="0"/>
                </a:rPr>
                <a:t>Check</a:t>
              </a:r>
              <a:endParaRPr lang="en-US" sz="4000" dirty="0">
                <a:solidFill>
                  <a:prstClr val="white"/>
                </a:solidFill>
              </a:endParaRPr>
            </a:p>
          </p:txBody>
        </p:sp>
        <p:sp>
          <p:nvSpPr>
            <p:cNvPr id="32" name="Rectangle 31"/>
            <p:cNvSpPr/>
            <p:nvPr/>
          </p:nvSpPr>
          <p:spPr>
            <a:xfrm rot="3054682">
              <a:off x="3838084" y="4493393"/>
              <a:ext cx="1256751" cy="707886"/>
            </a:xfrm>
            <a:prstGeom prst="rect">
              <a:avLst/>
            </a:prstGeom>
          </p:spPr>
          <p:txBody>
            <a:bodyPr wrap="square">
              <a:spAutoFit/>
            </a:bodyPr>
            <a:lstStyle/>
            <a:p>
              <a:pPr algn="ctr" defTabSz="914126"/>
              <a:r>
                <a:rPr lang="en-US" sz="4000" dirty="0" smtClean="0">
                  <a:solidFill>
                    <a:prstClr val="white"/>
                  </a:solidFill>
                  <a:latin typeface="Arial" panose="020B0604020202020204" pitchFamily="34" charset="0"/>
                  <a:cs typeface="Arial" panose="020B0604020202020204" pitchFamily="34" charset="0"/>
                </a:rPr>
                <a:t>Act</a:t>
              </a:r>
              <a:endParaRPr lang="en-US" sz="4000" dirty="0">
                <a:solidFill>
                  <a:prstClr val="white"/>
                </a:solidFill>
              </a:endParaRPr>
            </a:p>
          </p:txBody>
        </p:sp>
      </p:grpSp>
      <p:sp>
        <p:nvSpPr>
          <p:cNvPr id="15" name="Freeform 14"/>
          <p:cNvSpPr/>
          <p:nvPr/>
        </p:nvSpPr>
        <p:spPr>
          <a:xfrm>
            <a:off x="70814" y="96253"/>
            <a:ext cx="2824785" cy="2555057"/>
          </a:xfrm>
          <a:custGeom>
            <a:avLst/>
            <a:gdLst>
              <a:gd name="connsiteX0" fmla="*/ 0 w 2113280"/>
              <a:gd name="connsiteY0" fmla="*/ 352220 h 2113280"/>
              <a:gd name="connsiteX1" fmla="*/ 352220 w 2113280"/>
              <a:gd name="connsiteY1" fmla="*/ 0 h 2113280"/>
              <a:gd name="connsiteX2" fmla="*/ 1761060 w 2113280"/>
              <a:gd name="connsiteY2" fmla="*/ 0 h 2113280"/>
              <a:gd name="connsiteX3" fmla="*/ 2113280 w 2113280"/>
              <a:gd name="connsiteY3" fmla="*/ 352220 h 2113280"/>
              <a:gd name="connsiteX4" fmla="*/ 2113280 w 2113280"/>
              <a:gd name="connsiteY4" fmla="*/ 1761060 h 2113280"/>
              <a:gd name="connsiteX5" fmla="*/ 1761060 w 2113280"/>
              <a:gd name="connsiteY5" fmla="*/ 2113280 h 2113280"/>
              <a:gd name="connsiteX6" fmla="*/ 352220 w 2113280"/>
              <a:gd name="connsiteY6" fmla="*/ 2113280 h 2113280"/>
              <a:gd name="connsiteX7" fmla="*/ 0 w 2113280"/>
              <a:gd name="connsiteY7" fmla="*/ 1761060 h 2113280"/>
              <a:gd name="connsiteX8" fmla="*/ 0 w 2113280"/>
              <a:gd name="connsiteY8" fmla="*/ 352220 h 21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2113280">
                <a:moveTo>
                  <a:pt x="0" y="352220"/>
                </a:moveTo>
                <a:cubicBezTo>
                  <a:pt x="0" y="157694"/>
                  <a:pt x="157694" y="0"/>
                  <a:pt x="352220" y="0"/>
                </a:cubicBezTo>
                <a:lnTo>
                  <a:pt x="1761060" y="0"/>
                </a:lnTo>
                <a:cubicBezTo>
                  <a:pt x="1955586" y="0"/>
                  <a:pt x="2113280" y="157694"/>
                  <a:pt x="2113280" y="352220"/>
                </a:cubicBezTo>
                <a:lnTo>
                  <a:pt x="2113280" y="1761060"/>
                </a:lnTo>
                <a:cubicBezTo>
                  <a:pt x="2113280" y="1955586"/>
                  <a:pt x="1955586" y="2113280"/>
                  <a:pt x="1761060" y="2113280"/>
                </a:cubicBezTo>
                <a:lnTo>
                  <a:pt x="352220" y="2113280"/>
                </a:lnTo>
                <a:cubicBezTo>
                  <a:pt x="157694" y="2113280"/>
                  <a:pt x="0" y="1955586"/>
                  <a:pt x="0" y="1761060"/>
                </a:cubicBezTo>
                <a:lnTo>
                  <a:pt x="0" y="352220"/>
                </a:lnTo>
                <a:close/>
              </a:path>
            </a:pathLst>
          </a:custGeom>
          <a:solidFill>
            <a:srgbClr val="074C7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1282" tIns="301282" rIns="301282" bIns="301282" numCol="1" spcCol="1270" anchor="t" anchorCtr="0">
            <a:noAutofit/>
          </a:bodyPr>
          <a:lstStyle/>
          <a:p>
            <a:pPr lvl="0" algn="ctr" defTabSz="2311400">
              <a:lnSpc>
                <a:spcPct val="90000"/>
              </a:lnSpc>
              <a:spcBef>
                <a:spcPct val="0"/>
              </a:spcBef>
              <a:spcAft>
                <a:spcPct val="35000"/>
              </a:spcAft>
            </a:pPr>
            <a:r>
              <a:rPr lang="en-US" sz="3200" kern="1200" dirty="0" smtClean="0"/>
              <a:t>Document It</a:t>
            </a:r>
            <a:r>
              <a:rPr lang="en-US" sz="2400" kern="1200" dirty="0" smtClean="0"/>
              <a:t> </a:t>
            </a:r>
          </a:p>
          <a:p>
            <a:pPr lvl="0" algn="ctr" defTabSz="2311400">
              <a:lnSpc>
                <a:spcPct val="90000"/>
              </a:lnSpc>
              <a:spcBef>
                <a:spcPct val="0"/>
              </a:spcBef>
              <a:spcAft>
                <a:spcPct val="35000"/>
              </a:spcAft>
            </a:pPr>
            <a:r>
              <a:rPr lang="en-US" sz="2400" b="1" i="1" u="sng" kern="1200" dirty="0" smtClean="0"/>
              <a:t>Create</a:t>
            </a:r>
            <a:r>
              <a:rPr lang="en-US" sz="2400" kern="1200" dirty="0" smtClean="0"/>
              <a:t> QSPs, SWIs, Records</a:t>
            </a:r>
            <a:endParaRPr lang="en-US" sz="2400" kern="1200" dirty="0"/>
          </a:p>
        </p:txBody>
      </p:sp>
      <p:sp>
        <p:nvSpPr>
          <p:cNvPr id="41" name="Freeform 40"/>
          <p:cNvSpPr/>
          <p:nvPr/>
        </p:nvSpPr>
        <p:spPr>
          <a:xfrm>
            <a:off x="9263227" y="96253"/>
            <a:ext cx="2824785" cy="2555057"/>
          </a:xfrm>
          <a:custGeom>
            <a:avLst/>
            <a:gdLst>
              <a:gd name="connsiteX0" fmla="*/ 0 w 2113280"/>
              <a:gd name="connsiteY0" fmla="*/ 352220 h 2113280"/>
              <a:gd name="connsiteX1" fmla="*/ 352220 w 2113280"/>
              <a:gd name="connsiteY1" fmla="*/ 0 h 2113280"/>
              <a:gd name="connsiteX2" fmla="*/ 1761060 w 2113280"/>
              <a:gd name="connsiteY2" fmla="*/ 0 h 2113280"/>
              <a:gd name="connsiteX3" fmla="*/ 2113280 w 2113280"/>
              <a:gd name="connsiteY3" fmla="*/ 352220 h 2113280"/>
              <a:gd name="connsiteX4" fmla="*/ 2113280 w 2113280"/>
              <a:gd name="connsiteY4" fmla="*/ 1761060 h 2113280"/>
              <a:gd name="connsiteX5" fmla="*/ 1761060 w 2113280"/>
              <a:gd name="connsiteY5" fmla="*/ 2113280 h 2113280"/>
              <a:gd name="connsiteX6" fmla="*/ 352220 w 2113280"/>
              <a:gd name="connsiteY6" fmla="*/ 2113280 h 2113280"/>
              <a:gd name="connsiteX7" fmla="*/ 0 w 2113280"/>
              <a:gd name="connsiteY7" fmla="*/ 1761060 h 2113280"/>
              <a:gd name="connsiteX8" fmla="*/ 0 w 2113280"/>
              <a:gd name="connsiteY8" fmla="*/ 352220 h 21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2113280">
                <a:moveTo>
                  <a:pt x="0" y="352220"/>
                </a:moveTo>
                <a:cubicBezTo>
                  <a:pt x="0" y="157694"/>
                  <a:pt x="157694" y="0"/>
                  <a:pt x="352220" y="0"/>
                </a:cubicBezTo>
                <a:lnTo>
                  <a:pt x="1761060" y="0"/>
                </a:lnTo>
                <a:cubicBezTo>
                  <a:pt x="1955586" y="0"/>
                  <a:pt x="2113280" y="157694"/>
                  <a:pt x="2113280" y="352220"/>
                </a:cubicBezTo>
                <a:lnTo>
                  <a:pt x="2113280" y="1761060"/>
                </a:lnTo>
                <a:cubicBezTo>
                  <a:pt x="2113280" y="1955586"/>
                  <a:pt x="1955586" y="2113280"/>
                  <a:pt x="1761060" y="2113280"/>
                </a:cubicBezTo>
                <a:lnTo>
                  <a:pt x="352220" y="2113280"/>
                </a:lnTo>
                <a:cubicBezTo>
                  <a:pt x="157694" y="2113280"/>
                  <a:pt x="0" y="1955586"/>
                  <a:pt x="0" y="1761060"/>
                </a:cubicBezTo>
                <a:lnTo>
                  <a:pt x="0" y="352220"/>
                </a:lnTo>
                <a:close/>
              </a:path>
            </a:pathLst>
          </a:custGeom>
          <a:solidFill>
            <a:srgbClr val="32B6E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1282" tIns="301282" rIns="301282" bIns="301282" numCol="1" spcCol="1270" anchor="t" anchorCtr="0">
            <a:noAutofit/>
          </a:bodyPr>
          <a:lstStyle/>
          <a:p>
            <a:pPr lvl="0" algn="ctr" defTabSz="2311400">
              <a:lnSpc>
                <a:spcPct val="90000"/>
              </a:lnSpc>
              <a:spcBef>
                <a:spcPct val="0"/>
              </a:spcBef>
              <a:spcAft>
                <a:spcPct val="35000"/>
              </a:spcAft>
            </a:pPr>
            <a:r>
              <a:rPr lang="en-US" sz="3600" kern="1200" dirty="0" smtClean="0"/>
              <a:t>Do It</a:t>
            </a:r>
          </a:p>
          <a:p>
            <a:pPr lvl="0" algn="ctr" defTabSz="2311400">
              <a:lnSpc>
                <a:spcPct val="90000"/>
              </a:lnSpc>
              <a:spcBef>
                <a:spcPct val="0"/>
              </a:spcBef>
              <a:spcAft>
                <a:spcPct val="35000"/>
              </a:spcAft>
            </a:pPr>
            <a:r>
              <a:rPr lang="en-US" sz="2400" b="1" i="1" u="sng" kern="1200" dirty="0" smtClean="0"/>
              <a:t>Follow</a:t>
            </a:r>
            <a:r>
              <a:rPr lang="en-US" sz="2400" kern="1200" dirty="0" smtClean="0"/>
              <a:t> the QMS  processes as documented</a:t>
            </a:r>
            <a:endParaRPr lang="en-US" sz="2400" kern="1200" dirty="0"/>
          </a:p>
        </p:txBody>
      </p:sp>
      <p:sp>
        <p:nvSpPr>
          <p:cNvPr id="42" name="Freeform 41"/>
          <p:cNvSpPr/>
          <p:nvPr/>
        </p:nvSpPr>
        <p:spPr>
          <a:xfrm>
            <a:off x="9273617" y="3998693"/>
            <a:ext cx="2824785" cy="2555057"/>
          </a:xfrm>
          <a:custGeom>
            <a:avLst/>
            <a:gdLst>
              <a:gd name="connsiteX0" fmla="*/ 0 w 2113280"/>
              <a:gd name="connsiteY0" fmla="*/ 352220 h 2113280"/>
              <a:gd name="connsiteX1" fmla="*/ 352220 w 2113280"/>
              <a:gd name="connsiteY1" fmla="*/ 0 h 2113280"/>
              <a:gd name="connsiteX2" fmla="*/ 1761060 w 2113280"/>
              <a:gd name="connsiteY2" fmla="*/ 0 h 2113280"/>
              <a:gd name="connsiteX3" fmla="*/ 2113280 w 2113280"/>
              <a:gd name="connsiteY3" fmla="*/ 352220 h 2113280"/>
              <a:gd name="connsiteX4" fmla="*/ 2113280 w 2113280"/>
              <a:gd name="connsiteY4" fmla="*/ 1761060 h 2113280"/>
              <a:gd name="connsiteX5" fmla="*/ 1761060 w 2113280"/>
              <a:gd name="connsiteY5" fmla="*/ 2113280 h 2113280"/>
              <a:gd name="connsiteX6" fmla="*/ 352220 w 2113280"/>
              <a:gd name="connsiteY6" fmla="*/ 2113280 h 2113280"/>
              <a:gd name="connsiteX7" fmla="*/ 0 w 2113280"/>
              <a:gd name="connsiteY7" fmla="*/ 1761060 h 2113280"/>
              <a:gd name="connsiteX8" fmla="*/ 0 w 2113280"/>
              <a:gd name="connsiteY8" fmla="*/ 352220 h 21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2113280">
                <a:moveTo>
                  <a:pt x="0" y="352220"/>
                </a:moveTo>
                <a:cubicBezTo>
                  <a:pt x="0" y="157694"/>
                  <a:pt x="157694" y="0"/>
                  <a:pt x="352220" y="0"/>
                </a:cubicBezTo>
                <a:lnTo>
                  <a:pt x="1761060" y="0"/>
                </a:lnTo>
                <a:cubicBezTo>
                  <a:pt x="1955586" y="0"/>
                  <a:pt x="2113280" y="157694"/>
                  <a:pt x="2113280" y="352220"/>
                </a:cubicBezTo>
                <a:lnTo>
                  <a:pt x="2113280" y="1761060"/>
                </a:lnTo>
                <a:cubicBezTo>
                  <a:pt x="2113280" y="1955586"/>
                  <a:pt x="1955586" y="2113280"/>
                  <a:pt x="1761060" y="2113280"/>
                </a:cubicBezTo>
                <a:lnTo>
                  <a:pt x="352220" y="2113280"/>
                </a:lnTo>
                <a:cubicBezTo>
                  <a:pt x="157694" y="2113280"/>
                  <a:pt x="0" y="1955586"/>
                  <a:pt x="0" y="1761060"/>
                </a:cubicBezTo>
                <a:lnTo>
                  <a:pt x="0" y="3522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1282" tIns="301282" rIns="301282" bIns="301282" numCol="1" spcCol="1270" anchor="t" anchorCtr="0">
            <a:noAutofit/>
          </a:bodyPr>
          <a:lstStyle/>
          <a:p>
            <a:pPr lvl="0" algn="ctr" defTabSz="2311400">
              <a:lnSpc>
                <a:spcPct val="90000"/>
              </a:lnSpc>
              <a:spcBef>
                <a:spcPct val="0"/>
              </a:spcBef>
              <a:spcAft>
                <a:spcPct val="35000"/>
              </a:spcAft>
            </a:pPr>
            <a:r>
              <a:rPr lang="en-US" sz="3600" kern="1200" dirty="0" smtClean="0"/>
              <a:t>Prove It</a:t>
            </a:r>
          </a:p>
          <a:p>
            <a:pPr lvl="0" algn="ctr" defTabSz="2311400">
              <a:lnSpc>
                <a:spcPct val="90000"/>
              </a:lnSpc>
              <a:spcBef>
                <a:spcPct val="0"/>
              </a:spcBef>
              <a:spcAft>
                <a:spcPct val="35000"/>
              </a:spcAft>
            </a:pPr>
            <a:r>
              <a:rPr lang="en-US" sz="2400" kern="1200" dirty="0" smtClean="0"/>
              <a:t> </a:t>
            </a:r>
            <a:r>
              <a:rPr lang="en-US" sz="2400" b="1" i="1" u="sng" kern="1200" dirty="0" smtClean="0"/>
              <a:t>Measure</a:t>
            </a:r>
            <a:r>
              <a:rPr lang="en-US" sz="2400" kern="1200" dirty="0" smtClean="0"/>
              <a:t>, </a:t>
            </a:r>
            <a:r>
              <a:rPr lang="en-US" sz="2400" dirty="0" smtClean="0"/>
              <a:t>Audit,  Trend, Report</a:t>
            </a:r>
            <a:endParaRPr lang="en-US" sz="2400" kern="1200" dirty="0"/>
          </a:p>
        </p:txBody>
      </p:sp>
      <p:sp>
        <p:nvSpPr>
          <p:cNvPr id="43" name="Freeform 42"/>
          <p:cNvSpPr/>
          <p:nvPr/>
        </p:nvSpPr>
        <p:spPr>
          <a:xfrm>
            <a:off x="102515" y="3987144"/>
            <a:ext cx="2824785" cy="2555057"/>
          </a:xfrm>
          <a:custGeom>
            <a:avLst/>
            <a:gdLst>
              <a:gd name="connsiteX0" fmla="*/ 0 w 2113280"/>
              <a:gd name="connsiteY0" fmla="*/ 352220 h 2113280"/>
              <a:gd name="connsiteX1" fmla="*/ 352220 w 2113280"/>
              <a:gd name="connsiteY1" fmla="*/ 0 h 2113280"/>
              <a:gd name="connsiteX2" fmla="*/ 1761060 w 2113280"/>
              <a:gd name="connsiteY2" fmla="*/ 0 h 2113280"/>
              <a:gd name="connsiteX3" fmla="*/ 2113280 w 2113280"/>
              <a:gd name="connsiteY3" fmla="*/ 352220 h 2113280"/>
              <a:gd name="connsiteX4" fmla="*/ 2113280 w 2113280"/>
              <a:gd name="connsiteY4" fmla="*/ 1761060 h 2113280"/>
              <a:gd name="connsiteX5" fmla="*/ 1761060 w 2113280"/>
              <a:gd name="connsiteY5" fmla="*/ 2113280 h 2113280"/>
              <a:gd name="connsiteX6" fmla="*/ 352220 w 2113280"/>
              <a:gd name="connsiteY6" fmla="*/ 2113280 h 2113280"/>
              <a:gd name="connsiteX7" fmla="*/ 0 w 2113280"/>
              <a:gd name="connsiteY7" fmla="*/ 1761060 h 2113280"/>
              <a:gd name="connsiteX8" fmla="*/ 0 w 2113280"/>
              <a:gd name="connsiteY8" fmla="*/ 352220 h 21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2113280">
                <a:moveTo>
                  <a:pt x="0" y="352220"/>
                </a:moveTo>
                <a:cubicBezTo>
                  <a:pt x="0" y="157694"/>
                  <a:pt x="157694" y="0"/>
                  <a:pt x="352220" y="0"/>
                </a:cubicBezTo>
                <a:lnTo>
                  <a:pt x="1761060" y="0"/>
                </a:lnTo>
                <a:cubicBezTo>
                  <a:pt x="1955586" y="0"/>
                  <a:pt x="2113280" y="157694"/>
                  <a:pt x="2113280" y="352220"/>
                </a:cubicBezTo>
                <a:lnTo>
                  <a:pt x="2113280" y="1761060"/>
                </a:lnTo>
                <a:cubicBezTo>
                  <a:pt x="2113280" y="1955586"/>
                  <a:pt x="1955586" y="2113280"/>
                  <a:pt x="1761060" y="2113280"/>
                </a:cubicBezTo>
                <a:lnTo>
                  <a:pt x="352220" y="2113280"/>
                </a:lnTo>
                <a:cubicBezTo>
                  <a:pt x="157694" y="2113280"/>
                  <a:pt x="0" y="1955586"/>
                  <a:pt x="0" y="1761060"/>
                </a:cubicBezTo>
                <a:lnTo>
                  <a:pt x="0" y="352220"/>
                </a:lnTo>
                <a:close/>
              </a:path>
            </a:pathLst>
          </a:custGeom>
          <a:solidFill>
            <a:srgbClr val="11846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1282" tIns="301282" rIns="301282" bIns="301282" numCol="1" spcCol="1270" anchor="t" anchorCtr="0">
            <a:noAutofit/>
          </a:bodyPr>
          <a:lstStyle/>
          <a:p>
            <a:pPr lvl="0" algn="ctr" defTabSz="2311400">
              <a:lnSpc>
                <a:spcPct val="90000"/>
              </a:lnSpc>
              <a:spcBef>
                <a:spcPct val="0"/>
              </a:spcBef>
              <a:spcAft>
                <a:spcPct val="35000"/>
              </a:spcAft>
            </a:pPr>
            <a:r>
              <a:rPr lang="en-US" sz="3600" kern="1200" dirty="0" smtClean="0"/>
              <a:t>Improve It</a:t>
            </a:r>
          </a:p>
          <a:p>
            <a:pPr lvl="0" algn="ctr" defTabSz="2311400">
              <a:lnSpc>
                <a:spcPct val="90000"/>
              </a:lnSpc>
              <a:spcBef>
                <a:spcPct val="0"/>
              </a:spcBef>
              <a:spcAft>
                <a:spcPct val="35000"/>
              </a:spcAft>
            </a:pPr>
            <a:r>
              <a:rPr lang="en-US" sz="2400" kern="1200" dirty="0" smtClean="0"/>
              <a:t> </a:t>
            </a:r>
            <a:r>
              <a:rPr lang="en-US" sz="2400" b="1" i="1" u="sng" kern="1200" dirty="0" smtClean="0"/>
              <a:t>Analyze</a:t>
            </a:r>
            <a:r>
              <a:rPr lang="en-US" sz="2400" kern="1200" dirty="0" smtClean="0"/>
              <a:t>, </a:t>
            </a:r>
            <a:r>
              <a:rPr lang="en-US" sz="2400" dirty="0" smtClean="0"/>
              <a:t>Correct</a:t>
            </a:r>
            <a:r>
              <a:rPr lang="en-US" sz="2400" kern="1200" dirty="0" smtClean="0"/>
              <a:t>, Prevent, Change</a:t>
            </a:r>
            <a:endParaRPr lang="en-US" sz="2400" kern="1200" dirty="0"/>
          </a:p>
        </p:txBody>
      </p:sp>
      <p:pic>
        <p:nvPicPr>
          <p:cNvPr id="20" name="Picture 2" descr="Quality Assurance: ISO13485 certification | Neptis – OR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08190" y="2402786"/>
            <a:ext cx="2495959" cy="239786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967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fade">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nodeType="clickEffect">
                                  <p:stCondLst>
                                    <p:cond delay="0"/>
                                  </p:stCondLst>
                                  <p:childTnLst>
                                    <p:animRot by="21600000">
                                      <p:cBhvr>
                                        <p:cTn id="38"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1" grpId="0" animBg="1"/>
      <p:bldP spid="42" grpId="0" animBg="1"/>
      <p:bldP spid="4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8" name="TextBox 7"/>
          <p:cNvSpPr txBox="1"/>
          <p:nvPr/>
        </p:nvSpPr>
        <p:spPr>
          <a:xfrm>
            <a:off x="403095" y="3690496"/>
            <a:ext cx="6727932" cy="2739211"/>
          </a:xfrm>
          <a:prstGeom prst="rect">
            <a:avLst/>
          </a:prstGeom>
          <a:noFill/>
        </p:spPr>
        <p:txBody>
          <a:bodyPr wrap="none" rtlCol="0">
            <a:spAutoFit/>
          </a:bodyPr>
          <a:lstStyle/>
          <a:p>
            <a:r>
              <a:rPr lang="en-US" sz="4400" dirty="0" smtClean="0">
                <a:solidFill>
                  <a:schemeClr val="bg1"/>
                </a:solidFill>
              </a:rPr>
              <a:t>Mark R. Cooksey</a:t>
            </a:r>
          </a:p>
          <a:p>
            <a:r>
              <a:rPr lang="en-US" sz="3200" dirty="0" smtClean="0">
                <a:solidFill>
                  <a:schemeClr val="bg1"/>
                </a:solidFill>
              </a:rPr>
              <a:t>ISO 13485 Leader </a:t>
            </a:r>
          </a:p>
          <a:p>
            <a:r>
              <a:rPr lang="en-US" sz="3200" dirty="0" smtClean="0">
                <a:solidFill>
                  <a:schemeClr val="bg1"/>
                </a:solidFill>
              </a:rPr>
              <a:t>Norton Healthcare, Clinical Engineering</a:t>
            </a:r>
          </a:p>
          <a:p>
            <a:r>
              <a:rPr lang="en-US" sz="3200" dirty="0" smtClean="0">
                <a:solidFill>
                  <a:schemeClr val="bg1"/>
                </a:solidFill>
              </a:rPr>
              <a:t>BSME, MBA, CLSSBB</a:t>
            </a:r>
          </a:p>
          <a:p>
            <a:endParaRPr lang="en-US" sz="3200" dirty="0">
              <a:solidFill>
                <a:schemeClr val="bg1"/>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628930" y="0"/>
            <a:ext cx="4563070" cy="6858000"/>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4581" y="535003"/>
            <a:ext cx="6297178" cy="1589360"/>
          </a:xfrm>
          <a:prstGeom prst="rect">
            <a:avLst/>
          </a:prstGeom>
          <a:solidFill>
            <a:schemeClr val="bg1"/>
          </a:solidFill>
        </p:spPr>
      </p:pic>
    </p:spTree>
    <p:extLst>
      <p:ext uri="{BB962C8B-B14F-4D97-AF65-F5344CB8AC3E}">
        <p14:creationId xmlns:p14="http://schemas.microsoft.com/office/powerpoint/2010/main" val="269918279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12192000" cy="1051255"/>
          </a:xfrm>
          <a:prstGeom prst="rect">
            <a:avLst/>
          </a:prstGeom>
          <a:solidFill>
            <a:schemeClr val="tx1">
              <a:lumMod val="50000"/>
              <a:lumOff val="50000"/>
            </a:schemeClr>
          </a:solidFill>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dirty="0" smtClean="0">
                <a:solidFill>
                  <a:schemeClr val="bg1"/>
                </a:solidFill>
              </a:rPr>
              <a:t>WHAT- LESSONS LEARNED / NEW PRACTICES</a:t>
            </a:r>
            <a:endParaRPr lang="en-US" dirty="0">
              <a:solidFill>
                <a:schemeClr val="bg1"/>
              </a:solidFill>
            </a:endParaRPr>
          </a:p>
        </p:txBody>
      </p:sp>
      <p:sp>
        <p:nvSpPr>
          <p:cNvPr id="5" name="TextBox 4"/>
          <p:cNvSpPr txBox="1"/>
          <p:nvPr/>
        </p:nvSpPr>
        <p:spPr>
          <a:xfrm>
            <a:off x="916537" y="1995055"/>
            <a:ext cx="10426188" cy="3170099"/>
          </a:xfrm>
          <a:prstGeom prst="rect">
            <a:avLst/>
          </a:prstGeom>
          <a:noFill/>
        </p:spPr>
        <p:txBody>
          <a:bodyPr wrap="none" rtlCol="0">
            <a:spAutoFit/>
          </a:bodyPr>
          <a:lstStyle/>
          <a:p>
            <a:pPr marL="571500" indent="-571500">
              <a:buFont typeface="Wingdings" panose="05000000000000000000" pitchFamily="2" charset="2"/>
              <a:buChar char="§"/>
            </a:pPr>
            <a:r>
              <a:rPr lang="en-US" sz="4000" dirty="0" smtClean="0">
                <a:solidFill>
                  <a:schemeClr val="bg1"/>
                </a:solidFill>
              </a:rPr>
              <a:t>All processes are </a:t>
            </a:r>
            <a:r>
              <a:rPr lang="en-US" sz="4000" i="1" u="sng" dirty="0" smtClean="0">
                <a:solidFill>
                  <a:srgbClr val="FFC000"/>
                </a:solidFill>
              </a:rPr>
              <a:t>actively linked</a:t>
            </a:r>
          </a:p>
          <a:p>
            <a:pPr marL="1028700" lvl="1" indent="-571500">
              <a:buFont typeface="Arial" panose="020B0604020202020204" pitchFamily="34" charset="0"/>
              <a:buChar char="•"/>
            </a:pPr>
            <a:r>
              <a:rPr lang="en-US" sz="4000" dirty="0" smtClean="0">
                <a:solidFill>
                  <a:schemeClr val="bg1"/>
                </a:solidFill>
              </a:rPr>
              <a:t>Policies</a:t>
            </a:r>
            <a:r>
              <a:rPr lang="en-US" sz="4000" dirty="0" smtClean="0">
                <a:solidFill>
                  <a:schemeClr val="bg1"/>
                </a:solidFill>
                <a:sym typeface="Wingdings" panose="05000000000000000000" pitchFamily="2" charset="2"/>
              </a:rPr>
              <a:t>QSPsSWIsFormsRecords</a:t>
            </a:r>
            <a:r>
              <a:rPr lang="en-US" sz="4000" dirty="0" smtClean="0">
                <a:solidFill>
                  <a:schemeClr val="bg1"/>
                </a:solidFill>
              </a:rPr>
              <a:t> </a:t>
            </a:r>
          </a:p>
          <a:p>
            <a:pPr marL="571500" indent="-571500">
              <a:buFont typeface="Wingdings" panose="05000000000000000000" pitchFamily="2" charset="2"/>
              <a:buChar char="§"/>
            </a:pPr>
            <a:r>
              <a:rPr lang="en-US" sz="4000" dirty="0" smtClean="0">
                <a:solidFill>
                  <a:srgbClr val="FFC000"/>
                </a:solidFill>
              </a:rPr>
              <a:t>Assess risk </a:t>
            </a:r>
            <a:r>
              <a:rPr lang="en-US" sz="4000" dirty="0" smtClean="0">
                <a:solidFill>
                  <a:schemeClr val="bg1"/>
                </a:solidFill>
              </a:rPr>
              <a:t>to triage ISO improvement efforts</a:t>
            </a:r>
          </a:p>
          <a:p>
            <a:pPr marL="1028700" lvl="1" indent="-571500">
              <a:buFont typeface="Arial" panose="020B0604020202020204" pitchFamily="34" charset="0"/>
              <a:buChar char="•"/>
            </a:pPr>
            <a:r>
              <a:rPr lang="en-US" sz="4000" dirty="0" smtClean="0">
                <a:solidFill>
                  <a:schemeClr val="bg1"/>
                </a:solidFill>
              </a:rPr>
              <a:t>CAPAs, CRs, Vendor Management</a:t>
            </a:r>
          </a:p>
          <a:p>
            <a:pPr marL="571500" indent="-571500">
              <a:buFont typeface="Wingdings" panose="05000000000000000000" pitchFamily="2" charset="2"/>
              <a:buChar char="§"/>
            </a:pPr>
            <a:r>
              <a:rPr lang="en-US" sz="4000" dirty="0" smtClean="0">
                <a:solidFill>
                  <a:srgbClr val="FFC000"/>
                </a:solidFill>
              </a:rPr>
              <a:t>Plan</a:t>
            </a:r>
            <a:r>
              <a:rPr lang="en-US" sz="4000" dirty="0" smtClean="0">
                <a:solidFill>
                  <a:schemeClr val="bg1"/>
                </a:solidFill>
              </a:rPr>
              <a:t> the Work, </a:t>
            </a:r>
            <a:r>
              <a:rPr lang="en-US" sz="4000" dirty="0" smtClean="0">
                <a:solidFill>
                  <a:srgbClr val="FFC000"/>
                </a:solidFill>
              </a:rPr>
              <a:t>work </a:t>
            </a:r>
            <a:r>
              <a:rPr lang="en-US" sz="4000" dirty="0" smtClean="0">
                <a:solidFill>
                  <a:schemeClr val="bg1"/>
                </a:solidFill>
              </a:rPr>
              <a:t>the Plan</a:t>
            </a:r>
            <a:endParaRPr lang="en-US" sz="4000" dirty="0">
              <a:solidFill>
                <a:schemeClr val="bg1"/>
              </a:solidFill>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982" y="77061"/>
            <a:ext cx="897131" cy="897131"/>
          </a:xfrm>
          <a:prstGeom prst="rect">
            <a:avLst/>
          </a:prstGeom>
        </p:spPr>
      </p:pic>
      <p:sp>
        <p:nvSpPr>
          <p:cNvPr id="2" name="Rectangle 1"/>
          <p:cNvSpPr/>
          <p:nvPr/>
        </p:nvSpPr>
        <p:spPr>
          <a:xfrm>
            <a:off x="7028873" y="2623127"/>
            <a:ext cx="3565236" cy="64654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39723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 calcmode="lin" valueType="num">
                                      <p:cBhvr additive="base">
                                        <p:cTn id="22"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additive="base">
                                        <p:cTn id="2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 calcmode="lin" valueType="num">
                                      <p:cBhvr additive="base">
                                        <p:cTn id="3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2" name="TextBox 1"/>
          <p:cNvSpPr txBox="1"/>
          <p:nvPr/>
        </p:nvSpPr>
        <p:spPr>
          <a:xfrm>
            <a:off x="1582817" y="1766273"/>
            <a:ext cx="9557232" cy="3046988"/>
          </a:xfrm>
          <a:prstGeom prst="rect">
            <a:avLst/>
          </a:prstGeom>
          <a:noFill/>
        </p:spPr>
        <p:txBody>
          <a:bodyPr wrap="none" rtlCol="0">
            <a:spAutoFit/>
          </a:bodyPr>
          <a:lstStyle/>
          <a:p>
            <a:r>
              <a:rPr lang="en-US" sz="9600" dirty="0" smtClean="0">
                <a:solidFill>
                  <a:srgbClr val="FFC000"/>
                </a:solidFill>
              </a:rPr>
              <a:t>WHY</a:t>
            </a:r>
            <a:r>
              <a:rPr lang="en-US" sz="9600" dirty="0" smtClean="0">
                <a:solidFill>
                  <a:schemeClr val="bg1"/>
                </a:solidFill>
              </a:rPr>
              <a:t> did CE</a:t>
            </a:r>
          </a:p>
          <a:p>
            <a:r>
              <a:rPr lang="en-US" sz="9600" dirty="0" smtClean="0">
                <a:solidFill>
                  <a:schemeClr val="bg1"/>
                </a:solidFill>
              </a:rPr>
              <a:t>Pursue ISO 13485?</a:t>
            </a:r>
            <a:endParaRPr lang="en-US" sz="9600" dirty="0">
              <a:solidFill>
                <a:schemeClr val="bg1"/>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969" y="11723"/>
            <a:ext cx="1197920" cy="1197920"/>
          </a:xfrm>
          <a:prstGeom prst="rect">
            <a:avLst/>
          </a:prstGeom>
        </p:spPr>
      </p:pic>
    </p:spTree>
    <p:extLst>
      <p:ext uri="{BB962C8B-B14F-4D97-AF65-F5344CB8AC3E}">
        <p14:creationId xmlns:p14="http://schemas.microsoft.com/office/powerpoint/2010/main" val="35237636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4"/>
          <p:cNvSpPr/>
          <p:nvPr/>
        </p:nvSpPr>
        <p:spPr>
          <a:xfrm>
            <a:off x="764961" y="2016943"/>
            <a:ext cx="2773938" cy="4195080"/>
          </a:xfrm>
          <a:custGeom>
            <a:avLst/>
            <a:gdLst>
              <a:gd name="connsiteX0" fmla="*/ 462415 w 4195080"/>
              <a:gd name="connsiteY0" fmla="*/ 0 h 2773938"/>
              <a:gd name="connsiteX1" fmla="*/ 3732665 w 4195080"/>
              <a:gd name="connsiteY1" fmla="*/ 0 h 2773938"/>
              <a:gd name="connsiteX2" fmla="*/ 4195080 w 4195080"/>
              <a:gd name="connsiteY2" fmla="*/ 462415 h 2773938"/>
              <a:gd name="connsiteX3" fmla="*/ 4195080 w 4195080"/>
              <a:gd name="connsiteY3" fmla="*/ 2773938 h 2773938"/>
              <a:gd name="connsiteX4" fmla="*/ 4195080 w 4195080"/>
              <a:gd name="connsiteY4" fmla="*/ 2773938 h 2773938"/>
              <a:gd name="connsiteX5" fmla="*/ 0 w 4195080"/>
              <a:gd name="connsiteY5" fmla="*/ 2773938 h 2773938"/>
              <a:gd name="connsiteX6" fmla="*/ 0 w 4195080"/>
              <a:gd name="connsiteY6" fmla="*/ 2773938 h 2773938"/>
              <a:gd name="connsiteX7" fmla="*/ 0 w 4195080"/>
              <a:gd name="connsiteY7" fmla="*/ 462415 h 2773938"/>
              <a:gd name="connsiteX8" fmla="*/ 462415 w 4195080"/>
              <a:gd name="connsiteY8" fmla="*/ 0 h 277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95080" h="2773938">
                <a:moveTo>
                  <a:pt x="1" y="2468173"/>
                </a:moveTo>
                <a:lnTo>
                  <a:pt x="1" y="305765"/>
                </a:lnTo>
                <a:cubicBezTo>
                  <a:pt x="1" y="136896"/>
                  <a:pt x="313096" y="0"/>
                  <a:pt x="699320" y="0"/>
                </a:cubicBezTo>
                <a:lnTo>
                  <a:pt x="4195079" y="0"/>
                </a:lnTo>
                <a:lnTo>
                  <a:pt x="4195079" y="0"/>
                </a:lnTo>
                <a:lnTo>
                  <a:pt x="4195079" y="2773938"/>
                </a:lnTo>
                <a:lnTo>
                  <a:pt x="4195079" y="2773938"/>
                </a:lnTo>
                <a:lnTo>
                  <a:pt x="699320" y="2773938"/>
                </a:lnTo>
                <a:cubicBezTo>
                  <a:pt x="313096" y="2773938"/>
                  <a:pt x="1" y="2637042"/>
                  <a:pt x="1" y="2468173"/>
                </a:cubicBezTo>
                <a:close/>
              </a:path>
            </a:pathLst>
          </a:custGeom>
          <a:solidFill>
            <a:schemeClr val="bg1"/>
          </a:solidFill>
          <a:ln>
            <a:solidFill>
              <a:schemeClr val="tx1"/>
            </a:solid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341177" tIns="478338" rIns="308610" bIns="478336" numCol="1" spcCol="1270" anchor="t" anchorCtr="0">
            <a:noAutofit/>
          </a:bodyPr>
          <a:lstStyle/>
          <a:p>
            <a:pPr lvl="0" algn="l" defTabSz="2400300">
              <a:lnSpc>
                <a:spcPct val="90000"/>
              </a:lnSpc>
              <a:spcBef>
                <a:spcPct val="0"/>
              </a:spcBef>
              <a:spcAft>
                <a:spcPct val="35000"/>
              </a:spcAft>
            </a:pPr>
            <a:r>
              <a:rPr lang="en-US" sz="5400" b="1" kern="1200" dirty="0" smtClean="0">
                <a:solidFill>
                  <a:schemeClr val="tx1"/>
                </a:solidFill>
              </a:rPr>
              <a:t>TJC</a:t>
            </a:r>
          </a:p>
          <a:p>
            <a:pPr lvl="0" algn="l" defTabSz="2400300">
              <a:lnSpc>
                <a:spcPct val="90000"/>
              </a:lnSpc>
              <a:spcBef>
                <a:spcPct val="0"/>
              </a:spcBef>
              <a:spcAft>
                <a:spcPct val="35000"/>
              </a:spcAft>
            </a:pPr>
            <a:endParaRPr lang="en-US" sz="2400" kern="1200" dirty="0" smtClean="0">
              <a:solidFill>
                <a:schemeClr val="tx1"/>
              </a:solidFill>
            </a:endParaRPr>
          </a:p>
          <a:p>
            <a:pPr lvl="0" algn="l" defTabSz="2400300">
              <a:lnSpc>
                <a:spcPct val="90000"/>
              </a:lnSpc>
              <a:spcBef>
                <a:spcPct val="0"/>
              </a:spcBef>
              <a:spcAft>
                <a:spcPct val="35000"/>
              </a:spcAft>
            </a:pPr>
            <a:endParaRPr lang="en-US" sz="2400" kern="1200" dirty="0" smtClean="0">
              <a:solidFill>
                <a:schemeClr val="tx1"/>
              </a:solidFill>
            </a:endParaRPr>
          </a:p>
          <a:p>
            <a:pPr lvl="0" algn="l" defTabSz="2400300">
              <a:lnSpc>
                <a:spcPct val="90000"/>
              </a:lnSpc>
              <a:spcBef>
                <a:spcPct val="0"/>
              </a:spcBef>
              <a:spcAft>
                <a:spcPct val="35000"/>
              </a:spcAft>
            </a:pPr>
            <a:r>
              <a:rPr lang="en-US" sz="2400" kern="1200" dirty="0" smtClean="0">
                <a:solidFill>
                  <a:schemeClr val="tx1"/>
                </a:solidFill>
              </a:rPr>
              <a:t>FOCUS: </a:t>
            </a:r>
            <a:r>
              <a:rPr lang="en-US" sz="2400" b="1" kern="1200" dirty="0" smtClean="0">
                <a:solidFill>
                  <a:schemeClr val="tx1"/>
                </a:solidFill>
              </a:rPr>
              <a:t>ORGANIZATION</a:t>
            </a:r>
            <a:r>
              <a:rPr lang="en-US" sz="2400" kern="1200" dirty="0" smtClean="0">
                <a:solidFill>
                  <a:schemeClr val="tx1"/>
                </a:solidFill>
              </a:rPr>
              <a:t> OF QUALITY</a:t>
            </a:r>
            <a:endParaRPr lang="en-US" sz="2400" kern="1200" dirty="0">
              <a:solidFill>
                <a:schemeClr val="tx1"/>
              </a:solidFill>
            </a:endParaRPr>
          </a:p>
        </p:txBody>
      </p:sp>
      <p:sp>
        <p:nvSpPr>
          <p:cNvPr id="6" name="Freeform 5"/>
          <p:cNvSpPr/>
          <p:nvPr/>
        </p:nvSpPr>
        <p:spPr>
          <a:xfrm>
            <a:off x="3360049" y="2001576"/>
            <a:ext cx="2703549" cy="4218466"/>
          </a:xfrm>
          <a:custGeom>
            <a:avLst/>
            <a:gdLst>
              <a:gd name="connsiteX0" fmla="*/ 450681 w 4218465"/>
              <a:gd name="connsiteY0" fmla="*/ 0 h 2703548"/>
              <a:gd name="connsiteX1" fmla="*/ 3767784 w 4218465"/>
              <a:gd name="connsiteY1" fmla="*/ 0 h 2703548"/>
              <a:gd name="connsiteX2" fmla="*/ 4218465 w 4218465"/>
              <a:gd name="connsiteY2" fmla="*/ 450681 h 2703548"/>
              <a:gd name="connsiteX3" fmla="*/ 4218465 w 4218465"/>
              <a:gd name="connsiteY3" fmla="*/ 2703548 h 2703548"/>
              <a:gd name="connsiteX4" fmla="*/ 4218465 w 4218465"/>
              <a:gd name="connsiteY4" fmla="*/ 2703548 h 2703548"/>
              <a:gd name="connsiteX5" fmla="*/ 0 w 4218465"/>
              <a:gd name="connsiteY5" fmla="*/ 2703548 h 2703548"/>
              <a:gd name="connsiteX6" fmla="*/ 0 w 4218465"/>
              <a:gd name="connsiteY6" fmla="*/ 2703548 h 2703548"/>
              <a:gd name="connsiteX7" fmla="*/ 0 w 4218465"/>
              <a:gd name="connsiteY7" fmla="*/ 450681 h 2703548"/>
              <a:gd name="connsiteX8" fmla="*/ 450681 w 4218465"/>
              <a:gd name="connsiteY8" fmla="*/ 0 h 2703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18465" h="2703548">
                <a:moveTo>
                  <a:pt x="4218464" y="288835"/>
                </a:moveTo>
                <a:lnTo>
                  <a:pt x="4218464" y="2414713"/>
                </a:lnTo>
                <a:cubicBezTo>
                  <a:pt x="4218464" y="2574232"/>
                  <a:pt x="3903623" y="2703548"/>
                  <a:pt x="3515247" y="2703548"/>
                </a:cubicBezTo>
                <a:lnTo>
                  <a:pt x="1" y="2703548"/>
                </a:lnTo>
                <a:lnTo>
                  <a:pt x="1" y="2703548"/>
                </a:lnTo>
                <a:lnTo>
                  <a:pt x="1" y="0"/>
                </a:lnTo>
                <a:lnTo>
                  <a:pt x="1" y="0"/>
                </a:lnTo>
                <a:lnTo>
                  <a:pt x="3515247" y="0"/>
                </a:lnTo>
                <a:cubicBezTo>
                  <a:pt x="3903623" y="0"/>
                  <a:pt x="4218464" y="129316"/>
                  <a:pt x="4218464" y="288835"/>
                </a:cubicBez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308610" tIns="474901" rIns="337741" bIns="474900" numCol="1" spcCol="1270" anchor="t" anchorCtr="0">
            <a:noAutofit/>
          </a:bodyPr>
          <a:lstStyle/>
          <a:p>
            <a:pPr lvl="0" algn="l" defTabSz="2400300">
              <a:lnSpc>
                <a:spcPct val="90000"/>
              </a:lnSpc>
              <a:spcBef>
                <a:spcPct val="0"/>
              </a:spcBef>
              <a:spcAft>
                <a:spcPct val="35000"/>
              </a:spcAft>
            </a:pPr>
            <a:r>
              <a:rPr lang="en-US" sz="5400" kern="1200" dirty="0" smtClean="0">
                <a:solidFill>
                  <a:schemeClr val="bg1"/>
                </a:solidFill>
              </a:rPr>
              <a:t>DNV</a:t>
            </a:r>
          </a:p>
          <a:p>
            <a:pPr lvl="0" algn="l" defTabSz="2400300">
              <a:lnSpc>
                <a:spcPct val="90000"/>
              </a:lnSpc>
              <a:spcBef>
                <a:spcPct val="0"/>
              </a:spcBef>
              <a:spcAft>
                <a:spcPct val="35000"/>
              </a:spcAft>
            </a:pPr>
            <a:r>
              <a:rPr lang="en-US" sz="2400" kern="1200" dirty="0" smtClean="0">
                <a:solidFill>
                  <a:schemeClr val="bg1"/>
                </a:solidFill>
              </a:rPr>
              <a:t>FOCUS:  </a:t>
            </a:r>
            <a:r>
              <a:rPr lang="en-US" sz="2400" b="1" kern="1200" dirty="0" smtClean="0">
                <a:solidFill>
                  <a:schemeClr val="bg1"/>
                </a:solidFill>
              </a:rPr>
              <a:t>QUALITY</a:t>
            </a:r>
            <a:r>
              <a:rPr lang="en-US" sz="2400" kern="1200" dirty="0" smtClean="0">
                <a:solidFill>
                  <a:schemeClr val="bg1"/>
                </a:solidFill>
              </a:rPr>
              <a:t> OF THE  ORGANIZATION</a:t>
            </a:r>
            <a:endParaRPr lang="en-US" sz="2400" kern="1200" dirty="0">
              <a:solidFill>
                <a:schemeClr val="bg1"/>
              </a:solidFill>
            </a:endParaRPr>
          </a:p>
        </p:txBody>
      </p:sp>
      <p:sp>
        <p:nvSpPr>
          <p:cNvPr id="8" name="Title 1"/>
          <p:cNvSpPr txBox="1">
            <a:spLocks/>
          </p:cNvSpPr>
          <p:nvPr/>
        </p:nvSpPr>
        <p:spPr>
          <a:xfrm>
            <a:off x="0" y="0"/>
            <a:ext cx="12192000" cy="1051255"/>
          </a:xfrm>
          <a:prstGeom prst="rect">
            <a:avLst/>
          </a:prstGeom>
          <a:solidFill>
            <a:schemeClr val="tx1">
              <a:lumMod val="50000"/>
              <a:lumOff val="50000"/>
            </a:schemeClr>
          </a:solidFill>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dirty="0" smtClean="0">
                <a:solidFill>
                  <a:schemeClr val="bg1"/>
                </a:solidFill>
              </a:rPr>
              <a:t>Norton Corporate moved from TJC to </a:t>
            </a:r>
            <a:r>
              <a:rPr lang="en-US" dirty="0" smtClean="0">
                <a:solidFill>
                  <a:srgbClr val="FFC000"/>
                </a:solidFill>
              </a:rPr>
              <a:t>DNV (ISO)</a:t>
            </a:r>
            <a:r>
              <a:rPr lang="en-US" dirty="0" smtClean="0">
                <a:solidFill>
                  <a:schemeClr val="bg1"/>
                </a:solidFill>
              </a:rPr>
              <a:t> </a:t>
            </a:r>
            <a:endParaRPr lang="en-US" dirty="0">
              <a:solidFill>
                <a:schemeClr val="bg1"/>
              </a:solidFill>
            </a:endParaRPr>
          </a:p>
        </p:txBody>
      </p:sp>
      <p:sp>
        <p:nvSpPr>
          <p:cNvPr id="10" name="Title 1"/>
          <p:cNvSpPr>
            <a:spLocks noGrp="1"/>
          </p:cNvSpPr>
          <p:nvPr>
            <p:ph type="title"/>
          </p:nvPr>
        </p:nvSpPr>
        <p:spPr>
          <a:xfrm>
            <a:off x="7256917" y="1833782"/>
            <a:ext cx="4510134" cy="3938912"/>
          </a:xfrm>
        </p:spPr>
        <p:txBody>
          <a:bodyPr>
            <a:normAutofit fontScale="90000"/>
          </a:bodyPr>
          <a:lstStyle/>
          <a:p>
            <a:r>
              <a:rPr lang="en-US" dirty="0"/>
              <a:t>DNV’s </a:t>
            </a:r>
            <a:r>
              <a:rPr lang="en-US" dirty="0" smtClean="0"/>
              <a:t>accreditation approach incorporates (</a:t>
            </a:r>
            <a:r>
              <a:rPr lang="en-US" dirty="0"/>
              <a:t>NIAHO</a:t>
            </a:r>
            <a:r>
              <a:rPr lang="en-US" dirty="0" smtClean="0"/>
              <a:t>®) standards with the ISO structure</a:t>
            </a:r>
            <a:endParaRPr lang="en-US" dirty="0"/>
          </a:p>
        </p:txBody>
      </p:sp>
      <p:sp>
        <p:nvSpPr>
          <p:cNvPr id="11" name="Rectangle 10"/>
          <p:cNvSpPr/>
          <p:nvPr/>
        </p:nvSpPr>
        <p:spPr>
          <a:xfrm>
            <a:off x="6063598" y="6353683"/>
            <a:ext cx="6203173" cy="369332"/>
          </a:xfrm>
          <a:prstGeom prst="rect">
            <a:avLst/>
          </a:prstGeom>
        </p:spPr>
        <p:txBody>
          <a:bodyPr wrap="none">
            <a:spAutoFit/>
          </a:bodyPr>
          <a:lstStyle/>
          <a:p>
            <a:r>
              <a:rPr lang="en-US" dirty="0" smtClean="0"/>
              <a:t>*National </a:t>
            </a:r>
            <a:r>
              <a:rPr lang="en-US" dirty="0"/>
              <a:t>Integrated Accreditation for Healthcare Organizations </a:t>
            </a:r>
          </a:p>
        </p:txBody>
      </p:sp>
    </p:spTree>
    <p:extLst>
      <p:ext uri="{BB962C8B-B14F-4D97-AF65-F5344CB8AC3E}">
        <p14:creationId xmlns:p14="http://schemas.microsoft.com/office/powerpoint/2010/main" val="188898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10"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strVal val="ppt_h"/>
                                          </p:val>
                                        </p:tav>
                                      </p:tavLst>
                                    </p:anim>
                                    <p:set>
                                      <p:cBhvr>
                                        <p:cTn id="8" dur="1" fill="hold">
                                          <p:stCondLst>
                                            <p:cond delay="499"/>
                                          </p:stCondLst>
                                        </p:cTn>
                                        <p:tgtEl>
                                          <p:spTgt spid="5"/>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6" presetClass="emph" presetSubtype="0" fill="hold" grpId="0" nodeType="clickEffect">
                                  <p:stCondLst>
                                    <p:cond delay="0"/>
                                  </p:stCondLst>
                                  <p:childTnLst>
                                    <p:animScale>
                                      <p:cBhvr>
                                        <p:cTn id="12" dur="1000" fill="hold"/>
                                        <p:tgtEl>
                                          <p:spTgt spid="6"/>
                                        </p:tgtEl>
                                      </p:cBhvr>
                                      <p:by x="150000" y="150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5337" y="1443059"/>
            <a:ext cx="10515600" cy="4351338"/>
          </a:xfrm>
        </p:spPr>
        <p:txBody>
          <a:bodyPr>
            <a:normAutofit/>
          </a:bodyPr>
          <a:lstStyle/>
          <a:p>
            <a:r>
              <a:rPr lang="en-US" sz="4400" dirty="0"/>
              <a:t>Rules seem arbitrary </a:t>
            </a:r>
            <a:r>
              <a:rPr lang="en-US" sz="4400" dirty="0" smtClean="0"/>
              <a:t>and punitive </a:t>
            </a:r>
          </a:p>
          <a:p>
            <a:r>
              <a:rPr lang="en-US" sz="4400" dirty="0"/>
              <a:t>“Cram-for-the-Exam” audit mentality</a:t>
            </a:r>
          </a:p>
          <a:p>
            <a:r>
              <a:rPr lang="en-US" sz="4400" dirty="0" smtClean="0"/>
              <a:t>Fear for the hospital staff</a:t>
            </a:r>
          </a:p>
          <a:p>
            <a:r>
              <a:rPr lang="en-US" sz="4400" dirty="0" smtClean="0"/>
              <a:t>“Just Fix it” thinking</a:t>
            </a:r>
          </a:p>
          <a:p>
            <a:r>
              <a:rPr lang="en-US" sz="4400" dirty="0" smtClean="0"/>
              <a:t>Improvements not sustainable</a:t>
            </a:r>
            <a:endParaRPr lang="en-US" sz="4400" dirty="0"/>
          </a:p>
        </p:txBody>
      </p:sp>
      <p:sp>
        <p:nvSpPr>
          <p:cNvPr id="4" name="TextBox 3"/>
          <p:cNvSpPr txBox="1"/>
          <p:nvPr/>
        </p:nvSpPr>
        <p:spPr>
          <a:xfrm>
            <a:off x="778163" y="5376324"/>
            <a:ext cx="10837535" cy="1077218"/>
          </a:xfrm>
          <a:prstGeom prst="rect">
            <a:avLst/>
          </a:prstGeom>
          <a:noFill/>
        </p:spPr>
        <p:txBody>
          <a:bodyPr wrap="square" rtlCol="0">
            <a:spAutoFit/>
          </a:bodyPr>
          <a:lstStyle/>
          <a:p>
            <a:r>
              <a:rPr lang="en-US" sz="3200" dirty="0" smtClean="0"/>
              <a:t>An effective QMS must improve quality, patient safety, and customer satisfaction…and </a:t>
            </a:r>
            <a:r>
              <a:rPr lang="en-US" sz="3200" i="1" u="sng" dirty="0" smtClean="0"/>
              <a:t>be sustainable</a:t>
            </a:r>
            <a:endParaRPr lang="en-US" sz="3200" i="1" u="sng" dirty="0"/>
          </a:p>
        </p:txBody>
      </p:sp>
      <p:sp>
        <p:nvSpPr>
          <p:cNvPr id="5" name="Title 1"/>
          <p:cNvSpPr txBox="1">
            <a:spLocks/>
          </p:cNvSpPr>
          <p:nvPr/>
        </p:nvSpPr>
        <p:spPr>
          <a:xfrm>
            <a:off x="0" y="0"/>
            <a:ext cx="12192000" cy="1051255"/>
          </a:xfrm>
          <a:prstGeom prst="rect">
            <a:avLst/>
          </a:prstGeom>
          <a:solidFill>
            <a:schemeClr val="tx1">
              <a:lumMod val="50000"/>
              <a:lumOff val="50000"/>
            </a:schemeClr>
          </a:solidFill>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dirty="0" smtClean="0">
                <a:solidFill>
                  <a:schemeClr val="bg1"/>
                </a:solidFill>
              </a:rPr>
              <a:t>Limitations of TJC approach to quality</a:t>
            </a:r>
            <a:endParaRPr lang="en-US" dirty="0">
              <a:solidFill>
                <a:schemeClr val="bg1"/>
              </a:solidFill>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8163" y="1305783"/>
            <a:ext cx="1314969" cy="1314969"/>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3930" y="2429285"/>
            <a:ext cx="1881246" cy="1881246"/>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4122" y="4020883"/>
            <a:ext cx="983360" cy="1032528"/>
          </a:xfrm>
          <a:prstGeom prst="rect">
            <a:avLst/>
          </a:prstGeom>
        </p:spPr>
      </p:pic>
    </p:spTree>
    <p:extLst>
      <p:ext uri="{BB962C8B-B14F-4D97-AF65-F5344CB8AC3E}">
        <p14:creationId xmlns:p14="http://schemas.microsoft.com/office/powerpoint/2010/main" val="922029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additive="base">
                                        <p:cTn id="3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par>
                                <p:cTn id="42" presetID="2" presetClass="entr" presetSubtype="4" fill="hold" grpId="0" nodeType="with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 calcmode="lin" valueType="num">
                                      <p:cBhvr additive="base">
                                        <p:cTn id="4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fade">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51255"/>
          </a:xfrm>
          <a:solidFill>
            <a:schemeClr val="tx1">
              <a:lumMod val="50000"/>
              <a:lumOff val="50000"/>
            </a:schemeClr>
          </a:solidFill>
        </p:spPr>
        <p:txBody>
          <a:bodyPr/>
          <a:lstStyle/>
          <a:p>
            <a:r>
              <a:rPr lang="en-US" dirty="0" smtClean="0">
                <a:solidFill>
                  <a:schemeClr val="bg1"/>
                </a:solidFill>
              </a:rPr>
              <a:t>SBAR:  WHY </a:t>
            </a:r>
            <a:r>
              <a:rPr lang="en-US" b="1" dirty="0" smtClean="0">
                <a:solidFill>
                  <a:srgbClr val="FFC000"/>
                </a:solidFill>
              </a:rPr>
              <a:t>CE</a:t>
            </a:r>
            <a:r>
              <a:rPr lang="en-US" dirty="0" smtClean="0">
                <a:solidFill>
                  <a:schemeClr val="bg1"/>
                </a:solidFill>
              </a:rPr>
              <a:t> CHOSE ISO 13485</a:t>
            </a:r>
            <a:endParaRPr lang="en-US" dirty="0">
              <a:solidFill>
                <a:schemeClr val="bg1"/>
              </a:solidFill>
            </a:endParaRPr>
          </a:p>
        </p:txBody>
      </p:sp>
      <p:sp>
        <p:nvSpPr>
          <p:cNvPr id="3" name="Content Placeholder 2"/>
          <p:cNvSpPr>
            <a:spLocks noGrp="1"/>
          </p:cNvSpPr>
          <p:nvPr>
            <p:ph idx="1"/>
          </p:nvPr>
        </p:nvSpPr>
        <p:spPr>
          <a:xfrm>
            <a:off x="629479" y="1051255"/>
            <a:ext cx="10515600" cy="4351338"/>
          </a:xfrm>
        </p:spPr>
        <p:txBody>
          <a:bodyPr>
            <a:noAutofit/>
          </a:bodyPr>
          <a:lstStyle/>
          <a:p>
            <a:r>
              <a:rPr lang="en-US" sz="1800" b="1" dirty="0" smtClean="0"/>
              <a:t>Situation</a:t>
            </a:r>
          </a:p>
          <a:p>
            <a:pPr lvl="1"/>
            <a:r>
              <a:rPr lang="en-US" sz="1600" dirty="0" smtClean="0"/>
              <a:t>NHC Clinical Engineering (CE</a:t>
            </a:r>
            <a:r>
              <a:rPr lang="en-US" sz="1600" b="1" dirty="0" smtClean="0"/>
              <a:t>) does not have a Quality Management System (QMS)</a:t>
            </a:r>
          </a:p>
          <a:p>
            <a:pPr lvl="1"/>
            <a:r>
              <a:rPr lang="en-US" sz="1600" dirty="0" smtClean="0"/>
              <a:t>As such, the ongoing monitoring and improvement of medical device quality is very limited</a:t>
            </a:r>
          </a:p>
          <a:p>
            <a:r>
              <a:rPr lang="en-US" sz="1800" b="1" dirty="0" smtClean="0"/>
              <a:t>Background</a:t>
            </a:r>
          </a:p>
          <a:p>
            <a:pPr lvl="1"/>
            <a:r>
              <a:rPr lang="en-US" sz="1600" dirty="0" smtClean="0"/>
              <a:t>The FDA has emphasized that those who </a:t>
            </a:r>
            <a:r>
              <a:rPr lang="en-US" sz="1600" b="1" i="1" u="sng" dirty="0" smtClean="0">
                <a:solidFill>
                  <a:srgbClr val="FF0000"/>
                </a:solidFill>
              </a:rPr>
              <a:t>service medical equipment </a:t>
            </a:r>
            <a:r>
              <a:rPr lang="en-US" sz="1600" dirty="0" smtClean="0"/>
              <a:t>adopt a QMS</a:t>
            </a:r>
          </a:p>
          <a:p>
            <a:pPr lvl="1"/>
            <a:r>
              <a:rPr lang="en-US" sz="1600" dirty="0" smtClean="0"/>
              <a:t>The Joint Commission (TJC) itself mandates using a quality improvement framework</a:t>
            </a:r>
          </a:p>
          <a:p>
            <a:r>
              <a:rPr lang="en-US" sz="1800" b="1" dirty="0" smtClean="0"/>
              <a:t>Analysis</a:t>
            </a:r>
          </a:p>
          <a:p>
            <a:pPr lvl="1"/>
            <a:r>
              <a:rPr lang="en-US" sz="1600" dirty="0" smtClean="0"/>
              <a:t>The International </a:t>
            </a:r>
            <a:r>
              <a:rPr lang="en-US" sz="1600" dirty="0"/>
              <a:t>Organization for </a:t>
            </a:r>
            <a:r>
              <a:rPr lang="en-US" sz="1600" dirty="0" smtClean="0"/>
              <a:t>Standardization (ISO) is a well-respected purveyor of standards across multiple industries (e.g., ISO 9001 for manufacturing)</a:t>
            </a:r>
          </a:p>
          <a:p>
            <a:pPr lvl="1"/>
            <a:r>
              <a:rPr lang="en-US" sz="1600" dirty="0" smtClean="0"/>
              <a:t>ISO 13485:2016 is an existing robust QMS </a:t>
            </a:r>
            <a:r>
              <a:rPr lang="en-US" sz="1600" i="1" dirty="0" smtClean="0"/>
              <a:t>specifically for medical devices</a:t>
            </a:r>
          </a:p>
          <a:p>
            <a:pPr lvl="1"/>
            <a:r>
              <a:rPr lang="en-US" sz="1600" dirty="0" smtClean="0"/>
              <a:t>NHC CE is an aftermarket servicer</a:t>
            </a:r>
          </a:p>
          <a:p>
            <a:pPr lvl="1"/>
            <a:r>
              <a:rPr lang="en-US" sz="1600" dirty="0" smtClean="0"/>
              <a:t>Multiple other aftermarket servicers have achieved ISO 13485:2016 certification (Agiliti Health, Crothall Healthcare, MedEquip Biomedical, PartsSource, Summit Imaging, and various manufacturers)</a:t>
            </a:r>
          </a:p>
          <a:p>
            <a:pPr lvl="1"/>
            <a:r>
              <a:rPr lang="en-US" sz="1600" b="1" dirty="0" smtClean="0"/>
              <a:t>No one in NHC CE has QMS experience</a:t>
            </a:r>
          </a:p>
          <a:p>
            <a:pPr lvl="1"/>
            <a:r>
              <a:rPr lang="en-US" sz="1600" dirty="0" smtClean="0"/>
              <a:t>ISO 13485:2016 would be complementary to existing TJC-related work</a:t>
            </a:r>
          </a:p>
          <a:p>
            <a:r>
              <a:rPr lang="en-US" sz="1800" b="1" dirty="0" smtClean="0"/>
              <a:t>Recommendation</a:t>
            </a:r>
          </a:p>
          <a:p>
            <a:pPr lvl="1"/>
            <a:r>
              <a:rPr lang="en-US" sz="1600" dirty="0" smtClean="0"/>
              <a:t>Proceed with ISO 13485:2016 implementation</a:t>
            </a:r>
          </a:p>
          <a:p>
            <a:pPr lvl="1"/>
            <a:r>
              <a:rPr lang="en-US" sz="1600" dirty="0" smtClean="0"/>
              <a:t>Re-purpose an existing FTE to now focus around quality as their primary function</a:t>
            </a:r>
          </a:p>
          <a:p>
            <a:pPr lvl="1"/>
            <a:r>
              <a:rPr lang="en-US" sz="1600" b="1" dirty="0" smtClean="0"/>
              <a:t>Partner with a proven consultant (Emergo) to implement by June 2020</a:t>
            </a:r>
          </a:p>
        </p:txBody>
      </p:sp>
      <p:sp>
        <p:nvSpPr>
          <p:cNvPr id="4" name="Rectangle 3"/>
          <p:cNvSpPr/>
          <p:nvPr/>
        </p:nvSpPr>
        <p:spPr>
          <a:xfrm>
            <a:off x="3817620" y="1291590"/>
            <a:ext cx="4526280" cy="42291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1315279" y="4777739"/>
            <a:ext cx="3382452" cy="331471"/>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1315279" y="6281591"/>
            <a:ext cx="6194231" cy="344513"/>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4758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additive="base">
                                        <p:cTn id="47"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8" end="8"/>
                                            </p:txEl>
                                          </p:spTgt>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
                                            <p:txEl>
                                              <p:pRg st="9" end="9"/>
                                            </p:txEl>
                                          </p:spTgt>
                                        </p:tgtEl>
                                        <p:attrNameLst>
                                          <p:attrName>style.visibility</p:attrName>
                                        </p:attrNameLst>
                                      </p:cBhvr>
                                      <p:to>
                                        <p:strVal val="visible"/>
                                      </p:to>
                                    </p:set>
                                    <p:anim calcmode="lin" valueType="num">
                                      <p:cBhvr additive="base">
                                        <p:cTn id="51" dur="500" fill="hold"/>
                                        <p:tgtEl>
                                          <p:spTgt spid="3">
                                            <p:txEl>
                                              <p:pRg st="9" end="9"/>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
                                            <p:txEl>
                                              <p:pRg st="9" end="9"/>
                                            </p:txEl>
                                          </p:spTgt>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
                                            <p:txEl>
                                              <p:pRg st="10" end="10"/>
                                            </p:txEl>
                                          </p:spTgt>
                                        </p:tgtEl>
                                        <p:attrNameLst>
                                          <p:attrName>style.visibility</p:attrName>
                                        </p:attrNameLst>
                                      </p:cBhvr>
                                      <p:to>
                                        <p:strVal val="visible"/>
                                      </p:to>
                                    </p:set>
                                    <p:anim calcmode="lin" valueType="num">
                                      <p:cBhvr additive="base">
                                        <p:cTn id="55" dur="500" fill="hold"/>
                                        <p:tgtEl>
                                          <p:spTgt spid="3">
                                            <p:txEl>
                                              <p:pRg st="10" end="10"/>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10" end="10"/>
                                            </p:txEl>
                                          </p:spTgt>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 calcmode="lin" valueType="num">
                                      <p:cBhvr additive="base">
                                        <p:cTn id="59" dur="500" fill="hold"/>
                                        <p:tgtEl>
                                          <p:spTgt spid="3">
                                            <p:txEl>
                                              <p:pRg st="11" end="11"/>
                                            </p:txEl>
                                          </p:spTgt>
                                        </p:tgtEl>
                                        <p:attrNameLst>
                                          <p:attrName>ppt_x</p:attrName>
                                        </p:attrNameLst>
                                      </p:cBhvr>
                                      <p:tavLst>
                                        <p:tav tm="0">
                                          <p:val>
                                            <p:strVal val="0-#ppt_w/2"/>
                                          </p:val>
                                        </p:tav>
                                        <p:tav tm="100000">
                                          <p:val>
                                            <p:strVal val="#ppt_x"/>
                                          </p:val>
                                        </p:tav>
                                      </p:tavLst>
                                    </p:anim>
                                    <p:anim calcmode="lin" valueType="num">
                                      <p:cBhvr additive="base">
                                        <p:cTn id="60" dur="500" fill="hold"/>
                                        <p:tgtEl>
                                          <p:spTgt spid="3">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
                                        </p:tgtEl>
                                        <p:attrNameLst>
                                          <p:attrName>style.visibility</p:attrName>
                                        </p:attrNameLst>
                                      </p:cBhvr>
                                      <p:to>
                                        <p:strVal val="visible"/>
                                      </p:to>
                                    </p:set>
                                  </p:childTnLst>
                                </p:cTn>
                              </p:par>
                              <p:par>
                                <p:cTn id="65" presetID="2" presetClass="entr" presetSubtype="8" fill="hold" grpId="0" nodeType="withEffect">
                                  <p:stCondLst>
                                    <p:cond delay="0"/>
                                  </p:stCondLst>
                                  <p:childTnLst>
                                    <p:set>
                                      <p:cBhvr>
                                        <p:cTn id="66" dur="1" fill="hold">
                                          <p:stCondLst>
                                            <p:cond delay="0"/>
                                          </p:stCondLst>
                                        </p:cTn>
                                        <p:tgtEl>
                                          <p:spTgt spid="3">
                                            <p:txEl>
                                              <p:pRg st="12" end="12"/>
                                            </p:txEl>
                                          </p:spTgt>
                                        </p:tgtEl>
                                        <p:attrNameLst>
                                          <p:attrName>style.visibility</p:attrName>
                                        </p:attrNameLst>
                                      </p:cBhvr>
                                      <p:to>
                                        <p:strVal val="visible"/>
                                      </p:to>
                                    </p:set>
                                    <p:anim calcmode="lin" valueType="num">
                                      <p:cBhvr additive="base">
                                        <p:cTn id="67" dur="500" fill="hold"/>
                                        <p:tgtEl>
                                          <p:spTgt spid="3">
                                            <p:txEl>
                                              <p:pRg st="12" end="12"/>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3">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3">
                                            <p:txEl>
                                              <p:pRg st="13" end="13"/>
                                            </p:txEl>
                                          </p:spTgt>
                                        </p:tgtEl>
                                        <p:attrNameLst>
                                          <p:attrName>style.visibility</p:attrName>
                                        </p:attrNameLst>
                                      </p:cBhvr>
                                      <p:to>
                                        <p:strVal val="visible"/>
                                      </p:to>
                                    </p:set>
                                    <p:anim calcmode="lin" valueType="num">
                                      <p:cBhvr additive="base">
                                        <p:cTn id="73" dur="500" fill="hold"/>
                                        <p:tgtEl>
                                          <p:spTgt spid="3">
                                            <p:txEl>
                                              <p:pRg st="13" end="13"/>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3">
                                            <p:txEl>
                                              <p:pRg st="13" end="13"/>
                                            </p:txEl>
                                          </p:spTgt>
                                        </p:tgtEl>
                                        <p:attrNameLst>
                                          <p:attrName>ppt_y</p:attrName>
                                        </p:attrNameLst>
                                      </p:cBhvr>
                                      <p:tavLst>
                                        <p:tav tm="0">
                                          <p:val>
                                            <p:strVal val="#ppt_y"/>
                                          </p:val>
                                        </p:tav>
                                        <p:tav tm="100000">
                                          <p:val>
                                            <p:strVal val="#ppt_y"/>
                                          </p:val>
                                        </p:tav>
                                      </p:tavLst>
                                    </p:anim>
                                  </p:childTnLst>
                                </p:cTn>
                              </p:par>
                              <p:par>
                                <p:cTn id="75" presetID="2" presetClass="entr" presetSubtype="8" fill="hold" grpId="0" nodeType="withEffect">
                                  <p:stCondLst>
                                    <p:cond delay="0"/>
                                  </p:stCondLst>
                                  <p:childTnLst>
                                    <p:set>
                                      <p:cBhvr>
                                        <p:cTn id="76" dur="1" fill="hold">
                                          <p:stCondLst>
                                            <p:cond delay="0"/>
                                          </p:stCondLst>
                                        </p:cTn>
                                        <p:tgtEl>
                                          <p:spTgt spid="3">
                                            <p:txEl>
                                              <p:pRg st="14" end="14"/>
                                            </p:txEl>
                                          </p:spTgt>
                                        </p:tgtEl>
                                        <p:attrNameLst>
                                          <p:attrName>style.visibility</p:attrName>
                                        </p:attrNameLst>
                                      </p:cBhvr>
                                      <p:to>
                                        <p:strVal val="visible"/>
                                      </p:to>
                                    </p:set>
                                    <p:anim calcmode="lin" valueType="num">
                                      <p:cBhvr additive="base">
                                        <p:cTn id="77" dur="500" fill="hold"/>
                                        <p:tgtEl>
                                          <p:spTgt spid="3">
                                            <p:txEl>
                                              <p:pRg st="14" end="14"/>
                                            </p:txEl>
                                          </p:spTgt>
                                        </p:tgtEl>
                                        <p:attrNameLst>
                                          <p:attrName>ppt_x</p:attrName>
                                        </p:attrNameLst>
                                      </p:cBhvr>
                                      <p:tavLst>
                                        <p:tav tm="0">
                                          <p:val>
                                            <p:strVal val="0-#ppt_w/2"/>
                                          </p:val>
                                        </p:tav>
                                        <p:tav tm="100000">
                                          <p:val>
                                            <p:strVal val="#ppt_x"/>
                                          </p:val>
                                        </p:tav>
                                      </p:tavLst>
                                    </p:anim>
                                    <p:anim calcmode="lin" valueType="num">
                                      <p:cBhvr additive="base">
                                        <p:cTn id="78" dur="500" fill="hold"/>
                                        <p:tgtEl>
                                          <p:spTgt spid="3">
                                            <p:txEl>
                                              <p:pRg st="14" end="14"/>
                                            </p:txEl>
                                          </p:spTgt>
                                        </p:tgtEl>
                                        <p:attrNameLst>
                                          <p:attrName>ppt_y</p:attrName>
                                        </p:attrNameLst>
                                      </p:cBhvr>
                                      <p:tavLst>
                                        <p:tav tm="0">
                                          <p:val>
                                            <p:strVal val="#ppt_y"/>
                                          </p:val>
                                        </p:tav>
                                        <p:tav tm="100000">
                                          <p:val>
                                            <p:strVal val="#ppt_y"/>
                                          </p:val>
                                        </p:tav>
                                      </p:tavLst>
                                    </p:anim>
                                  </p:childTnLst>
                                </p:cTn>
                              </p:par>
                              <p:par>
                                <p:cTn id="79" presetID="2" presetClass="entr" presetSubtype="8" fill="hold" grpId="0" nodeType="withEffect">
                                  <p:stCondLst>
                                    <p:cond delay="0"/>
                                  </p:stCondLst>
                                  <p:childTnLst>
                                    <p:set>
                                      <p:cBhvr>
                                        <p:cTn id="80" dur="1" fill="hold">
                                          <p:stCondLst>
                                            <p:cond delay="0"/>
                                          </p:stCondLst>
                                        </p:cTn>
                                        <p:tgtEl>
                                          <p:spTgt spid="3">
                                            <p:txEl>
                                              <p:pRg st="15" end="15"/>
                                            </p:txEl>
                                          </p:spTgt>
                                        </p:tgtEl>
                                        <p:attrNameLst>
                                          <p:attrName>style.visibility</p:attrName>
                                        </p:attrNameLst>
                                      </p:cBhvr>
                                      <p:to>
                                        <p:strVal val="visible"/>
                                      </p:to>
                                    </p:set>
                                    <p:anim calcmode="lin" valueType="num">
                                      <p:cBhvr additive="base">
                                        <p:cTn id="81" dur="500" fill="hold"/>
                                        <p:tgtEl>
                                          <p:spTgt spid="3">
                                            <p:txEl>
                                              <p:pRg st="15" end="15"/>
                                            </p:txEl>
                                          </p:spTgt>
                                        </p:tgtEl>
                                        <p:attrNameLst>
                                          <p:attrName>ppt_x</p:attrName>
                                        </p:attrNameLst>
                                      </p:cBhvr>
                                      <p:tavLst>
                                        <p:tav tm="0">
                                          <p:val>
                                            <p:strVal val="0-#ppt_w/2"/>
                                          </p:val>
                                        </p:tav>
                                        <p:tav tm="100000">
                                          <p:val>
                                            <p:strVal val="#ppt_x"/>
                                          </p:val>
                                        </p:tav>
                                      </p:tavLst>
                                    </p:anim>
                                    <p:anim calcmode="lin" valueType="num">
                                      <p:cBhvr additive="base">
                                        <p:cTn id="82" dur="500" fill="hold"/>
                                        <p:tgtEl>
                                          <p:spTgt spid="3">
                                            <p:txEl>
                                              <p:pRg st="15" end="15"/>
                                            </p:txEl>
                                          </p:spTgt>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3">
                                            <p:txEl>
                                              <p:pRg st="16" end="16"/>
                                            </p:txEl>
                                          </p:spTgt>
                                        </p:tgtEl>
                                        <p:attrNameLst>
                                          <p:attrName>style.visibility</p:attrName>
                                        </p:attrNameLst>
                                      </p:cBhvr>
                                      <p:to>
                                        <p:strVal val="visible"/>
                                      </p:to>
                                    </p:set>
                                    <p:anim calcmode="lin" valueType="num">
                                      <p:cBhvr additive="base">
                                        <p:cTn id="85" dur="500" fill="hold"/>
                                        <p:tgtEl>
                                          <p:spTgt spid="3">
                                            <p:txEl>
                                              <p:pRg st="16" end="16"/>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3">
                                            <p:txEl>
                                              <p:pRg st="16" end="16"/>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Rectangle 110"/>
          <p:cNvSpPr/>
          <p:nvPr/>
        </p:nvSpPr>
        <p:spPr>
          <a:xfrm>
            <a:off x="0" y="1"/>
            <a:ext cx="12192000" cy="12653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solidFill>
            </a:endParaRPr>
          </a:p>
        </p:txBody>
      </p:sp>
      <p:sp>
        <p:nvSpPr>
          <p:cNvPr id="112" name="Rectangle 111"/>
          <p:cNvSpPr/>
          <p:nvPr/>
        </p:nvSpPr>
        <p:spPr>
          <a:xfrm>
            <a:off x="691677" y="453906"/>
            <a:ext cx="10808646" cy="66340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0" dirty="0" smtClean="0">
                <a:solidFill>
                  <a:schemeClr val="bg1"/>
                </a:solidFill>
                <a:latin typeface="Arial" panose="020B0604020202020204" pitchFamily="34" charset="0"/>
                <a:cs typeface="Arial" panose="020B0604020202020204" pitchFamily="34" charset="0"/>
              </a:rPr>
              <a:t>QMS - Built “On Purpose”</a:t>
            </a:r>
            <a:endParaRPr lang="en-US" sz="6000" dirty="0">
              <a:solidFill>
                <a:schemeClr val="bg1"/>
              </a:solidFill>
              <a:latin typeface="Arial" panose="020B0604020202020204" pitchFamily="34" charset="0"/>
              <a:cs typeface="Arial" panose="020B0604020202020204" pitchFamily="34" charset="0"/>
            </a:endParaRPr>
          </a:p>
        </p:txBody>
      </p:sp>
      <p:sp>
        <p:nvSpPr>
          <p:cNvPr id="2" name="Rectangle 1"/>
          <p:cNvSpPr/>
          <p:nvPr/>
        </p:nvSpPr>
        <p:spPr>
          <a:xfrm>
            <a:off x="824523" y="1759402"/>
            <a:ext cx="10542953" cy="4401205"/>
          </a:xfrm>
          <a:prstGeom prst="rect">
            <a:avLst/>
          </a:prstGeom>
        </p:spPr>
        <p:txBody>
          <a:bodyPr wrap="square">
            <a:spAutoFit/>
          </a:bodyPr>
          <a:lstStyle/>
          <a:p>
            <a:r>
              <a:rPr lang="en-US" sz="4000" dirty="0"/>
              <a:t>Clinical Engineering </a:t>
            </a:r>
            <a:r>
              <a:rPr lang="en-US" sz="4000" b="1" i="1" dirty="0" smtClean="0">
                <a:solidFill>
                  <a:srgbClr val="FF0000"/>
                </a:solidFill>
              </a:rPr>
              <a:t>maintains and </a:t>
            </a:r>
            <a:r>
              <a:rPr lang="en-US" sz="4000" b="1" i="1" dirty="0">
                <a:solidFill>
                  <a:srgbClr val="FF0000"/>
                </a:solidFill>
              </a:rPr>
              <a:t>supports </a:t>
            </a:r>
            <a:r>
              <a:rPr lang="en-US" sz="4000" dirty="0"/>
              <a:t>Norton Healthcare’s </a:t>
            </a:r>
            <a:r>
              <a:rPr lang="en-US" sz="4000" b="1" dirty="0">
                <a:solidFill>
                  <a:srgbClr val="FF0000"/>
                </a:solidFill>
              </a:rPr>
              <a:t>clinical technology </a:t>
            </a:r>
            <a:r>
              <a:rPr lang="en-US" sz="4000" dirty="0"/>
              <a:t>to ensure the best possible patient outcomes through risk reduction, continuous quality improvement, stewardship of resources, compliance with regulatory requirements, and exceptional customer service.</a:t>
            </a:r>
          </a:p>
        </p:txBody>
      </p:sp>
      <p:sp>
        <p:nvSpPr>
          <p:cNvPr id="3" name="TextBox 2"/>
          <p:cNvSpPr txBox="1"/>
          <p:nvPr/>
        </p:nvSpPr>
        <p:spPr>
          <a:xfrm>
            <a:off x="7819647" y="6206741"/>
            <a:ext cx="3863302" cy="369332"/>
          </a:xfrm>
          <a:prstGeom prst="rect">
            <a:avLst/>
          </a:prstGeom>
          <a:noFill/>
        </p:spPr>
        <p:txBody>
          <a:bodyPr wrap="none" rtlCol="0">
            <a:spAutoFit/>
          </a:bodyPr>
          <a:lstStyle/>
          <a:p>
            <a:r>
              <a:rPr lang="en-US" dirty="0" smtClean="0"/>
              <a:t>Clinical Engineering Purpose Statement</a:t>
            </a:r>
            <a:endParaRPr lang="en-US" dirty="0"/>
          </a:p>
        </p:txBody>
      </p:sp>
    </p:spTree>
    <p:extLst>
      <p:ext uri="{BB962C8B-B14F-4D97-AF65-F5344CB8AC3E}">
        <p14:creationId xmlns:p14="http://schemas.microsoft.com/office/powerpoint/2010/main" val="14535282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r="33514"/>
          <a:stretch/>
        </p:blipFill>
        <p:spPr>
          <a:xfrm>
            <a:off x="437326" y="1459949"/>
            <a:ext cx="7524420" cy="4372817"/>
          </a:xfrm>
          <a:prstGeom prst="rect">
            <a:avLst/>
          </a:prstGeom>
        </p:spPr>
      </p:pic>
      <p:sp>
        <p:nvSpPr>
          <p:cNvPr id="3" name="Title 1"/>
          <p:cNvSpPr txBox="1">
            <a:spLocks/>
          </p:cNvSpPr>
          <p:nvPr/>
        </p:nvSpPr>
        <p:spPr>
          <a:xfrm>
            <a:off x="0" y="0"/>
            <a:ext cx="12192000" cy="1051255"/>
          </a:xfrm>
          <a:prstGeom prst="rect">
            <a:avLst/>
          </a:prstGeom>
          <a:solidFill>
            <a:schemeClr val="tx1">
              <a:lumMod val="50000"/>
              <a:lumOff val="50000"/>
            </a:schemeClr>
          </a:solidFill>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dirty="0" smtClean="0">
                <a:solidFill>
                  <a:schemeClr val="bg1"/>
                </a:solidFill>
              </a:rPr>
              <a:t>ISO 9001 vs. ISO 13485</a:t>
            </a:r>
            <a:endParaRPr lang="en-US" dirty="0">
              <a:solidFill>
                <a:schemeClr val="bg1"/>
              </a:solidFill>
            </a:endParaRPr>
          </a:p>
        </p:txBody>
      </p:sp>
      <p:grpSp>
        <p:nvGrpSpPr>
          <p:cNvPr id="9" name="Group 8"/>
          <p:cNvGrpSpPr/>
          <p:nvPr/>
        </p:nvGrpSpPr>
        <p:grpSpPr>
          <a:xfrm>
            <a:off x="7832436" y="1360643"/>
            <a:ext cx="3777673" cy="4910848"/>
            <a:chOff x="8040254" y="1360643"/>
            <a:chExt cx="3280311" cy="4372817"/>
          </a:xfrm>
        </p:grpSpPr>
        <p:grpSp>
          <p:nvGrpSpPr>
            <p:cNvPr id="7" name="Group 6"/>
            <p:cNvGrpSpPr/>
            <p:nvPr/>
          </p:nvGrpSpPr>
          <p:grpSpPr>
            <a:xfrm>
              <a:off x="8040254" y="1360643"/>
              <a:ext cx="3280311" cy="4372817"/>
              <a:chOff x="8040254" y="1360643"/>
              <a:chExt cx="3280311" cy="4372817"/>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40254" y="1360643"/>
                <a:ext cx="3280311" cy="4372817"/>
              </a:xfrm>
              <a:prstGeom prst="rect">
                <a:avLst/>
              </a:prstGeom>
            </p:spPr>
          </p:pic>
          <p:pic>
            <p:nvPicPr>
              <p:cNvPr id="6" name="Picture 5"/>
              <p:cNvPicPr>
                <a:picLocks noChangeAspect="1"/>
              </p:cNvPicPr>
              <p:nvPr/>
            </p:nvPicPr>
            <p:blipFill>
              <a:blip r:embed="rId4" cstate="email">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8128001" y="3796146"/>
                <a:ext cx="1427017" cy="1427017"/>
              </a:xfrm>
              <a:prstGeom prst="rect">
                <a:avLst/>
              </a:prstGeom>
            </p:spPr>
          </p:pic>
        </p:gr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128001" y="1543421"/>
              <a:ext cx="1413164" cy="1400972"/>
            </a:xfrm>
            <a:prstGeom prst="rect">
              <a:avLst/>
            </a:prstGeom>
          </p:spPr>
        </p:pic>
      </p:grpSp>
    </p:spTree>
    <p:extLst>
      <p:ext uri="{BB962C8B-B14F-4D97-AF65-F5344CB8AC3E}">
        <p14:creationId xmlns:p14="http://schemas.microsoft.com/office/powerpoint/2010/main" val="17324150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duotone>
              <a:schemeClr val="accent5">
                <a:shade val="45000"/>
                <a:satMod val="135000"/>
              </a:schemeClr>
              <a:prstClr val="white"/>
            </a:duotone>
            <a:extLst>
              <a:ext uri="{28A0092B-C50C-407E-A947-70E740481C1C}">
                <a14:useLocalDpi xmlns:a14="http://schemas.microsoft.com/office/drawing/2010/main"/>
              </a:ext>
            </a:extLst>
          </a:blip>
          <a:srcRect t="11570"/>
          <a:stretch/>
        </p:blipFill>
        <p:spPr>
          <a:xfrm>
            <a:off x="2190017" y="1051255"/>
            <a:ext cx="7587804" cy="5624454"/>
          </a:xfrm>
          <a:prstGeom prst="rect">
            <a:avLst/>
          </a:prstGeom>
          <a:ln w="28575">
            <a:solidFill>
              <a:schemeClr val="tx1"/>
            </a:solidFill>
          </a:ln>
        </p:spPr>
      </p:pic>
      <p:sp>
        <p:nvSpPr>
          <p:cNvPr id="3" name="Title 1"/>
          <p:cNvSpPr txBox="1">
            <a:spLocks/>
          </p:cNvSpPr>
          <p:nvPr/>
        </p:nvSpPr>
        <p:spPr>
          <a:xfrm>
            <a:off x="0" y="0"/>
            <a:ext cx="12192000" cy="1051255"/>
          </a:xfrm>
          <a:prstGeom prst="rect">
            <a:avLst/>
          </a:prstGeom>
          <a:solidFill>
            <a:schemeClr val="tx1">
              <a:lumMod val="50000"/>
              <a:lumOff val="50000"/>
            </a:schemeClr>
          </a:solidFill>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dirty="0" smtClean="0">
                <a:solidFill>
                  <a:schemeClr val="bg1"/>
                </a:solidFill>
              </a:rPr>
              <a:t>Clause Structure Derived </a:t>
            </a:r>
            <a:r>
              <a:rPr lang="en-US" dirty="0">
                <a:solidFill>
                  <a:schemeClr val="bg1"/>
                </a:solidFill>
              </a:rPr>
              <a:t>F</a:t>
            </a:r>
            <a:r>
              <a:rPr lang="en-US" dirty="0" smtClean="0">
                <a:solidFill>
                  <a:schemeClr val="bg1"/>
                </a:solidFill>
              </a:rPr>
              <a:t>rom ISO 9001</a:t>
            </a:r>
            <a:endParaRPr lang="en-US" dirty="0">
              <a:solidFill>
                <a:schemeClr val="bg1"/>
              </a:solidFill>
            </a:endParaRPr>
          </a:p>
        </p:txBody>
      </p:sp>
      <p:sp>
        <p:nvSpPr>
          <p:cNvPr id="7" name="Rectangle 6"/>
          <p:cNvSpPr/>
          <p:nvPr/>
        </p:nvSpPr>
        <p:spPr>
          <a:xfrm>
            <a:off x="9777821" y="3029766"/>
            <a:ext cx="1914860" cy="1645918"/>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Norton</a:t>
            </a:r>
          </a:p>
          <a:p>
            <a:pPr algn="ctr"/>
            <a:r>
              <a:rPr lang="en-US" sz="2800" dirty="0" smtClean="0"/>
              <a:t>Clinical</a:t>
            </a:r>
          </a:p>
          <a:p>
            <a:pPr algn="ctr"/>
            <a:r>
              <a:rPr lang="en-US" sz="2800" dirty="0" smtClean="0"/>
              <a:t>Engineering</a:t>
            </a:r>
            <a:endParaRPr lang="en-US" sz="2800" dirty="0"/>
          </a:p>
        </p:txBody>
      </p:sp>
      <p:sp>
        <p:nvSpPr>
          <p:cNvPr id="8" name="Rectangle 7"/>
          <p:cNvSpPr/>
          <p:nvPr/>
        </p:nvSpPr>
        <p:spPr>
          <a:xfrm>
            <a:off x="5983919" y="1062014"/>
            <a:ext cx="5775976" cy="56136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45" y="2974326"/>
            <a:ext cx="2129128" cy="1701358"/>
          </a:xfrm>
          <a:prstGeom prst="rect">
            <a:avLst/>
          </a:prstGeom>
        </p:spPr>
      </p:pic>
    </p:spTree>
    <p:extLst>
      <p:ext uri="{BB962C8B-B14F-4D97-AF65-F5344CB8AC3E}">
        <p14:creationId xmlns:p14="http://schemas.microsoft.com/office/powerpoint/2010/main" val="1887356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0"/>
            <a:ext cx="12192000" cy="1051255"/>
          </a:xfrm>
          <a:prstGeom prst="rect">
            <a:avLst/>
          </a:prstGeom>
          <a:solidFill>
            <a:schemeClr val="tx1">
              <a:lumMod val="50000"/>
              <a:lumOff val="50000"/>
            </a:schemeClr>
          </a:solidFill>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dirty="0" smtClean="0">
                <a:solidFill>
                  <a:schemeClr val="bg1"/>
                </a:solidFill>
              </a:rPr>
              <a:t>How Does an ISO 13485 QMS Work?</a:t>
            </a:r>
            <a:endParaRPr lang="en-US" dirty="0">
              <a:solidFill>
                <a:schemeClr val="bg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36558" y="2917798"/>
            <a:ext cx="955659" cy="1057596"/>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236" y="1877035"/>
            <a:ext cx="1272580" cy="1272580"/>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5645" y="5259831"/>
            <a:ext cx="1433144" cy="923706"/>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2305" y="3908543"/>
            <a:ext cx="2040965" cy="1918508"/>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08859" y="2590683"/>
            <a:ext cx="1221979" cy="1221979"/>
          </a:xfrm>
          <a:prstGeom prst="rect">
            <a:avLst/>
          </a:prstGeom>
        </p:spPr>
      </p:pic>
      <p:sp>
        <p:nvSpPr>
          <p:cNvPr id="2" name="Rounded Rectangle 1"/>
          <p:cNvSpPr/>
          <p:nvPr/>
        </p:nvSpPr>
        <p:spPr>
          <a:xfrm>
            <a:off x="5011601" y="3737411"/>
            <a:ext cx="2336800" cy="2269628"/>
          </a:xfrm>
          <a:prstGeom prst="round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2901379" y="1487854"/>
            <a:ext cx="1374094" cy="1200329"/>
          </a:xfrm>
          <a:prstGeom prst="rect">
            <a:avLst/>
          </a:prstGeom>
          <a:solidFill>
            <a:schemeClr val="bg2">
              <a:lumMod val="50000"/>
            </a:schemeClr>
          </a:solidFill>
        </p:spPr>
        <p:txBody>
          <a:bodyPr wrap="none" rtlCol="0">
            <a:spAutoFit/>
          </a:bodyPr>
          <a:lstStyle/>
          <a:p>
            <a:pPr algn="ctr"/>
            <a:r>
              <a:rPr lang="en-US" dirty="0" smtClean="0">
                <a:solidFill>
                  <a:schemeClr val="bg1"/>
                </a:solidFill>
              </a:rPr>
              <a:t>QUALITY </a:t>
            </a:r>
          </a:p>
          <a:p>
            <a:pPr algn="ctr"/>
            <a:r>
              <a:rPr lang="en-US" dirty="0" smtClean="0">
                <a:solidFill>
                  <a:schemeClr val="bg1"/>
                </a:solidFill>
              </a:rPr>
              <a:t>MANUAL</a:t>
            </a:r>
          </a:p>
          <a:p>
            <a:pPr algn="ctr"/>
            <a:r>
              <a:rPr lang="en-US" dirty="0" smtClean="0">
                <a:solidFill>
                  <a:schemeClr val="bg1"/>
                </a:solidFill>
              </a:rPr>
              <a:t>DOCUMENT </a:t>
            </a:r>
          </a:p>
          <a:p>
            <a:pPr algn="ctr"/>
            <a:r>
              <a:rPr lang="en-US" dirty="0" smtClean="0">
                <a:solidFill>
                  <a:schemeClr val="bg1"/>
                </a:solidFill>
              </a:rPr>
              <a:t>CONTROL</a:t>
            </a:r>
            <a:endParaRPr lang="en-US" dirty="0">
              <a:solidFill>
                <a:schemeClr val="bg1"/>
              </a:solidFill>
            </a:endParaRPr>
          </a:p>
        </p:txBody>
      </p:sp>
      <p:sp>
        <p:nvSpPr>
          <p:cNvPr id="7" name="TextBox 6"/>
          <p:cNvSpPr txBox="1"/>
          <p:nvPr/>
        </p:nvSpPr>
        <p:spPr>
          <a:xfrm>
            <a:off x="5011601" y="3389937"/>
            <a:ext cx="2393604" cy="369332"/>
          </a:xfrm>
          <a:prstGeom prst="rect">
            <a:avLst/>
          </a:prstGeom>
          <a:noFill/>
        </p:spPr>
        <p:txBody>
          <a:bodyPr wrap="none" rtlCol="0">
            <a:spAutoFit/>
          </a:bodyPr>
          <a:lstStyle/>
          <a:p>
            <a:r>
              <a:rPr lang="en-US" dirty="0" smtClean="0"/>
              <a:t>CLINICAL ENGINEERING</a:t>
            </a:r>
            <a:endParaRPr lang="en-US" dirty="0"/>
          </a:p>
        </p:txBody>
      </p:sp>
      <p:sp>
        <p:nvSpPr>
          <p:cNvPr id="14" name="TextBox 13"/>
          <p:cNvSpPr txBox="1"/>
          <p:nvPr/>
        </p:nvSpPr>
        <p:spPr>
          <a:xfrm>
            <a:off x="5252057" y="1311609"/>
            <a:ext cx="1671611" cy="646331"/>
          </a:xfrm>
          <a:prstGeom prst="rect">
            <a:avLst/>
          </a:prstGeom>
          <a:solidFill>
            <a:schemeClr val="bg2">
              <a:lumMod val="50000"/>
            </a:schemeClr>
          </a:solidFill>
        </p:spPr>
        <p:txBody>
          <a:bodyPr wrap="none" rtlCol="0">
            <a:spAutoFit/>
          </a:bodyPr>
          <a:lstStyle/>
          <a:p>
            <a:pPr algn="ctr"/>
            <a:r>
              <a:rPr lang="en-US" dirty="0" smtClean="0">
                <a:solidFill>
                  <a:schemeClr val="bg1"/>
                </a:solidFill>
              </a:rPr>
              <a:t>MANAGEMENT</a:t>
            </a:r>
          </a:p>
          <a:p>
            <a:pPr algn="ctr"/>
            <a:r>
              <a:rPr lang="en-US" dirty="0" smtClean="0">
                <a:solidFill>
                  <a:schemeClr val="bg1"/>
                </a:solidFill>
              </a:rPr>
              <a:t>RESPONSIBILITY</a:t>
            </a:r>
            <a:endParaRPr lang="en-US" dirty="0">
              <a:solidFill>
                <a:schemeClr val="bg1"/>
              </a:solidFill>
            </a:endParaRPr>
          </a:p>
        </p:txBody>
      </p:sp>
      <p:sp>
        <p:nvSpPr>
          <p:cNvPr id="15" name="TextBox 14"/>
          <p:cNvSpPr txBox="1"/>
          <p:nvPr/>
        </p:nvSpPr>
        <p:spPr>
          <a:xfrm>
            <a:off x="8216062" y="2190159"/>
            <a:ext cx="1287404" cy="646331"/>
          </a:xfrm>
          <a:prstGeom prst="rect">
            <a:avLst/>
          </a:prstGeom>
          <a:solidFill>
            <a:schemeClr val="bg2">
              <a:lumMod val="50000"/>
            </a:schemeClr>
          </a:solidFill>
        </p:spPr>
        <p:txBody>
          <a:bodyPr wrap="none" rtlCol="0">
            <a:spAutoFit/>
          </a:bodyPr>
          <a:lstStyle/>
          <a:p>
            <a:pPr algn="ctr"/>
            <a:r>
              <a:rPr lang="en-US" dirty="0" smtClean="0">
                <a:solidFill>
                  <a:schemeClr val="bg1"/>
                </a:solidFill>
              </a:rPr>
              <a:t>HUMAN</a:t>
            </a:r>
          </a:p>
          <a:p>
            <a:pPr algn="ctr"/>
            <a:r>
              <a:rPr lang="en-US" dirty="0" smtClean="0">
                <a:solidFill>
                  <a:schemeClr val="bg1"/>
                </a:solidFill>
              </a:rPr>
              <a:t>RESOURCES</a:t>
            </a:r>
            <a:endParaRPr lang="en-US" dirty="0">
              <a:solidFill>
                <a:schemeClr val="bg1"/>
              </a:solidFill>
            </a:endParaRPr>
          </a:p>
        </p:txBody>
      </p:sp>
      <p:pic>
        <p:nvPicPr>
          <p:cNvPr id="16" name="Picture 15"/>
          <p:cNvPicPr>
            <a:picLocks noChangeAspect="1"/>
          </p:cNvPicPr>
          <p:nvPr/>
        </p:nvPicPr>
        <p:blipFill>
          <a:blip r:embed="rId7" cstate="print">
            <a:grayscl/>
            <a:extLst>
              <a:ext uri="{28A0092B-C50C-407E-A947-70E740481C1C}">
                <a14:useLocalDpi xmlns:a14="http://schemas.microsoft.com/office/drawing/2010/main" val="0"/>
              </a:ext>
            </a:extLst>
          </a:blip>
          <a:stretch>
            <a:fillRect/>
          </a:stretch>
        </p:blipFill>
        <p:spPr>
          <a:xfrm>
            <a:off x="2047135" y="4876120"/>
            <a:ext cx="2449458" cy="1632971"/>
          </a:xfrm>
          <a:prstGeom prst="rect">
            <a:avLst/>
          </a:prstGeom>
        </p:spPr>
      </p:pic>
      <p:sp>
        <p:nvSpPr>
          <p:cNvPr id="17" name="TextBox 16"/>
          <p:cNvSpPr txBox="1"/>
          <p:nvPr/>
        </p:nvSpPr>
        <p:spPr>
          <a:xfrm>
            <a:off x="2436406" y="4229789"/>
            <a:ext cx="1644746" cy="646331"/>
          </a:xfrm>
          <a:prstGeom prst="rect">
            <a:avLst/>
          </a:prstGeom>
          <a:solidFill>
            <a:schemeClr val="bg2">
              <a:lumMod val="50000"/>
            </a:schemeClr>
          </a:solidFill>
        </p:spPr>
        <p:txBody>
          <a:bodyPr wrap="none" rtlCol="0">
            <a:spAutoFit/>
          </a:bodyPr>
          <a:lstStyle/>
          <a:p>
            <a:pPr algn="ctr"/>
            <a:r>
              <a:rPr lang="en-US" dirty="0" smtClean="0">
                <a:solidFill>
                  <a:schemeClr val="bg1"/>
                </a:solidFill>
              </a:rPr>
              <a:t>DMAIC</a:t>
            </a:r>
          </a:p>
          <a:p>
            <a:pPr algn="ctr"/>
            <a:r>
              <a:rPr lang="en-US" dirty="0" smtClean="0">
                <a:solidFill>
                  <a:schemeClr val="bg1"/>
                </a:solidFill>
              </a:rPr>
              <a:t>IMPROVEMENT</a:t>
            </a:r>
            <a:endParaRPr lang="en-US" dirty="0">
              <a:solidFill>
                <a:schemeClr val="bg1"/>
              </a:solidFill>
            </a:endParaRPr>
          </a:p>
        </p:txBody>
      </p:sp>
      <p:sp>
        <p:nvSpPr>
          <p:cNvPr id="18" name="TextBox 17"/>
          <p:cNvSpPr txBox="1"/>
          <p:nvPr/>
        </p:nvSpPr>
        <p:spPr>
          <a:xfrm>
            <a:off x="8159438" y="4325112"/>
            <a:ext cx="2065566" cy="646331"/>
          </a:xfrm>
          <a:prstGeom prst="rect">
            <a:avLst/>
          </a:prstGeom>
          <a:solidFill>
            <a:schemeClr val="bg2">
              <a:lumMod val="50000"/>
            </a:schemeClr>
          </a:solidFill>
        </p:spPr>
        <p:txBody>
          <a:bodyPr wrap="none" rtlCol="0">
            <a:spAutoFit/>
          </a:bodyPr>
          <a:lstStyle/>
          <a:p>
            <a:pPr algn="ctr"/>
            <a:r>
              <a:rPr lang="en-US" dirty="0" smtClean="0">
                <a:solidFill>
                  <a:schemeClr val="bg1"/>
                </a:solidFill>
              </a:rPr>
              <a:t>PRODUCT / SERVICE</a:t>
            </a:r>
          </a:p>
          <a:p>
            <a:pPr algn="ctr"/>
            <a:r>
              <a:rPr lang="en-US" dirty="0" smtClean="0">
                <a:solidFill>
                  <a:schemeClr val="bg1"/>
                </a:solidFill>
              </a:rPr>
              <a:t>DEVELOPMENT</a:t>
            </a:r>
            <a:endParaRPr lang="en-US" dirty="0">
              <a:solidFill>
                <a:schemeClr val="bg1"/>
              </a:solidFill>
            </a:endParaRPr>
          </a:p>
        </p:txBody>
      </p:sp>
      <p:cxnSp>
        <p:nvCxnSpPr>
          <p:cNvPr id="24" name="Elbow Connector 23"/>
          <p:cNvCxnSpPr>
            <a:stCxn id="18" idx="2"/>
          </p:cNvCxnSpPr>
          <p:nvPr/>
        </p:nvCxnSpPr>
        <p:spPr>
          <a:xfrm rot="5400000">
            <a:off x="8175732" y="4144126"/>
            <a:ext cx="189172" cy="1843806"/>
          </a:xfrm>
          <a:prstGeom prst="bentConnector2">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Elbow Connector 31"/>
          <p:cNvCxnSpPr>
            <a:stCxn id="14" idx="1"/>
          </p:cNvCxnSpPr>
          <p:nvPr/>
        </p:nvCxnSpPr>
        <p:spPr>
          <a:xfrm rot="10800000" flipH="1" flipV="1">
            <a:off x="5252056" y="1634774"/>
            <a:ext cx="143179" cy="1811821"/>
          </a:xfrm>
          <a:prstGeom prst="bentConnector4">
            <a:avLst>
              <a:gd name="adj1" fmla="val -159660"/>
              <a:gd name="adj2" fmla="val 58918"/>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6" idx="3"/>
            <a:endCxn id="2" idx="1"/>
          </p:cNvCxnSpPr>
          <p:nvPr/>
        </p:nvCxnSpPr>
        <p:spPr>
          <a:xfrm>
            <a:off x="4275473" y="2088019"/>
            <a:ext cx="736128" cy="2784206"/>
          </a:xfrm>
          <a:prstGeom prst="bentConnector3">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Elbow Connector 37"/>
          <p:cNvCxnSpPr>
            <a:stCxn id="17" idx="3"/>
          </p:cNvCxnSpPr>
          <p:nvPr/>
        </p:nvCxnSpPr>
        <p:spPr>
          <a:xfrm>
            <a:off x="4081152" y="4552955"/>
            <a:ext cx="896022" cy="706876"/>
          </a:xfrm>
          <a:prstGeom prst="bentConnector3">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Elbow Connector 39"/>
          <p:cNvCxnSpPr>
            <a:stCxn id="15" idx="1"/>
            <a:endCxn id="2" idx="3"/>
          </p:cNvCxnSpPr>
          <p:nvPr/>
        </p:nvCxnSpPr>
        <p:spPr>
          <a:xfrm rot="10800000" flipV="1">
            <a:off x="7348402" y="2513325"/>
            <a:ext cx="867661" cy="2358900"/>
          </a:xfrm>
          <a:prstGeom prst="bentConnector3">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782295" y="5985067"/>
            <a:ext cx="795411" cy="461665"/>
          </a:xfrm>
          <a:prstGeom prst="rect">
            <a:avLst/>
          </a:prstGeom>
          <a:noFill/>
        </p:spPr>
        <p:txBody>
          <a:bodyPr wrap="none" rtlCol="0">
            <a:spAutoFit/>
          </a:bodyPr>
          <a:lstStyle/>
          <a:p>
            <a:r>
              <a:rPr lang="en-US" sz="2400" dirty="0" smtClean="0"/>
              <a:t>QMS</a:t>
            </a:r>
            <a:endParaRPr lang="en-US" sz="2400" dirty="0"/>
          </a:p>
        </p:txBody>
      </p:sp>
    </p:spTree>
    <p:extLst>
      <p:ext uri="{BB962C8B-B14F-4D97-AF65-F5344CB8AC3E}">
        <p14:creationId xmlns:p14="http://schemas.microsoft.com/office/powerpoint/2010/main" val="291770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14"/>
                                        </p:tgtEl>
                                      </p:cBhvr>
                                    </p:animEffect>
                                    <p:animScale>
                                      <p:cBhvr>
                                        <p:cTn id="15" dur="250" autoRev="1" fill="hold"/>
                                        <p:tgtEl>
                                          <p:spTgt spid="14"/>
                                        </p:tgtEl>
                                      </p:cBhvr>
                                      <p:by x="105000" y="105000"/>
                                    </p:animScale>
                                  </p:childTnLst>
                                </p:cTn>
                              </p:par>
                              <p:par>
                                <p:cTn id="16" presetID="22" presetClass="entr" presetSubtype="1"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grpId="0" nodeType="clickEffect">
                                  <p:stCondLst>
                                    <p:cond delay="0"/>
                                  </p:stCondLst>
                                  <p:childTnLst>
                                    <p:animEffect transition="out" filter="fade">
                                      <p:cBhvr>
                                        <p:cTn id="22" dur="500" tmFilter="0, 0; .2, .5; .8, .5; 1, 0"/>
                                        <p:tgtEl>
                                          <p:spTgt spid="15"/>
                                        </p:tgtEl>
                                      </p:cBhvr>
                                    </p:animEffect>
                                    <p:animScale>
                                      <p:cBhvr>
                                        <p:cTn id="23" dur="250" autoRev="1" fill="hold"/>
                                        <p:tgtEl>
                                          <p:spTgt spid="15"/>
                                        </p:tgtEl>
                                      </p:cBhvr>
                                      <p:by x="105000" y="105000"/>
                                    </p:animScale>
                                  </p:childTnLst>
                                </p:cTn>
                              </p:par>
                              <p:par>
                                <p:cTn id="24" presetID="22" presetClass="entr" presetSubtype="2" fill="hold" nodeType="withEffect">
                                  <p:stCondLst>
                                    <p:cond delay="0"/>
                                  </p:stCondLst>
                                  <p:childTnLst>
                                    <p:set>
                                      <p:cBhvr>
                                        <p:cTn id="25" dur="1" fill="hold">
                                          <p:stCondLst>
                                            <p:cond delay="0"/>
                                          </p:stCondLst>
                                        </p:cTn>
                                        <p:tgtEl>
                                          <p:spTgt spid="40"/>
                                        </p:tgtEl>
                                        <p:attrNameLst>
                                          <p:attrName>style.visibility</p:attrName>
                                        </p:attrNameLst>
                                      </p:cBhvr>
                                      <p:to>
                                        <p:strVal val="visible"/>
                                      </p:to>
                                    </p:set>
                                    <p:animEffect transition="in" filter="wipe(right)">
                                      <p:cBhvr>
                                        <p:cTn id="26" dur="500"/>
                                        <p:tgtEl>
                                          <p:spTgt spid="40"/>
                                        </p:tgtEl>
                                      </p:cBhvr>
                                    </p:animEffect>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18"/>
                                        </p:tgtEl>
                                      </p:cBhvr>
                                    </p:animEffect>
                                    <p:animScale>
                                      <p:cBhvr>
                                        <p:cTn id="31" dur="250" autoRev="1" fill="hold"/>
                                        <p:tgtEl>
                                          <p:spTgt spid="18"/>
                                        </p:tgtEl>
                                      </p:cBhvr>
                                      <p:by x="105000" y="105000"/>
                                    </p:animScale>
                                  </p:childTnLst>
                                </p:cTn>
                              </p:par>
                              <p:par>
                                <p:cTn id="32" presetID="22" presetClass="entr" presetSubtype="2"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wipe(right)">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6" presetClass="emph" presetSubtype="0" fill="hold" grpId="0" nodeType="clickEffect">
                                  <p:stCondLst>
                                    <p:cond delay="0"/>
                                  </p:stCondLst>
                                  <p:childTnLst>
                                    <p:animEffect transition="out" filter="fade">
                                      <p:cBhvr>
                                        <p:cTn id="38" dur="500" tmFilter="0, 0; .2, .5; .8, .5; 1, 0"/>
                                        <p:tgtEl>
                                          <p:spTgt spid="17"/>
                                        </p:tgtEl>
                                      </p:cBhvr>
                                    </p:animEffect>
                                    <p:animScale>
                                      <p:cBhvr>
                                        <p:cTn id="39" dur="250" autoRev="1" fill="hold"/>
                                        <p:tgtEl>
                                          <p:spTgt spid="17"/>
                                        </p:tgtEl>
                                      </p:cBhvr>
                                      <p:by x="105000" y="105000"/>
                                    </p:animScale>
                                  </p:childTnLst>
                                </p:cTn>
                              </p:par>
                              <p:par>
                                <p:cTn id="40" presetID="22" presetClass="entr" presetSubtype="8"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wipe(left)">
                                      <p:cBhvr>
                                        <p:cTn id="4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5" grpId="0" animBg="1"/>
      <p:bldP spid="17" grpId="0" animBg="1"/>
      <p:bldP spid="1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802138" y="3548700"/>
            <a:ext cx="2980266" cy="2980266"/>
            <a:chOff x="8787553" y="2572754"/>
            <a:chExt cx="2980266" cy="2980266"/>
          </a:xfrm>
        </p:grpSpPr>
        <p:sp>
          <p:nvSpPr>
            <p:cNvPr id="12" name="Shape 11"/>
            <p:cNvSpPr/>
            <p:nvPr/>
          </p:nvSpPr>
          <p:spPr>
            <a:xfrm>
              <a:off x="8787553" y="2572754"/>
              <a:ext cx="2980266" cy="2980266"/>
            </a:xfrm>
            <a:prstGeom prst="gear9">
              <a:avLst/>
            </a:prstGeom>
          </p:spPr>
          <p:style>
            <a:lnRef idx="0">
              <a:schemeClr val="lt1">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sp>
        <p:sp>
          <p:nvSpPr>
            <p:cNvPr id="13" name="Shape 4"/>
            <p:cNvSpPr/>
            <p:nvPr/>
          </p:nvSpPr>
          <p:spPr>
            <a:xfrm>
              <a:off x="9386719" y="3270867"/>
              <a:ext cx="1781934" cy="15319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2400" kern="1200" dirty="0" smtClean="0"/>
                <a:t>Policies</a:t>
              </a:r>
              <a:endParaRPr lang="en-US" sz="2400" kern="1200" dirty="0"/>
            </a:p>
          </p:txBody>
        </p:sp>
      </p:grpSp>
      <p:grpSp>
        <p:nvGrpSpPr>
          <p:cNvPr id="16" name="Group 15"/>
          <p:cNvGrpSpPr/>
          <p:nvPr/>
        </p:nvGrpSpPr>
        <p:grpSpPr>
          <a:xfrm>
            <a:off x="1696180" y="4020356"/>
            <a:ext cx="2167466" cy="2167466"/>
            <a:chOff x="7127193" y="1851857"/>
            <a:chExt cx="2167466" cy="2167466"/>
          </a:xfrm>
        </p:grpSpPr>
        <p:sp>
          <p:nvSpPr>
            <p:cNvPr id="10" name="Shape 9"/>
            <p:cNvSpPr/>
            <p:nvPr/>
          </p:nvSpPr>
          <p:spPr>
            <a:xfrm>
              <a:off x="7127193" y="1851857"/>
              <a:ext cx="2167466" cy="2167466"/>
            </a:xfrm>
            <a:prstGeom prst="gear6">
              <a:avLst/>
            </a:prstGeom>
          </p:spPr>
          <p:style>
            <a:lnRef idx="0">
              <a:schemeClr val="lt1">
                <a:hueOff val="0"/>
                <a:satOff val="0"/>
                <a:lumOff val="0"/>
                <a:alphaOff val="0"/>
              </a:schemeClr>
            </a:lnRef>
            <a:fillRef idx="3">
              <a:schemeClr val="accent3">
                <a:hueOff val="1355300"/>
                <a:satOff val="50000"/>
                <a:lumOff val="-7353"/>
                <a:alphaOff val="0"/>
              </a:schemeClr>
            </a:fillRef>
            <a:effectRef idx="3">
              <a:schemeClr val="accent3">
                <a:hueOff val="1355300"/>
                <a:satOff val="50000"/>
                <a:lumOff val="-7353"/>
                <a:alphaOff val="0"/>
              </a:schemeClr>
            </a:effectRef>
            <a:fontRef idx="minor">
              <a:schemeClr val="lt1"/>
            </a:fontRef>
          </p:style>
        </p:sp>
        <p:sp>
          <p:nvSpPr>
            <p:cNvPr id="11" name="Shape 6"/>
            <p:cNvSpPr/>
            <p:nvPr/>
          </p:nvSpPr>
          <p:spPr>
            <a:xfrm>
              <a:off x="7599246" y="2417291"/>
              <a:ext cx="1223360" cy="106953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kern="1200" dirty="0" smtClean="0"/>
                <a:t>Standard Work Instructions</a:t>
              </a:r>
              <a:endParaRPr lang="en-US" kern="1200" dirty="0"/>
            </a:p>
          </p:txBody>
        </p:sp>
      </p:grpSp>
      <p:sp>
        <p:nvSpPr>
          <p:cNvPr id="8" name="Shape 7"/>
          <p:cNvSpPr/>
          <p:nvPr/>
        </p:nvSpPr>
        <p:spPr>
          <a:xfrm rot="20700000">
            <a:off x="6060713" y="386242"/>
            <a:ext cx="2123675" cy="2123675"/>
          </a:xfrm>
          <a:prstGeom prst="gear6">
            <a:avLst/>
          </a:prstGeom>
        </p:spPr>
        <p:style>
          <a:lnRef idx="0">
            <a:schemeClr val="lt1">
              <a:hueOff val="0"/>
              <a:satOff val="0"/>
              <a:lumOff val="0"/>
              <a:alphaOff val="0"/>
            </a:schemeClr>
          </a:lnRef>
          <a:fillRef idx="3">
            <a:schemeClr val="accent3">
              <a:hueOff val="2710599"/>
              <a:satOff val="100000"/>
              <a:lumOff val="-14706"/>
              <a:alphaOff val="0"/>
            </a:schemeClr>
          </a:fillRef>
          <a:effectRef idx="3">
            <a:schemeClr val="accent3">
              <a:hueOff val="2710599"/>
              <a:satOff val="100000"/>
              <a:lumOff val="-14706"/>
              <a:alphaOff val="0"/>
            </a:schemeClr>
          </a:effectRef>
          <a:fontRef idx="minor">
            <a:schemeClr val="lt1"/>
          </a:fontRef>
        </p:style>
      </p:sp>
      <p:sp>
        <p:nvSpPr>
          <p:cNvPr id="9" name="Shape 8"/>
          <p:cNvSpPr/>
          <p:nvPr/>
        </p:nvSpPr>
        <p:spPr>
          <a:xfrm>
            <a:off x="6526497" y="852026"/>
            <a:ext cx="1192106" cy="11921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2400" kern="1200" dirty="0" smtClean="0"/>
              <a:t>Forms</a:t>
            </a:r>
            <a:endParaRPr lang="en-US" sz="2400" kern="1200" dirty="0"/>
          </a:p>
        </p:txBody>
      </p:sp>
      <p:sp>
        <p:nvSpPr>
          <p:cNvPr id="19" name="TextBox 18"/>
          <p:cNvSpPr txBox="1"/>
          <p:nvPr/>
        </p:nvSpPr>
        <p:spPr>
          <a:xfrm>
            <a:off x="3679418" y="2748559"/>
            <a:ext cx="4650760" cy="1446550"/>
          </a:xfrm>
          <a:prstGeom prst="rect">
            <a:avLst/>
          </a:prstGeom>
          <a:noFill/>
        </p:spPr>
        <p:txBody>
          <a:bodyPr wrap="none" rtlCol="0">
            <a:spAutoFit/>
          </a:bodyPr>
          <a:lstStyle/>
          <a:p>
            <a:r>
              <a:rPr lang="en-US" sz="4400" dirty="0" smtClean="0"/>
              <a:t>Clinical Engineering</a:t>
            </a:r>
          </a:p>
          <a:p>
            <a:r>
              <a:rPr lang="en-US" sz="4400" dirty="0" smtClean="0"/>
              <a:t>Before ISO 13485</a:t>
            </a:r>
            <a:endParaRPr lang="en-US" sz="4400" dirty="0"/>
          </a:p>
        </p:txBody>
      </p:sp>
    </p:spTree>
    <p:extLst>
      <p:ext uri="{BB962C8B-B14F-4D97-AF65-F5344CB8AC3E}">
        <p14:creationId xmlns:p14="http://schemas.microsoft.com/office/powerpoint/2010/main" val="8458216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9"/>
                                        </p:tgtEl>
                                      </p:cBhvr>
                                    </p:animEffect>
                                    <p:set>
                                      <p:cBhvr>
                                        <p:cTn id="7" dur="1" fill="hold">
                                          <p:stCondLst>
                                            <p:cond delay="499"/>
                                          </p:stCondLst>
                                        </p:cTn>
                                        <p:tgtEl>
                                          <p:spTgt spid="1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7830" y="53057"/>
            <a:ext cx="10515600" cy="963262"/>
          </a:xfrm>
        </p:spPr>
        <p:txBody>
          <a:bodyPr/>
          <a:lstStyle/>
          <a:p>
            <a:r>
              <a:rPr lang="en-IN" dirty="0" smtClean="0"/>
              <a:t>Mark’s 30 Year Journey Comes Full Circle</a:t>
            </a:r>
            <a:endParaRPr lang="en-US" dirty="0"/>
          </a:p>
        </p:txBody>
      </p:sp>
      <p:sp>
        <p:nvSpPr>
          <p:cNvPr id="8" name="Right Arrow 7"/>
          <p:cNvSpPr/>
          <p:nvPr/>
        </p:nvSpPr>
        <p:spPr>
          <a:xfrm>
            <a:off x="2560321" y="5694887"/>
            <a:ext cx="6874624" cy="547971"/>
          </a:xfrm>
          <a:prstGeom prst="rightArrow">
            <a:avLst>
              <a:gd name="adj1" fmla="val 34152"/>
              <a:gd name="adj2" fmla="val 91094"/>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9" name="Group 8"/>
          <p:cNvGrpSpPr/>
          <p:nvPr/>
        </p:nvGrpSpPr>
        <p:grpSpPr>
          <a:xfrm>
            <a:off x="3381436" y="1296785"/>
            <a:ext cx="5133114" cy="4765567"/>
            <a:chOff x="4075340" y="1861063"/>
            <a:chExt cx="3527594" cy="3361650"/>
          </a:xfrm>
        </p:grpSpPr>
        <p:sp>
          <p:nvSpPr>
            <p:cNvPr id="30" name="Freeform 57"/>
            <p:cNvSpPr>
              <a:spLocks/>
            </p:cNvSpPr>
            <p:nvPr/>
          </p:nvSpPr>
          <p:spPr bwMode="auto">
            <a:xfrm>
              <a:off x="4349593" y="2788192"/>
              <a:ext cx="1731512" cy="2261690"/>
            </a:xfrm>
            <a:custGeom>
              <a:avLst/>
              <a:gdLst>
                <a:gd name="T0" fmla="*/ 319 w 2875"/>
                <a:gd name="T1" fmla="*/ 0 h 3753"/>
                <a:gd name="T2" fmla="*/ 866 w 2875"/>
                <a:gd name="T3" fmla="*/ 1196 h 3753"/>
                <a:gd name="T4" fmla="*/ 1820 w 2875"/>
                <a:gd name="T5" fmla="*/ 1052 h 3753"/>
                <a:gd name="T6" fmla="*/ 1804 w 2875"/>
                <a:gd name="T7" fmla="*/ 1137 h 3753"/>
                <a:gd name="T8" fmla="*/ 1797 w 2875"/>
                <a:gd name="T9" fmla="*/ 1222 h 3753"/>
                <a:gd name="T10" fmla="*/ 1797 w 2875"/>
                <a:gd name="T11" fmla="*/ 1305 h 3753"/>
                <a:gd name="T12" fmla="*/ 1808 w 2875"/>
                <a:gd name="T13" fmla="*/ 1388 h 3753"/>
                <a:gd name="T14" fmla="*/ 1825 w 2875"/>
                <a:gd name="T15" fmla="*/ 1468 h 3753"/>
                <a:gd name="T16" fmla="*/ 1850 w 2875"/>
                <a:gd name="T17" fmla="*/ 1545 h 3753"/>
                <a:gd name="T18" fmla="*/ 1883 w 2875"/>
                <a:gd name="T19" fmla="*/ 1621 h 3753"/>
                <a:gd name="T20" fmla="*/ 1924 w 2875"/>
                <a:gd name="T21" fmla="*/ 1692 h 3753"/>
                <a:gd name="T22" fmla="*/ 1972 w 2875"/>
                <a:gd name="T23" fmla="*/ 1759 h 3753"/>
                <a:gd name="T24" fmla="*/ 2025 w 2875"/>
                <a:gd name="T25" fmla="*/ 1821 h 3753"/>
                <a:gd name="T26" fmla="*/ 2085 w 2875"/>
                <a:gd name="T27" fmla="*/ 1877 h 3753"/>
                <a:gd name="T28" fmla="*/ 2150 w 2875"/>
                <a:gd name="T29" fmla="*/ 1929 h 3753"/>
                <a:gd name="T30" fmla="*/ 2222 w 2875"/>
                <a:gd name="T31" fmla="*/ 1973 h 3753"/>
                <a:gd name="T32" fmla="*/ 2300 w 2875"/>
                <a:gd name="T33" fmla="*/ 2008 h 3753"/>
                <a:gd name="T34" fmla="*/ 2381 w 2875"/>
                <a:gd name="T35" fmla="*/ 2038 h 3753"/>
                <a:gd name="T36" fmla="*/ 2450 w 2875"/>
                <a:gd name="T37" fmla="*/ 2056 h 3753"/>
                <a:gd name="T38" fmla="*/ 2518 w 2875"/>
                <a:gd name="T39" fmla="*/ 2066 h 3753"/>
                <a:gd name="T40" fmla="*/ 2875 w 2875"/>
                <a:gd name="T41" fmla="*/ 2939 h 3753"/>
                <a:gd name="T42" fmla="*/ 1845 w 2875"/>
                <a:gd name="T43" fmla="*/ 3753 h 3753"/>
                <a:gd name="T44" fmla="*/ 1695 w 2875"/>
                <a:gd name="T45" fmla="*/ 3702 h 3753"/>
                <a:gd name="T46" fmla="*/ 1550 w 2875"/>
                <a:gd name="T47" fmla="*/ 3642 h 3753"/>
                <a:gd name="T48" fmla="*/ 1411 w 2875"/>
                <a:gd name="T49" fmla="*/ 3575 h 3753"/>
                <a:gd name="T50" fmla="*/ 1277 w 2875"/>
                <a:gd name="T51" fmla="*/ 3501 h 3753"/>
                <a:gd name="T52" fmla="*/ 1148 w 2875"/>
                <a:gd name="T53" fmla="*/ 3419 h 3753"/>
                <a:gd name="T54" fmla="*/ 1026 w 2875"/>
                <a:gd name="T55" fmla="*/ 3331 h 3753"/>
                <a:gd name="T56" fmla="*/ 910 w 2875"/>
                <a:gd name="T57" fmla="*/ 3236 h 3753"/>
                <a:gd name="T58" fmla="*/ 799 w 2875"/>
                <a:gd name="T59" fmla="*/ 3135 h 3753"/>
                <a:gd name="T60" fmla="*/ 695 w 2875"/>
                <a:gd name="T61" fmla="*/ 3027 h 3753"/>
                <a:gd name="T62" fmla="*/ 598 w 2875"/>
                <a:gd name="T63" fmla="*/ 2916 h 3753"/>
                <a:gd name="T64" fmla="*/ 506 w 2875"/>
                <a:gd name="T65" fmla="*/ 2798 h 3753"/>
                <a:gd name="T66" fmla="*/ 423 w 2875"/>
                <a:gd name="T67" fmla="*/ 2676 h 3753"/>
                <a:gd name="T68" fmla="*/ 346 w 2875"/>
                <a:gd name="T69" fmla="*/ 2550 h 3753"/>
                <a:gd name="T70" fmla="*/ 275 w 2875"/>
                <a:gd name="T71" fmla="*/ 2420 h 3753"/>
                <a:gd name="T72" fmla="*/ 213 w 2875"/>
                <a:gd name="T73" fmla="*/ 2285 h 3753"/>
                <a:gd name="T74" fmla="*/ 159 w 2875"/>
                <a:gd name="T75" fmla="*/ 2148 h 3753"/>
                <a:gd name="T76" fmla="*/ 111 w 2875"/>
                <a:gd name="T77" fmla="*/ 2006 h 3753"/>
                <a:gd name="T78" fmla="*/ 72 w 2875"/>
                <a:gd name="T79" fmla="*/ 1861 h 3753"/>
                <a:gd name="T80" fmla="*/ 42 w 2875"/>
                <a:gd name="T81" fmla="*/ 1717 h 3753"/>
                <a:gd name="T82" fmla="*/ 19 w 2875"/>
                <a:gd name="T83" fmla="*/ 1568 h 3753"/>
                <a:gd name="T84" fmla="*/ 5 w 2875"/>
                <a:gd name="T85" fmla="*/ 1418 h 3753"/>
                <a:gd name="T86" fmla="*/ 0 w 2875"/>
                <a:gd name="T87" fmla="*/ 1266 h 3753"/>
                <a:gd name="T88" fmla="*/ 3 w 2875"/>
                <a:gd name="T89" fmla="*/ 1114 h 3753"/>
                <a:gd name="T90" fmla="*/ 16 w 2875"/>
                <a:gd name="T91" fmla="*/ 961 h 3753"/>
                <a:gd name="T92" fmla="*/ 39 w 2875"/>
                <a:gd name="T93" fmla="*/ 807 h 3753"/>
                <a:gd name="T94" fmla="*/ 70 w 2875"/>
                <a:gd name="T95" fmla="*/ 653 h 3753"/>
                <a:gd name="T96" fmla="*/ 111 w 2875"/>
                <a:gd name="T97" fmla="*/ 500 h 3753"/>
                <a:gd name="T98" fmla="*/ 153 w 2875"/>
                <a:gd name="T99" fmla="*/ 369 h 3753"/>
                <a:gd name="T100" fmla="*/ 203 w 2875"/>
                <a:gd name="T101" fmla="*/ 242 h 3753"/>
                <a:gd name="T102" fmla="*/ 257 w 2875"/>
                <a:gd name="T103" fmla="*/ 120 h 3753"/>
                <a:gd name="T104" fmla="*/ 319 w 2875"/>
                <a:gd name="T105" fmla="*/ 0 h 3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875" h="3753">
                  <a:moveTo>
                    <a:pt x="319" y="0"/>
                  </a:moveTo>
                  <a:lnTo>
                    <a:pt x="866" y="1196"/>
                  </a:lnTo>
                  <a:lnTo>
                    <a:pt x="1820" y="1052"/>
                  </a:lnTo>
                  <a:lnTo>
                    <a:pt x="1804" y="1137"/>
                  </a:lnTo>
                  <a:lnTo>
                    <a:pt x="1797" y="1222"/>
                  </a:lnTo>
                  <a:lnTo>
                    <a:pt x="1797" y="1305"/>
                  </a:lnTo>
                  <a:lnTo>
                    <a:pt x="1808" y="1388"/>
                  </a:lnTo>
                  <a:lnTo>
                    <a:pt x="1825" y="1468"/>
                  </a:lnTo>
                  <a:lnTo>
                    <a:pt x="1850" y="1545"/>
                  </a:lnTo>
                  <a:lnTo>
                    <a:pt x="1883" y="1621"/>
                  </a:lnTo>
                  <a:lnTo>
                    <a:pt x="1924" y="1692"/>
                  </a:lnTo>
                  <a:lnTo>
                    <a:pt x="1972" y="1759"/>
                  </a:lnTo>
                  <a:lnTo>
                    <a:pt x="2025" y="1821"/>
                  </a:lnTo>
                  <a:lnTo>
                    <a:pt x="2085" y="1877"/>
                  </a:lnTo>
                  <a:lnTo>
                    <a:pt x="2150" y="1929"/>
                  </a:lnTo>
                  <a:lnTo>
                    <a:pt x="2222" y="1973"/>
                  </a:lnTo>
                  <a:lnTo>
                    <a:pt x="2300" y="2008"/>
                  </a:lnTo>
                  <a:lnTo>
                    <a:pt x="2381" y="2038"/>
                  </a:lnTo>
                  <a:lnTo>
                    <a:pt x="2450" y="2056"/>
                  </a:lnTo>
                  <a:lnTo>
                    <a:pt x="2518" y="2066"/>
                  </a:lnTo>
                  <a:lnTo>
                    <a:pt x="2875" y="2939"/>
                  </a:lnTo>
                  <a:lnTo>
                    <a:pt x="1845" y="3753"/>
                  </a:lnTo>
                  <a:lnTo>
                    <a:pt x="1695" y="3702"/>
                  </a:lnTo>
                  <a:lnTo>
                    <a:pt x="1550" y="3642"/>
                  </a:lnTo>
                  <a:lnTo>
                    <a:pt x="1411" y="3575"/>
                  </a:lnTo>
                  <a:lnTo>
                    <a:pt x="1277" y="3501"/>
                  </a:lnTo>
                  <a:lnTo>
                    <a:pt x="1148" y="3419"/>
                  </a:lnTo>
                  <a:lnTo>
                    <a:pt x="1026" y="3331"/>
                  </a:lnTo>
                  <a:lnTo>
                    <a:pt x="910" y="3236"/>
                  </a:lnTo>
                  <a:lnTo>
                    <a:pt x="799" y="3135"/>
                  </a:lnTo>
                  <a:lnTo>
                    <a:pt x="695" y="3027"/>
                  </a:lnTo>
                  <a:lnTo>
                    <a:pt x="598" y="2916"/>
                  </a:lnTo>
                  <a:lnTo>
                    <a:pt x="506" y="2798"/>
                  </a:lnTo>
                  <a:lnTo>
                    <a:pt x="423" y="2676"/>
                  </a:lnTo>
                  <a:lnTo>
                    <a:pt x="346" y="2550"/>
                  </a:lnTo>
                  <a:lnTo>
                    <a:pt x="275" y="2420"/>
                  </a:lnTo>
                  <a:lnTo>
                    <a:pt x="213" y="2285"/>
                  </a:lnTo>
                  <a:lnTo>
                    <a:pt x="159" y="2148"/>
                  </a:lnTo>
                  <a:lnTo>
                    <a:pt x="111" y="2006"/>
                  </a:lnTo>
                  <a:lnTo>
                    <a:pt x="72" y="1861"/>
                  </a:lnTo>
                  <a:lnTo>
                    <a:pt x="42" y="1717"/>
                  </a:lnTo>
                  <a:lnTo>
                    <a:pt x="19" y="1568"/>
                  </a:lnTo>
                  <a:lnTo>
                    <a:pt x="5" y="1418"/>
                  </a:lnTo>
                  <a:lnTo>
                    <a:pt x="0" y="1266"/>
                  </a:lnTo>
                  <a:lnTo>
                    <a:pt x="3" y="1114"/>
                  </a:lnTo>
                  <a:lnTo>
                    <a:pt x="16" y="961"/>
                  </a:lnTo>
                  <a:lnTo>
                    <a:pt x="39" y="807"/>
                  </a:lnTo>
                  <a:lnTo>
                    <a:pt x="70" y="653"/>
                  </a:lnTo>
                  <a:lnTo>
                    <a:pt x="111" y="500"/>
                  </a:lnTo>
                  <a:lnTo>
                    <a:pt x="153" y="369"/>
                  </a:lnTo>
                  <a:lnTo>
                    <a:pt x="203" y="242"/>
                  </a:lnTo>
                  <a:lnTo>
                    <a:pt x="257" y="120"/>
                  </a:lnTo>
                  <a:lnTo>
                    <a:pt x="319" y="0"/>
                  </a:lnTo>
                  <a:close/>
                </a:path>
              </a:pathLst>
            </a:custGeom>
            <a:solidFill>
              <a:srgbClr val="00CC66">
                <a:alpha val="8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31" name="Freeform 58"/>
            <p:cNvSpPr>
              <a:spLocks/>
            </p:cNvSpPr>
            <p:nvPr/>
          </p:nvSpPr>
          <p:spPr bwMode="auto">
            <a:xfrm>
              <a:off x="4571304" y="1964007"/>
              <a:ext cx="2746080" cy="1489317"/>
            </a:xfrm>
            <a:custGeom>
              <a:avLst/>
              <a:gdLst>
                <a:gd name="T0" fmla="*/ 2198 w 4558"/>
                <a:gd name="T1" fmla="*/ 0 h 2473"/>
                <a:gd name="T2" fmla="*/ 2357 w 4558"/>
                <a:gd name="T3" fmla="*/ 2 h 2473"/>
                <a:gd name="T4" fmla="*/ 2515 w 4558"/>
                <a:gd name="T5" fmla="*/ 14 h 2473"/>
                <a:gd name="T6" fmla="*/ 2676 w 4558"/>
                <a:gd name="T7" fmla="*/ 35 h 2473"/>
                <a:gd name="T8" fmla="*/ 2836 w 4558"/>
                <a:gd name="T9" fmla="*/ 69 h 2473"/>
                <a:gd name="T10" fmla="*/ 2997 w 4558"/>
                <a:gd name="T11" fmla="*/ 111 h 2473"/>
                <a:gd name="T12" fmla="*/ 3145 w 4558"/>
                <a:gd name="T13" fmla="*/ 159 h 2473"/>
                <a:gd name="T14" fmla="*/ 3288 w 4558"/>
                <a:gd name="T15" fmla="*/ 215 h 2473"/>
                <a:gd name="T16" fmla="*/ 3425 w 4558"/>
                <a:gd name="T17" fmla="*/ 281 h 2473"/>
                <a:gd name="T18" fmla="*/ 3558 w 4558"/>
                <a:gd name="T19" fmla="*/ 351 h 2473"/>
                <a:gd name="T20" fmla="*/ 3685 w 4558"/>
                <a:gd name="T21" fmla="*/ 431 h 2473"/>
                <a:gd name="T22" fmla="*/ 3805 w 4558"/>
                <a:gd name="T23" fmla="*/ 516 h 2473"/>
                <a:gd name="T24" fmla="*/ 3921 w 4558"/>
                <a:gd name="T25" fmla="*/ 606 h 2473"/>
                <a:gd name="T26" fmla="*/ 4030 w 4558"/>
                <a:gd name="T27" fmla="*/ 705 h 2473"/>
                <a:gd name="T28" fmla="*/ 4134 w 4558"/>
                <a:gd name="T29" fmla="*/ 807 h 2473"/>
                <a:gd name="T30" fmla="*/ 4233 w 4558"/>
                <a:gd name="T31" fmla="*/ 915 h 2473"/>
                <a:gd name="T32" fmla="*/ 4325 w 4558"/>
                <a:gd name="T33" fmla="*/ 1028 h 2473"/>
                <a:gd name="T34" fmla="*/ 4410 w 4558"/>
                <a:gd name="T35" fmla="*/ 1146 h 2473"/>
                <a:gd name="T36" fmla="*/ 4487 w 4558"/>
                <a:gd name="T37" fmla="*/ 1268 h 2473"/>
                <a:gd name="T38" fmla="*/ 4558 w 4558"/>
                <a:gd name="T39" fmla="*/ 1395 h 2473"/>
                <a:gd name="T40" fmla="*/ 3261 w 4558"/>
                <a:gd name="T41" fmla="*/ 1190 h 2473"/>
                <a:gd name="T42" fmla="*/ 2852 w 4558"/>
                <a:gd name="T43" fmla="*/ 2065 h 2473"/>
                <a:gd name="T44" fmla="*/ 2803 w 4558"/>
                <a:gd name="T45" fmla="*/ 2015 h 2473"/>
                <a:gd name="T46" fmla="*/ 2746 w 4558"/>
                <a:gd name="T47" fmla="*/ 1968 h 2473"/>
                <a:gd name="T48" fmla="*/ 2687 w 4558"/>
                <a:gd name="T49" fmla="*/ 1925 h 2473"/>
                <a:gd name="T50" fmla="*/ 2623 w 4558"/>
                <a:gd name="T51" fmla="*/ 1888 h 2473"/>
                <a:gd name="T52" fmla="*/ 2554 w 4558"/>
                <a:gd name="T53" fmla="*/ 1858 h 2473"/>
                <a:gd name="T54" fmla="*/ 2484 w 4558"/>
                <a:gd name="T55" fmla="*/ 1832 h 2473"/>
                <a:gd name="T56" fmla="*/ 2399 w 4558"/>
                <a:gd name="T57" fmla="*/ 1812 h 2473"/>
                <a:gd name="T58" fmla="*/ 2316 w 4558"/>
                <a:gd name="T59" fmla="*/ 1800 h 2473"/>
                <a:gd name="T60" fmla="*/ 2233 w 4558"/>
                <a:gd name="T61" fmla="*/ 1798 h 2473"/>
                <a:gd name="T62" fmla="*/ 2150 w 4558"/>
                <a:gd name="T63" fmla="*/ 1803 h 2473"/>
                <a:gd name="T64" fmla="*/ 2071 w 4558"/>
                <a:gd name="T65" fmla="*/ 1817 h 2473"/>
                <a:gd name="T66" fmla="*/ 1993 w 4558"/>
                <a:gd name="T67" fmla="*/ 1839 h 2473"/>
                <a:gd name="T68" fmla="*/ 1918 w 4558"/>
                <a:gd name="T69" fmla="*/ 1867 h 2473"/>
                <a:gd name="T70" fmla="*/ 1845 w 4558"/>
                <a:gd name="T71" fmla="*/ 1904 h 2473"/>
                <a:gd name="T72" fmla="*/ 1778 w 4558"/>
                <a:gd name="T73" fmla="*/ 1946 h 2473"/>
                <a:gd name="T74" fmla="*/ 1713 w 4558"/>
                <a:gd name="T75" fmla="*/ 1996 h 2473"/>
                <a:gd name="T76" fmla="*/ 1655 w 4558"/>
                <a:gd name="T77" fmla="*/ 2052 h 2473"/>
                <a:gd name="T78" fmla="*/ 1602 w 4558"/>
                <a:gd name="T79" fmla="*/ 2114 h 2473"/>
                <a:gd name="T80" fmla="*/ 1554 w 4558"/>
                <a:gd name="T81" fmla="*/ 2181 h 2473"/>
                <a:gd name="T82" fmla="*/ 1514 w 4558"/>
                <a:gd name="T83" fmla="*/ 2255 h 2473"/>
                <a:gd name="T84" fmla="*/ 1480 w 4558"/>
                <a:gd name="T85" fmla="*/ 2333 h 2473"/>
                <a:gd name="T86" fmla="*/ 549 w 4558"/>
                <a:gd name="T87" fmla="*/ 2473 h 2473"/>
                <a:gd name="T88" fmla="*/ 0 w 4558"/>
                <a:gd name="T89" fmla="*/ 1279 h 2473"/>
                <a:gd name="T90" fmla="*/ 87 w 4558"/>
                <a:gd name="T91" fmla="*/ 1144 h 2473"/>
                <a:gd name="T92" fmla="*/ 179 w 4558"/>
                <a:gd name="T93" fmla="*/ 1017 h 2473"/>
                <a:gd name="T94" fmla="*/ 279 w 4558"/>
                <a:gd name="T95" fmla="*/ 895 h 2473"/>
                <a:gd name="T96" fmla="*/ 385 w 4558"/>
                <a:gd name="T97" fmla="*/ 781 h 2473"/>
                <a:gd name="T98" fmla="*/ 498 w 4558"/>
                <a:gd name="T99" fmla="*/ 673 h 2473"/>
                <a:gd name="T100" fmla="*/ 616 w 4558"/>
                <a:gd name="T101" fmla="*/ 572 h 2473"/>
                <a:gd name="T102" fmla="*/ 741 w 4558"/>
                <a:gd name="T103" fmla="*/ 480 h 2473"/>
                <a:gd name="T104" fmla="*/ 870 w 4558"/>
                <a:gd name="T105" fmla="*/ 394 h 2473"/>
                <a:gd name="T106" fmla="*/ 1004 w 4558"/>
                <a:gd name="T107" fmla="*/ 316 h 2473"/>
                <a:gd name="T108" fmla="*/ 1142 w 4558"/>
                <a:gd name="T109" fmla="*/ 247 h 2473"/>
                <a:gd name="T110" fmla="*/ 1284 w 4558"/>
                <a:gd name="T111" fmla="*/ 185 h 2473"/>
                <a:gd name="T112" fmla="*/ 1429 w 4558"/>
                <a:gd name="T113" fmla="*/ 132 h 2473"/>
                <a:gd name="T114" fmla="*/ 1579 w 4558"/>
                <a:gd name="T115" fmla="*/ 88 h 2473"/>
                <a:gd name="T116" fmla="*/ 1731 w 4558"/>
                <a:gd name="T117" fmla="*/ 53 h 2473"/>
                <a:gd name="T118" fmla="*/ 1884 w 4558"/>
                <a:gd name="T119" fmla="*/ 26 h 2473"/>
                <a:gd name="T120" fmla="*/ 2039 w 4558"/>
                <a:gd name="T121" fmla="*/ 9 h 2473"/>
                <a:gd name="T122" fmla="*/ 2198 w 4558"/>
                <a:gd name="T123" fmla="*/ 0 h 2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558" h="2473">
                  <a:moveTo>
                    <a:pt x="2198" y="0"/>
                  </a:moveTo>
                  <a:lnTo>
                    <a:pt x="2357" y="2"/>
                  </a:lnTo>
                  <a:lnTo>
                    <a:pt x="2515" y="14"/>
                  </a:lnTo>
                  <a:lnTo>
                    <a:pt x="2676" y="35"/>
                  </a:lnTo>
                  <a:lnTo>
                    <a:pt x="2836" y="69"/>
                  </a:lnTo>
                  <a:lnTo>
                    <a:pt x="2997" y="111"/>
                  </a:lnTo>
                  <a:lnTo>
                    <a:pt x="3145" y="159"/>
                  </a:lnTo>
                  <a:lnTo>
                    <a:pt x="3288" y="215"/>
                  </a:lnTo>
                  <a:lnTo>
                    <a:pt x="3425" y="281"/>
                  </a:lnTo>
                  <a:lnTo>
                    <a:pt x="3558" y="351"/>
                  </a:lnTo>
                  <a:lnTo>
                    <a:pt x="3685" y="431"/>
                  </a:lnTo>
                  <a:lnTo>
                    <a:pt x="3805" y="516"/>
                  </a:lnTo>
                  <a:lnTo>
                    <a:pt x="3921" y="606"/>
                  </a:lnTo>
                  <a:lnTo>
                    <a:pt x="4030" y="705"/>
                  </a:lnTo>
                  <a:lnTo>
                    <a:pt x="4134" y="807"/>
                  </a:lnTo>
                  <a:lnTo>
                    <a:pt x="4233" y="915"/>
                  </a:lnTo>
                  <a:lnTo>
                    <a:pt x="4325" y="1028"/>
                  </a:lnTo>
                  <a:lnTo>
                    <a:pt x="4410" y="1146"/>
                  </a:lnTo>
                  <a:lnTo>
                    <a:pt x="4487" y="1268"/>
                  </a:lnTo>
                  <a:lnTo>
                    <a:pt x="4558" y="1395"/>
                  </a:lnTo>
                  <a:lnTo>
                    <a:pt x="3261" y="1190"/>
                  </a:lnTo>
                  <a:lnTo>
                    <a:pt x="2852" y="2065"/>
                  </a:lnTo>
                  <a:lnTo>
                    <a:pt x="2803" y="2015"/>
                  </a:lnTo>
                  <a:lnTo>
                    <a:pt x="2746" y="1968"/>
                  </a:lnTo>
                  <a:lnTo>
                    <a:pt x="2687" y="1925"/>
                  </a:lnTo>
                  <a:lnTo>
                    <a:pt x="2623" y="1888"/>
                  </a:lnTo>
                  <a:lnTo>
                    <a:pt x="2554" y="1858"/>
                  </a:lnTo>
                  <a:lnTo>
                    <a:pt x="2484" y="1832"/>
                  </a:lnTo>
                  <a:lnTo>
                    <a:pt x="2399" y="1812"/>
                  </a:lnTo>
                  <a:lnTo>
                    <a:pt x="2316" y="1800"/>
                  </a:lnTo>
                  <a:lnTo>
                    <a:pt x="2233" y="1798"/>
                  </a:lnTo>
                  <a:lnTo>
                    <a:pt x="2150" y="1803"/>
                  </a:lnTo>
                  <a:lnTo>
                    <a:pt x="2071" y="1817"/>
                  </a:lnTo>
                  <a:lnTo>
                    <a:pt x="1993" y="1839"/>
                  </a:lnTo>
                  <a:lnTo>
                    <a:pt x="1918" y="1867"/>
                  </a:lnTo>
                  <a:lnTo>
                    <a:pt x="1845" y="1904"/>
                  </a:lnTo>
                  <a:lnTo>
                    <a:pt x="1778" y="1946"/>
                  </a:lnTo>
                  <a:lnTo>
                    <a:pt x="1713" y="1996"/>
                  </a:lnTo>
                  <a:lnTo>
                    <a:pt x="1655" y="2052"/>
                  </a:lnTo>
                  <a:lnTo>
                    <a:pt x="1602" y="2114"/>
                  </a:lnTo>
                  <a:lnTo>
                    <a:pt x="1554" y="2181"/>
                  </a:lnTo>
                  <a:lnTo>
                    <a:pt x="1514" y="2255"/>
                  </a:lnTo>
                  <a:lnTo>
                    <a:pt x="1480" y="2333"/>
                  </a:lnTo>
                  <a:lnTo>
                    <a:pt x="549" y="2473"/>
                  </a:lnTo>
                  <a:lnTo>
                    <a:pt x="0" y="1279"/>
                  </a:lnTo>
                  <a:lnTo>
                    <a:pt x="87" y="1144"/>
                  </a:lnTo>
                  <a:lnTo>
                    <a:pt x="179" y="1017"/>
                  </a:lnTo>
                  <a:lnTo>
                    <a:pt x="279" y="895"/>
                  </a:lnTo>
                  <a:lnTo>
                    <a:pt x="385" y="781"/>
                  </a:lnTo>
                  <a:lnTo>
                    <a:pt x="498" y="673"/>
                  </a:lnTo>
                  <a:lnTo>
                    <a:pt x="616" y="572"/>
                  </a:lnTo>
                  <a:lnTo>
                    <a:pt x="741" y="480"/>
                  </a:lnTo>
                  <a:lnTo>
                    <a:pt x="870" y="394"/>
                  </a:lnTo>
                  <a:lnTo>
                    <a:pt x="1004" y="316"/>
                  </a:lnTo>
                  <a:lnTo>
                    <a:pt x="1142" y="247"/>
                  </a:lnTo>
                  <a:lnTo>
                    <a:pt x="1284" y="185"/>
                  </a:lnTo>
                  <a:lnTo>
                    <a:pt x="1429" y="132"/>
                  </a:lnTo>
                  <a:lnTo>
                    <a:pt x="1579" y="88"/>
                  </a:lnTo>
                  <a:lnTo>
                    <a:pt x="1731" y="53"/>
                  </a:lnTo>
                  <a:lnTo>
                    <a:pt x="1884" y="26"/>
                  </a:lnTo>
                  <a:lnTo>
                    <a:pt x="2039" y="9"/>
                  </a:lnTo>
                  <a:lnTo>
                    <a:pt x="2198" y="0"/>
                  </a:lnTo>
                  <a:close/>
                </a:path>
              </a:pathLst>
            </a:custGeom>
            <a:solidFill>
              <a:srgbClr val="FFCC00">
                <a:alpha val="80000"/>
              </a:srgb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32" name="Freeform 59"/>
            <p:cNvSpPr>
              <a:spLocks/>
            </p:cNvSpPr>
            <p:nvPr/>
          </p:nvSpPr>
          <p:spPr bwMode="auto">
            <a:xfrm>
              <a:off x="5520804" y="2736379"/>
              <a:ext cx="1979732" cy="2383390"/>
            </a:xfrm>
            <a:custGeom>
              <a:avLst/>
              <a:gdLst>
                <a:gd name="T0" fmla="*/ 3030 w 3288"/>
                <a:gd name="T1" fmla="*/ 205 h 3957"/>
                <a:gd name="T2" fmla="*/ 3149 w 3288"/>
                <a:gd name="T3" fmla="*/ 497 h 3957"/>
                <a:gd name="T4" fmla="*/ 3233 w 3288"/>
                <a:gd name="T5" fmla="*/ 800 h 3957"/>
                <a:gd name="T6" fmla="*/ 3279 w 3288"/>
                <a:gd name="T7" fmla="*/ 1115 h 3957"/>
                <a:gd name="T8" fmla="*/ 3286 w 3288"/>
                <a:gd name="T9" fmla="*/ 1436 h 3957"/>
                <a:gd name="T10" fmla="*/ 3254 w 3288"/>
                <a:gd name="T11" fmla="*/ 1761 h 3957"/>
                <a:gd name="T12" fmla="*/ 3178 w 3288"/>
                <a:gd name="T13" fmla="*/ 2088 h 3957"/>
                <a:gd name="T14" fmla="*/ 3067 w 3288"/>
                <a:gd name="T15" fmla="*/ 2392 h 3957"/>
                <a:gd name="T16" fmla="*/ 2923 w 3288"/>
                <a:gd name="T17" fmla="*/ 2673 h 3957"/>
                <a:gd name="T18" fmla="*/ 2750 w 3288"/>
                <a:gd name="T19" fmla="*/ 2930 h 3957"/>
                <a:gd name="T20" fmla="*/ 2549 w 3288"/>
                <a:gd name="T21" fmla="*/ 3164 h 3957"/>
                <a:gd name="T22" fmla="*/ 2323 w 3288"/>
                <a:gd name="T23" fmla="*/ 3368 h 3957"/>
                <a:gd name="T24" fmla="*/ 2078 w 3288"/>
                <a:gd name="T25" fmla="*/ 3547 h 3957"/>
                <a:gd name="T26" fmla="*/ 1813 w 3288"/>
                <a:gd name="T27" fmla="*/ 3693 h 3957"/>
                <a:gd name="T28" fmla="*/ 1533 w 3288"/>
                <a:gd name="T29" fmla="*/ 3810 h 3957"/>
                <a:gd name="T30" fmla="*/ 1240 w 3288"/>
                <a:gd name="T31" fmla="*/ 3893 h 3957"/>
                <a:gd name="T32" fmla="*/ 939 w 3288"/>
                <a:gd name="T33" fmla="*/ 3943 h 3957"/>
                <a:gd name="T34" fmla="*/ 628 w 3288"/>
                <a:gd name="T35" fmla="*/ 3957 h 3957"/>
                <a:gd name="T36" fmla="*/ 316 w 3288"/>
                <a:gd name="T37" fmla="*/ 3932 h 3957"/>
                <a:gd name="T38" fmla="*/ 0 w 3288"/>
                <a:gd name="T39" fmla="*/ 3868 h 3957"/>
                <a:gd name="T40" fmla="*/ 669 w 3288"/>
                <a:gd name="T41" fmla="*/ 2159 h 3957"/>
                <a:gd name="T42" fmla="*/ 829 w 3288"/>
                <a:gd name="T43" fmla="*/ 2144 h 3957"/>
                <a:gd name="T44" fmla="*/ 983 w 3288"/>
                <a:gd name="T45" fmla="*/ 2099 h 3957"/>
                <a:gd name="T46" fmla="*/ 1124 w 3288"/>
                <a:gd name="T47" fmla="*/ 2024 h 3957"/>
                <a:gd name="T48" fmla="*/ 1249 w 3288"/>
                <a:gd name="T49" fmla="*/ 1924 h 3957"/>
                <a:gd name="T50" fmla="*/ 1351 w 3288"/>
                <a:gd name="T51" fmla="*/ 1800 h 3957"/>
                <a:gd name="T52" fmla="*/ 1431 w 3288"/>
                <a:gd name="T53" fmla="*/ 1653 h 3957"/>
                <a:gd name="T54" fmla="*/ 1480 w 3288"/>
                <a:gd name="T55" fmla="*/ 1487 h 3957"/>
                <a:gd name="T56" fmla="*/ 1494 w 3288"/>
                <a:gd name="T57" fmla="*/ 1318 h 3957"/>
                <a:gd name="T58" fmla="*/ 1473 w 3288"/>
                <a:gd name="T59" fmla="*/ 1154 h 3957"/>
                <a:gd name="T60" fmla="*/ 1418 w 3288"/>
                <a:gd name="T61" fmla="*/ 998 h 3957"/>
                <a:gd name="T62" fmla="*/ 1337 w 3288"/>
                <a:gd name="T63" fmla="*/ 855 h 3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288" h="3957">
                  <a:moveTo>
                    <a:pt x="1734" y="0"/>
                  </a:moveTo>
                  <a:lnTo>
                    <a:pt x="3030" y="205"/>
                  </a:lnTo>
                  <a:lnTo>
                    <a:pt x="3094" y="348"/>
                  </a:lnTo>
                  <a:lnTo>
                    <a:pt x="3149" y="497"/>
                  </a:lnTo>
                  <a:lnTo>
                    <a:pt x="3196" y="647"/>
                  </a:lnTo>
                  <a:lnTo>
                    <a:pt x="3233" y="800"/>
                  </a:lnTo>
                  <a:lnTo>
                    <a:pt x="3261" y="956"/>
                  </a:lnTo>
                  <a:lnTo>
                    <a:pt x="3279" y="1115"/>
                  </a:lnTo>
                  <a:lnTo>
                    <a:pt x="3288" y="1275"/>
                  </a:lnTo>
                  <a:lnTo>
                    <a:pt x="3286" y="1436"/>
                  </a:lnTo>
                  <a:lnTo>
                    <a:pt x="3275" y="1599"/>
                  </a:lnTo>
                  <a:lnTo>
                    <a:pt x="3254" y="1761"/>
                  </a:lnTo>
                  <a:lnTo>
                    <a:pt x="3221" y="1925"/>
                  </a:lnTo>
                  <a:lnTo>
                    <a:pt x="3178" y="2088"/>
                  </a:lnTo>
                  <a:lnTo>
                    <a:pt x="3127" y="2242"/>
                  </a:lnTo>
                  <a:lnTo>
                    <a:pt x="3067" y="2392"/>
                  </a:lnTo>
                  <a:lnTo>
                    <a:pt x="2999" y="2535"/>
                  </a:lnTo>
                  <a:lnTo>
                    <a:pt x="2923" y="2673"/>
                  </a:lnTo>
                  <a:lnTo>
                    <a:pt x="2840" y="2805"/>
                  </a:lnTo>
                  <a:lnTo>
                    <a:pt x="2750" y="2930"/>
                  </a:lnTo>
                  <a:lnTo>
                    <a:pt x="2653" y="3051"/>
                  </a:lnTo>
                  <a:lnTo>
                    <a:pt x="2549" y="3164"/>
                  </a:lnTo>
                  <a:lnTo>
                    <a:pt x="2440" y="3270"/>
                  </a:lnTo>
                  <a:lnTo>
                    <a:pt x="2323" y="3368"/>
                  </a:lnTo>
                  <a:lnTo>
                    <a:pt x="2203" y="3460"/>
                  </a:lnTo>
                  <a:lnTo>
                    <a:pt x="2078" y="3547"/>
                  </a:lnTo>
                  <a:lnTo>
                    <a:pt x="1947" y="3625"/>
                  </a:lnTo>
                  <a:lnTo>
                    <a:pt x="1813" y="3693"/>
                  </a:lnTo>
                  <a:lnTo>
                    <a:pt x="1674" y="3757"/>
                  </a:lnTo>
                  <a:lnTo>
                    <a:pt x="1533" y="3810"/>
                  </a:lnTo>
                  <a:lnTo>
                    <a:pt x="1388" y="3856"/>
                  </a:lnTo>
                  <a:lnTo>
                    <a:pt x="1240" y="3893"/>
                  </a:lnTo>
                  <a:lnTo>
                    <a:pt x="1090" y="3923"/>
                  </a:lnTo>
                  <a:lnTo>
                    <a:pt x="939" y="3943"/>
                  </a:lnTo>
                  <a:lnTo>
                    <a:pt x="783" y="3955"/>
                  </a:lnTo>
                  <a:lnTo>
                    <a:pt x="628" y="3957"/>
                  </a:lnTo>
                  <a:lnTo>
                    <a:pt x="473" y="3948"/>
                  </a:lnTo>
                  <a:lnTo>
                    <a:pt x="316" y="3932"/>
                  </a:lnTo>
                  <a:lnTo>
                    <a:pt x="159" y="3905"/>
                  </a:lnTo>
                  <a:lnTo>
                    <a:pt x="0" y="3868"/>
                  </a:lnTo>
                  <a:lnTo>
                    <a:pt x="1032" y="3052"/>
                  </a:lnTo>
                  <a:lnTo>
                    <a:pt x="669" y="2159"/>
                  </a:lnTo>
                  <a:lnTo>
                    <a:pt x="750" y="2155"/>
                  </a:lnTo>
                  <a:lnTo>
                    <a:pt x="829" y="2144"/>
                  </a:lnTo>
                  <a:lnTo>
                    <a:pt x="907" y="2125"/>
                  </a:lnTo>
                  <a:lnTo>
                    <a:pt x="983" y="2099"/>
                  </a:lnTo>
                  <a:lnTo>
                    <a:pt x="1055" y="2065"/>
                  </a:lnTo>
                  <a:lnTo>
                    <a:pt x="1124" y="2024"/>
                  </a:lnTo>
                  <a:lnTo>
                    <a:pt x="1189" y="1977"/>
                  </a:lnTo>
                  <a:lnTo>
                    <a:pt x="1249" y="1924"/>
                  </a:lnTo>
                  <a:lnTo>
                    <a:pt x="1304" y="1864"/>
                  </a:lnTo>
                  <a:lnTo>
                    <a:pt x="1351" y="1800"/>
                  </a:lnTo>
                  <a:lnTo>
                    <a:pt x="1395" y="1729"/>
                  </a:lnTo>
                  <a:lnTo>
                    <a:pt x="1431" y="1653"/>
                  </a:lnTo>
                  <a:lnTo>
                    <a:pt x="1459" y="1574"/>
                  </a:lnTo>
                  <a:lnTo>
                    <a:pt x="1480" y="1487"/>
                  </a:lnTo>
                  <a:lnTo>
                    <a:pt x="1491" y="1403"/>
                  </a:lnTo>
                  <a:lnTo>
                    <a:pt x="1494" y="1318"/>
                  </a:lnTo>
                  <a:lnTo>
                    <a:pt x="1487" y="1235"/>
                  </a:lnTo>
                  <a:lnTo>
                    <a:pt x="1473" y="1154"/>
                  </a:lnTo>
                  <a:lnTo>
                    <a:pt x="1450" y="1074"/>
                  </a:lnTo>
                  <a:lnTo>
                    <a:pt x="1418" y="998"/>
                  </a:lnTo>
                  <a:lnTo>
                    <a:pt x="1381" y="924"/>
                  </a:lnTo>
                  <a:lnTo>
                    <a:pt x="1337" y="855"/>
                  </a:lnTo>
                  <a:lnTo>
                    <a:pt x="1734" y="0"/>
                  </a:lnTo>
                  <a:close/>
                </a:path>
              </a:pathLst>
            </a:custGeom>
            <a:solidFill>
              <a:schemeClr val="accent1">
                <a:alpha val="8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nvGrpSpPr>
            <p:cNvPr id="3" name="Group 2"/>
            <p:cNvGrpSpPr/>
            <p:nvPr/>
          </p:nvGrpSpPr>
          <p:grpSpPr>
            <a:xfrm>
              <a:off x="4143568" y="1861063"/>
              <a:ext cx="3459366" cy="3361650"/>
              <a:chOff x="4399005" y="2516534"/>
              <a:chExt cx="3153288" cy="3064218"/>
            </a:xfrm>
          </p:grpSpPr>
          <p:sp>
            <p:nvSpPr>
              <p:cNvPr id="29" name="Freeform 56"/>
              <p:cNvSpPr>
                <a:spLocks/>
              </p:cNvSpPr>
              <p:nvPr/>
            </p:nvSpPr>
            <p:spPr bwMode="auto">
              <a:xfrm>
                <a:off x="4492420" y="2516534"/>
                <a:ext cx="3059873" cy="3064218"/>
              </a:xfrm>
              <a:custGeom>
                <a:avLst/>
                <a:gdLst>
                  <a:gd name="T0" fmla="*/ 3169 w 5633"/>
                  <a:gd name="T1" fmla="*/ 23 h 5641"/>
                  <a:gd name="T2" fmla="*/ 3673 w 5633"/>
                  <a:gd name="T3" fmla="*/ 134 h 5641"/>
                  <a:gd name="T4" fmla="*/ 4139 w 5633"/>
                  <a:gd name="T5" fmla="*/ 332 h 5641"/>
                  <a:gd name="T6" fmla="*/ 4559 w 5633"/>
                  <a:gd name="T7" fmla="*/ 605 h 5641"/>
                  <a:gd name="T8" fmla="*/ 4922 w 5633"/>
                  <a:gd name="T9" fmla="*/ 948 h 5641"/>
                  <a:gd name="T10" fmla="*/ 5220 w 5633"/>
                  <a:gd name="T11" fmla="*/ 1351 h 5641"/>
                  <a:gd name="T12" fmla="*/ 5444 w 5633"/>
                  <a:gd name="T13" fmla="*/ 1803 h 5641"/>
                  <a:gd name="T14" fmla="*/ 5585 w 5633"/>
                  <a:gd name="T15" fmla="*/ 2296 h 5641"/>
                  <a:gd name="T16" fmla="*/ 5633 w 5633"/>
                  <a:gd name="T17" fmla="*/ 2820 h 5641"/>
                  <a:gd name="T18" fmla="*/ 5585 w 5633"/>
                  <a:gd name="T19" fmla="*/ 3347 h 5641"/>
                  <a:gd name="T20" fmla="*/ 5444 w 5633"/>
                  <a:gd name="T21" fmla="*/ 3839 h 5641"/>
                  <a:gd name="T22" fmla="*/ 5220 w 5633"/>
                  <a:gd name="T23" fmla="*/ 4292 h 5641"/>
                  <a:gd name="T24" fmla="*/ 4922 w 5633"/>
                  <a:gd name="T25" fmla="*/ 4693 h 5641"/>
                  <a:gd name="T26" fmla="*/ 4559 w 5633"/>
                  <a:gd name="T27" fmla="*/ 5035 h 5641"/>
                  <a:gd name="T28" fmla="*/ 4139 w 5633"/>
                  <a:gd name="T29" fmla="*/ 5311 h 5641"/>
                  <a:gd name="T30" fmla="*/ 3673 w 5633"/>
                  <a:gd name="T31" fmla="*/ 5509 h 5641"/>
                  <a:gd name="T32" fmla="*/ 3169 w 5633"/>
                  <a:gd name="T33" fmla="*/ 5620 h 5641"/>
                  <a:gd name="T34" fmla="*/ 2808 w 5633"/>
                  <a:gd name="T35" fmla="*/ 5641 h 5641"/>
                  <a:gd name="T36" fmla="*/ 2806 w 5633"/>
                  <a:gd name="T37" fmla="*/ 5433 h 5641"/>
                  <a:gd name="T38" fmla="*/ 3157 w 5633"/>
                  <a:gd name="T39" fmla="*/ 5410 h 5641"/>
                  <a:gd name="T40" fmla="*/ 3640 w 5633"/>
                  <a:gd name="T41" fmla="*/ 5298 h 5641"/>
                  <a:gd name="T42" fmla="*/ 4086 w 5633"/>
                  <a:gd name="T43" fmla="*/ 5102 h 5641"/>
                  <a:gd name="T44" fmla="*/ 4483 w 5633"/>
                  <a:gd name="T45" fmla="*/ 4829 h 5641"/>
                  <a:gd name="T46" fmla="*/ 4822 w 5633"/>
                  <a:gd name="T47" fmla="*/ 4489 h 5641"/>
                  <a:gd name="T48" fmla="*/ 5095 w 5633"/>
                  <a:gd name="T49" fmla="*/ 4090 h 5641"/>
                  <a:gd name="T50" fmla="*/ 5291 w 5633"/>
                  <a:gd name="T51" fmla="*/ 3645 h 5641"/>
                  <a:gd name="T52" fmla="*/ 5404 w 5633"/>
                  <a:gd name="T53" fmla="*/ 3161 h 5641"/>
                  <a:gd name="T54" fmla="*/ 5419 w 5633"/>
                  <a:gd name="T55" fmla="*/ 2649 h 5641"/>
                  <a:gd name="T56" fmla="*/ 5338 w 5633"/>
                  <a:gd name="T57" fmla="*/ 2154 h 5641"/>
                  <a:gd name="T58" fmla="*/ 5169 w 5633"/>
                  <a:gd name="T59" fmla="*/ 1693 h 5641"/>
                  <a:gd name="T60" fmla="*/ 4920 w 5633"/>
                  <a:gd name="T61" fmla="*/ 1280 h 5641"/>
                  <a:gd name="T62" fmla="*/ 4603 w 5633"/>
                  <a:gd name="T63" fmla="*/ 920 h 5641"/>
                  <a:gd name="T64" fmla="*/ 4224 w 5633"/>
                  <a:gd name="T65" fmla="*/ 623 h 5641"/>
                  <a:gd name="T66" fmla="*/ 3793 w 5633"/>
                  <a:gd name="T67" fmla="*/ 399 h 5641"/>
                  <a:gd name="T68" fmla="*/ 3321 w 5633"/>
                  <a:gd name="T69" fmla="*/ 257 h 5641"/>
                  <a:gd name="T70" fmla="*/ 2816 w 5633"/>
                  <a:gd name="T71" fmla="*/ 210 h 5641"/>
                  <a:gd name="T72" fmla="*/ 2312 w 5633"/>
                  <a:gd name="T73" fmla="*/ 257 h 5641"/>
                  <a:gd name="T74" fmla="*/ 1841 w 5633"/>
                  <a:gd name="T75" fmla="*/ 399 h 5641"/>
                  <a:gd name="T76" fmla="*/ 1411 w 5633"/>
                  <a:gd name="T77" fmla="*/ 623 h 5641"/>
                  <a:gd name="T78" fmla="*/ 1032 w 5633"/>
                  <a:gd name="T79" fmla="*/ 920 h 5641"/>
                  <a:gd name="T80" fmla="*/ 712 w 5633"/>
                  <a:gd name="T81" fmla="*/ 1280 h 5641"/>
                  <a:gd name="T82" fmla="*/ 465 w 5633"/>
                  <a:gd name="T83" fmla="*/ 1693 h 5641"/>
                  <a:gd name="T84" fmla="*/ 296 w 5633"/>
                  <a:gd name="T85" fmla="*/ 2154 h 5641"/>
                  <a:gd name="T86" fmla="*/ 215 w 5633"/>
                  <a:gd name="T87" fmla="*/ 2649 h 5641"/>
                  <a:gd name="T88" fmla="*/ 227 w 5633"/>
                  <a:gd name="T89" fmla="*/ 3135 h 5641"/>
                  <a:gd name="T90" fmla="*/ 323 w 5633"/>
                  <a:gd name="T91" fmla="*/ 3583 h 5641"/>
                  <a:gd name="T92" fmla="*/ 84 w 5633"/>
                  <a:gd name="T93" fmla="*/ 3504 h 5641"/>
                  <a:gd name="T94" fmla="*/ 7 w 5633"/>
                  <a:gd name="T95" fmla="*/ 2995 h 5641"/>
                  <a:gd name="T96" fmla="*/ 23 w 5633"/>
                  <a:gd name="T97" fmla="*/ 2467 h 5641"/>
                  <a:gd name="T98" fmla="*/ 134 w 5633"/>
                  <a:gd name="T99" fmla="*/ 1962 h 5641"/>
                  <a:gd name="T100" fmla="*/ 331 w 5633"/>
                  <a:gd name="T101" fmla="*/ 1496 h 5641"/>
                  <a:gd name="T102" fmla="*/ 605 w 5633"/>
                  <a:gd name="T103" fmla="*/ 1077 h 5641"/>
                  <a:gd name="T104" fmla="*/ 947 w 5633"/>
                  <a:gd name="T105" fmla="*/ 713 h 5641"/>
                  <a:gd name="T106" fmla="*/ 1349 w 5633"/>
                  <a:gd name="T107" fmla="*/ 415 h 5641"/>
                  <a:gd name="T108" fmla="*/ 1801 w 5633"/>
                  <a:gd name="T109" fmla="*/ 190 h 5641"/>
                  <a:gd name="T110" fmla="*/ 2293 w 5633"/>
                  <a:gd name="T111" fmla="*/ 49 h 5641"/>
                  <a:gd name="T112" fmla="*/ 2816 w 5633"/>
                  <a:gd name="T113" fmla="*/ 0 h 5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33" h="5641">
                    <a:moveTo>
                      <a:pt x="2816" y="0"/>
                    </a:moveTo>
                    <a:lnTo>
                      <a:pt x="2994" y="5"/>
                    </a:lnTo>
                    <a:lnTo>
                      <a:pt x="3169" y="23"/>
                    </a:lnTo>
                    <a:lnTo>
                      <a:pt x="3342" y="49"/>
                    </a:lnTo>
                    <a:lnTo>
                      <a:pt x="3509" y="86"/>
                    </a:lnTo>
                    <a:lnTo>
                      <a:pt x="3673" y="134"/>
                    </a:lnTo>
                    <a:lnTo>
                      <a:pt x="3834" y="190"/>
                    </a:lnTo>
                    <a:lnTo>
                      <a:pt x="3989" y="256"/>
                    </a:lnTo>
                    <a:lnTo>
                      <a:pt x="4139" y="332"/>
                    </a:lnTo>
                    <a:lnTo>
                      <a:pt x="4285" y="415"/>
                    </a:lnTo>
                    <a:lnTo>
                      <a:pt x="4425" y="507"/>
                    </a:lnTo>
                    <a:lnTo>
                      <a:pt x="4559" y="605"/>
                    </a:lnTo>
                    <a:lnTo>
                      <a:pt x="4686" y="713"/>
                    </a:lnTo>
                    <a:lnTo>
                      <a:pt x="4808" y="828"/>
                    </a:lnTo>
                    <a:lnTo>
                      <a:pt x="4922" y="948"/>
                    </a:lnTo>
                    <a:lnTo>
                      <a:pt x="5028" y="1077"/>
                    </a:lnTo>
                    <a:lnTo>
                      <a:pt x="5128" y="1209"/>
                    </a:lnTo>
                    <a:lnTo>
                      <a:pt x="5220" y="1351"/>
                    </a:lnTo>
                    <a:lnTo>
                      <a:pt x="5303" y="1496"/>
                    </a:lnTo>
                    <a:lnTo>
                      <a:pt x="5377" y="1646"/>
                    </a:lnTo>
                    <a:lnTo>
                      <a:pt x="5444" y="1803"/>
                    </a:lnTo>
                    <a:lnTo>
                      <a:pt x="5501" y="1962"/>
                    </a:lnTo>
                    <a:lnTo>
                      <a:pt x="5546" y="2126"/>
                    </a:lnTo>
                    <a:lnTo>
                      <a:pt x="5585" y="2296"/>
                    </a:lnTo>
                    <a:lnTo>
                      <a:pt x="5612" y="2467"/>
                    </a:lnTo>
                    <a:lnTo>
                      <a:pt x="5628" y="2642"/>
                    </a:lnTo>
                    <a:lnTo>
                      <a:pt x="5633" y="2820"/>
                    </a:lnTo>
                    <a:lnTo>
                      <a:pt x="5628" y="2999"/>
                    </a:lnTo>
                    <a:lnTo>
                      <a:pt x="5612" y="3174"/>
                    </a:lnTo>
                    <a:lnTo>
                      <a:pt x="5585" y="3347"/>
                    </a:lnTo>
                    <a:lnTo>
                      <a:pt x="5546" y="3514"/>
                    </a:lnTo>
                    <a:lnTo>
                      <a:pt x="5501" y="3679"/>
                    </a:lnTo>
                    <a:lnTo>
                      <a:pt x="5444" y="3839"/>
                    </a:lnTo>
                    <a:lnTo>
                      <a:pt x="5377" y="3995"/>
                    </a:lnTo>
                    <a:lnTo>
                      <a:pt x="5303" y="4145"/>
                    </a:lnTo>
                    <a:lnTo>
                      <a:pt x="5220" y="4292"/>
                    </a:lnTo>
                    <a:lnTo>
                      <a:pt x="5128" y="4431"/>
                    </a:lnTo>
                    <a:lnTo>
                      <a:pt x="5028" y="4565"/>
                    </a:lnTo>
                    <a:lnTo>
                      <a:pt x="4922" y="4693"/>
                    </a:lnTo>
                    <a:lnTo>
                      <a:pt x="4808" y="4814"/>
                    </a:lnTo>
                    <a:lnTo>
                      <a:pt x="4686" y="4929"/>
                    </a:lnTo>
                    <a:lnTo>
                      <a:pt x="4559" y="5035"/>
                    </a:lnTo>
                    <a:lnTo>
                      <a:pt x="4425" y="5136"/>
                    </a:lnTo>
                    <a:lnTo>
                      <a:pt x="4285" y="5228"/>
                    </a:lnTo>
                    <a:lnTo>
                      <a:pt x="4139" y="5311"/>
                    </a:lnTo>
                    <a:lnTo>
                      <a:pt x="3989" y="5385"/>
                    </a:lnTo>
                    <a:lnTo>
                      <a:pt x="3834" y="5450"/>
                    </a:lnTo>
                    <a:lnTo>
                      <a:pt x="3673" y="5509"/>
                    </a:lnTo>
                    <a:lnTo>
                      <a:pt x="3509" y="5554"/>
                    </a:lnTo>
                    <a:lnTo>
                      <a:pt x="3342" y="5592"/>
                    </a:lnTo>
                    <a:lnTo>
                      <a:pt x="3169" y="5620"/>
                    </a:lnTo>
                    <a:lnTo>
                      <a:pt x="2994" y="5636"/>
                    </a:lnTo>
                    <a:lnTo>
                      <a:pt x="2816" y="5641"/>
                    </a:lnTo>
                    <a:lnTo>
                      <a:pt x="2808" y="5641"/>
                    </a:lnTo>
                    <a:lnTo>
                      <a:pt x="2811" y="5546"/>
                    </a:lnTo>
                    <a:lnTo>
                      <a:pt x="2809" y="5489"/>
                    </a:lnTo>
                    <a:lnTo>
                      <a:pt x="2806" y="5433"/>
                    </a:lnTo>
                    <a:lnTo>
                      <a:pt x="2816" y="5433"/>
                    </a:lnTo>
                    <a:lnTo>
                      <a:pt x="2987" y="5427"/>
                    </a:lnTo>
                    <a:lnTo>
                      <a:pt x="3157" y="5410"/>
                    </a:lnTo>
                    <a:lnTo>
                      <a:pt x="3321" y="5383"/>
                    </a:lnTo>
                    <a:lnTo>
                      <a:pt x="3483" y="5346"/>
                    </a:lnTo>
                    <a:lnTo>
                      <a:pt x="3640" y="5298"/>
                    </a:lnTo>
                    <a:lnTo>
                      <a:pt x="3793" y="5242"/>
                    </a:lnTo>
                    <a:lnTo>
                      <a:pt x="3942" y="5176"/>
                    </a:lnTo>
                    <a:lnTo>
                      <a:pt x="4086" y="5102"/>
                    </a:lnTo>
                    <a:lnTo>
                      <a:pt x="4224" y="5019"/>
                    </a:lnTo>
                    <a:lnTo>
                      <a:pt x="4356" y="4927"/>
                    </a:lnTo>
                    <a:lnTo>
                      <a:pt x="4483" y="4829"/>
                    </a:lnTo>
                    <a:lnTo>
                      <a:pt x="4603" y="4723"/>
                    </a:lnTo>
                    <a:lnTo>
                      <a:pt x="4716" y="4610"/>
                    </a:lnTo>
                    <a:lnTo>
                      <a:pt x="4822" y="4489"/>
                    </a:lnTo>
                    <a:lnTo>
                      <a:pt x="4920" y="4362"/>
                    </a:lnTo>
                    <a:lnTo>
                      <a:pt x="5012" y="4230"/>
                    </a:lnTo>
                    <a:lnTo>
                      <a:pt x="5095" y="4090"/>
                    </a:lnTo>
                    <a:lnTo>
                      <a:pt x="5169" y="3947"/>
                    </a:lnTo>
                    <a:lnTo>
                      <a:pt x="5234" y="3799"/>
                    </a:lnTo>
                    <a:lnTo>
                      <a:pt x="5291" y="3645"/>
                    </a:lnTo>
                    <a:lnTo>
                      <a:pt x="5338" y="3488"/>
                    </a:lnTo>
                    <a:lnTo>
                      <a:pt x="5375" y="3325"/>
                    </a:lnTo>
                    <a:lnTo>
                      <a:pt x="5404" y="3161"/>
                    </a:lnTo>
                    <a:lnTo>
                      <a:pt x="5419" y="2992"/>
                    </a:lnTo>
                    <a:lnTo>
                      <a:pt x="5425" y="2820"/>
                    </a:lnTo>
                    <a:lnTo>
                      <a:pt x="5419" y="2649"/>
                    </a:lnTo>
                    <a:lnTo>
                      <a:pt x="5404" y="2481"/>
                    </a:lnTo>
                    <a:lnTo>
                      <a:pt x="5375" y="2315"/>
                    </a:lnTo>
                    <a:lnTo>
                      <a:pt x="5338" y="2154"/>
                    </a:lnTo>
                    <a:lnTo>
                      <a:pt x="5291" y="1995"/>
                    </a:lnTo>
                    <a:lnTo>
                      <a:pt x="5234" y="1844"/>
                    </a:lnTo>
                    <a:lnTo>
                      <a:pt x="5169" y="1693"/>
                    </a:lnTo>
                    <a:lnTo>
                      <a:pt x="5095" y="1550"/>
                    </a:lnTo>
                    <a:lnTo>
                      <a:pt x="5012" y="1413"/>
                    </a:lnTo>
                    <a:lnTo>
                      <a:pt x="4920" y="1280"/>
                    </a:lnTo>
                    <a:lnTo>
                      <a:pt x="4822" y="1153"/>
                    </a:lnTo>
                    <a:lnTo>
                      <a:pt x="4716" y="1033"/>
                    </a:lnTo>
                    <a:lnTo>
                      <a:pt x="4603" y="920"/>
                    </a:lnTo>
                    <a:lnTo>
                      <a:pt x="4483" y="812"/>
                    </a:lnTo>
                    <a:lnTo>
                      <a:pt x="4356" y="713"/>
                    </a:lnTo>
                    <a:lnTo>
                      <a:pt x="4224" y="623"/>
                    </a:lnTo>
                    <a:lnTo>
                      <a:pt x="4086" y="540"/>
                    </a:lnTo>
                    <a:lnTo>
                      <a:pt x="3942" y="464"/>
                    </a:lnTo>
                    <a:lnTo>
                      <a:pt x="3793" y="399"/>
                    </a:lnTo>
                    <a:lnTo>
                      <a:pt x="3640" y="342"/>
                    </a:lnTo>
                    <a:lnTo>
                      <a:pt x="3483" y="295"/>
                    </a:lnTo>
                    <a:lnTo>
                      <a:pt x="3321" y="257"/>
                    </a:lnTo>
                    <a:lnTo>
                      <a:pt x="3157" y="231"/>
                    </a:lnTo>
                    <a:lnTo>
                      <a:pt x="2987" y="215"/>
                    </a:lnTo>
                    <a:lnTo>
                      <a:pt x="2816" y="210"/>
                    </a:lnTo>
                    <a:lnTo>
                      <a:pt x="2645" y="215"/>
                    </a:lnTo>
                    <a:lnTo>
                      <a:pt x="2478" y="231"/>
                    </a:lnTo>
                    <a:lnTo>
                      <a:pt x="2312" y="257"/>
                    </a:lnTo>
                    <a:lnTo>
                      <a:pt x="2151" y="295"/>
                    </a:lnTo>
                    <a:lnTo>
                      <a:pt x="1995" y="342"/>
                    </a:lnTo>
                    <a:lnTo>
                      <a:pt x="1841" y="399"/>
                    </a:lnTo>
                    <a:lnTo>
                      <a:pt x="1691" y="464"/>
                    </a:lnTo>
                    <a:lnTo>
                      <a:pt x="1548" y="540"/>
                    </a:lnTo>
                    <a:lnTo>
                      <a:pt x="1411" y="623"/>
                    </a:lnTo>
                    <a:lnTo>
                      <a:pt x="1278" y="713"/>
                    </a:lnTo>
                    <a:lnTo>
                      <a:pt x="1151" y="812"/>
                    </a:lnTo>
                    <a:lnTo>
                      <a:pt x="1032" y="920"/>
                    </a:lnTo>
                    <a:lnTo>
                      <a:pt x="919" y="1033"/>
                    </a:lnTo>
                    <a:lnTo>
                      <a:pt x="811" y="1153"/>
                    </a:lnTo>
                    <a:lnTo>
                      <a:pt x="712" y="1280"/>
                    </a:lnTo>
                    <a:lnTo>
                      <a:pt x="622" y="1413"/>
                    </a:lnTo>
                    <a:lnTo>
                      <a:pt x="540" y="1550"/>
                    </a:lnTo>
                    <a:lnTo>
                      <a:pt x="465" y="1693"/>
                    </a:lnTo>
                    <a:lnTo>
                      <a:pt x="398" y="1844"/>
                    </a:lnTo>
                    <a:lnTo>
                      <a:pt x="342" y="1995"/>
                    </a:lnTo>
                    <a:lnTo>
                      <a:pt x="296" y="2154"/>
                    </a:lnTo>
                    <a:lnTo>
                      <a:pt x="259" y="2315"/>
                    </a:lnTo>
                    <a:lnTo>
                      <a:pt x="231" y="2481"/>
                    </a:lnTo>
                    <a:lnTo>
                      <a:pt x="215" y="2649"/>
                    </a:lnTo>
                    <a:lnTo>
                      <a:pt x="210" y="2820"/>
                    </a:lnTo>
                    <a:lnTo>
                      <a:pt x="213" y="2979"/>
                    </a:lnTo>
                    <a:lnTo>
                      <a:pt x="227" y="3135"/>
                    </a:lnTo>
                    <a:lnTo>
                      <a:pt x="250" y="3287"/>
                    </a:lnTo>
                    <a:lnTo>
                      <a:pt x="284" y="3437"/>
                    </a:lnTo>
                    <a:lnTo>
                      <a:pt x="323" y="3583"/>
                    </a:lnTo>
                    <a:lnTo>
                      <a:pt x="224" y="3620"/>
                    </a:lnTo>
                    <a:lnTo>
                      <a:pt x="130" y="3666"/>
                    </a:lnTo>
                    <a:lnTo>
                      <a:pt x="84" y="3504"/>
                    </a:lnTo>
                    <a:lnTo>
                      <a:pt x="47" y="3338"/>
                    </a:lnTo>
                    <a:lnTo>
                      <a:pt x="23" y="3168"/>
                    </a:lnTo>
                    <a:lnTo>
                      <a:pt x="7" y="2995"/>
                    </a:lnTo>
                    <a:lnTo>
                      <a:pt x="0" y="2820"/>
                    </a:lnTo>
                    <a:lnTo>
                      <a:pt x="7" y="2642"/>
                    </a:lnTo>
                    <a:lnTo>
                      <a:pt x="23" y="2467"/>
                    </a:lnTo>
                    <a:lnTo>
                      <a:pt x="49" y="2296"/>
                    </a:lnTo>
                    <a:lnTo>
                      <a:pt x="86" y="2126"/>
                    </a:lnTo>
                    <a:lnTo>
                      <a:pt x="134" y="1962"/>
                    </a:lnTo>
                    <a:lnTo>
                      <a:pt x="190" y="1803"/>
                    </a:lnTo>
                    <a:lnTo>
                      <a:pt x="256" y="1646"/>
                    </a:lnTo>
                    <a:lnTo>
                      <a:pt x="331" y="1496"/>
                    </a:lnTo>
                    <a:lnTo>
                      <a:pt x="414" y="1351"/>
                    </a:lnTo>
                    <a:lnTo>
                      <a:pt x="506" y="1209"/>
                    </a:lnTo>
                    <a:lnTo>
                      <a:pt x="605" y="1077"/>
                    </a:lnTo>
                    <a:lnTo>
                      <a:pt x="712" y="948"/>
                    </a:lnTo>
                    <a:lnTo>
                      <a:pt x="827" y="828"/>
                    </a:lnTo>
                    <a:lnTo>
                      <a:pt x="947" y="713"/>
                    </a:lnTo>
                    <a:lnTo>
                      <a:pt x="1076" y="605"/>
                    </a:lnTo>
                    <a:lnTo>
                      <a:pt x="1210" y="507"/>
                    </a:lnTo>
                    <a:lnTo>
                      <a:pt x="1349" y="415"/>
                    </a:lnTo>
                    <a:lnTo>
                      <a:pt x="1494" y="332"/>
                    </a:lnTo>
                    <a:lnTo>
                      <a:pt x="1645" y="256"/>
                    </a:lnTo>
                    <a:lnTo>
                      <a:pt x="1801" y="190"/>
                    </a:lnTo>
                    <a:lnTo>
                      <a:pt x="1961" y="134"/>
                    </a:lnTo>
                    <a:lnTo>
                      <a:pt x="2125" y="86"/>
                    </a:lnTo>
                    <a:lnTo>
                      <a:pt x="2293" y="49"/>
                    </a:lnTo>
                    <a:lnTo>
                      <a:pt x="2464" y="23"/>
                    </a:lnTo>
                    <a:lnTo>
                      <a:pt x="2640" y="5"/>
                    </a:lnTo>
                    <a:lnTo>
                      <a:pt x="2816" y="0"/>
                    </a:lnTo>
                    <a:close/>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sp>
            <p:nvSpPr>
              <p:cNvPr id="33" name="Freeform 60"/>
              <p:cNvSpPr>
                <a:spLocks/>
              </p:cNvSpPr>
              <p:nvPr/>
            </p:nvSpPr>
            <p:spPr bwMode="auto">
              <a:xfrm>
                <a:off x="4399005" y="4373965"/>
                <a:ext cx="407332" cy="368228"/>
              </a:xfrm>
              <a:custGeom>
                <a:avLst/>
                <a:gdLst>
                  <a:gd name="T0" fmla="*/ 750 w 750"/>
                  <a:gd name="T1" fmla="*/ 0 h 678"/>
                  <a:gd name="T2" fmla="*/ 531 w 750"/>
                  <a:gd name="T3" fmla="*/ 678 h 678"/>
                  <a:gd name="T4" fmla="*/ 0 w 750"/>
                  <a:gd name="T5" fmla="*/ 178 h 678"/>
                  <a:gd name="T6" fmla="*/ 750 w 750"/>
                  <a:gd name="T7" fmla="*/ 0 h 678"/>
                </a:gdLst>
                <a:ahLst/>
                <a:cxnLst>
                  <a:cxn ang="0">
                    <a:pos x="T0" y="T1"/>
                  </a:cxn>
                  <a:cxn ang="0">
                    <a:pos x="T2" y="T3"/>
                  </a:cxn>
                  <a:cxn ang="0">
                    <a:pos x="T4" y="T5"/>
                  </a:cxn>
                  <a:cxn ang="0">
                    <a:pos x="T6" y="T7"/>
                  </a:cxn>
                </a:cxnLst>
                <a:rect l="0" t="0" r="r" b="b"/>
                <a:pathLst>
                  <a:path w="750" h="678">
                    <a:moveTo>
                      <a:pt x="750" y="0"/>
                    </a:moveTo>
                    <a:lnTo>
                      <a:pt x="531" y="678"/>
                    </a:lnTo>
                    <a:lnTo>
                      <a:pt x="0" y="178"/>
                    </a:lnTo>
                    <a:lnTo>
                      <a:pt x="750" y="0"/>
                    </a:lnTo>
                    <a:close/>
                  </a:path>
                </a:pathLst>
              </a:custGeom>
              <a:solidFill>
                <a:schemeClr val="accent1">
                  <a:lumMod val="7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p>
            </p:txBody>
          </p:sp>
        </p:grpSp>
        <p:sp>
          <p:nvSpPr>
            <p:cNvPr id="34" name="Oval 33"/>
            <p:cNvSpPr/>
            <p:nvPr/>
          </p:nvSpPr>
          <p:spPr>
            <a:xfrm>
              <a:off x="5418307" y="3035133"/>
              <a:ext cx="1013513" cy="1013511"/>
            </a:xfrm>
            <a:prstGeom prst="ellipse">
              <a:avLst/>
            </a:prstGeom>
            <a:solidFill>
              <a:schemeClr val="accent1">
                <a:lumMod val="7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Rectangle 4"/>
            <p:cNvSpPr/>
            <p:nvPr/>
          </p:nvSpPr>
          <p:spPr>
            <a:xfrm>
              <a:off x="4888288" y="2330561"/>
              <a:ext cx="2111068" cy="586189"/>
            </a:xfrm>
            <a:prstGeom prst="rect">
              <a:avLst/>
            </a:prstGeom>
          </p:spPr>
          <p:txBody>
            <a:bodyPr wrap="square">
              <a:spAutoFit/>
            </a:bodyPr>
            <a:lstStyle/>
            <a:p>
              <a:pPr algn="ctr"/>
              <a:r>
                <a:rPr lang="en-IN" sz="1600" b="1" u="sng" dirty="0" smtClean="0">
                  <a:latin typeface="Arial" panose="020B0604020202020204" pitchFamily="34" charset="0"/>
                  <a:cs typeface="Arial" panose="020B0604020202020204" pitchFamily="34" charset="0"/>
                </a:rPr>
                <a:t>Quality Improvement</a:t>
              </a:r>
            </a:p>
            <a:p>
              <a:pPr algn="ctr"/>
              <a:r>
                <a:rPr lang="en-IN" sz="1600" b="1" dirty="0" smtClean="0">
                  <a:latin typeface="Arial" panose="020B0604020202020204" pitchFamily="34" charset="0"/>
                  <a:cs typeface="Arial" panose="020B0604020202020204" pitchFamily="34" charset="0"/>
                </a:rPr>
                <a:t>Manufacturing / Services/</a:t>
              </a:r>
            </a:p>
            <a:p>
              <a:pPr algn="ctr"/>
              <a:r>
                <a:rPr lang="en-IN" sz="1600" b="1" dirty="0" smtClean="0">
                  <a:latin typeface="Arial" panose="020B0604020202020204" pitchFamily="34" charset="0"/>
                  <a:cs typeface="Arial" panose="020B0604020202020204" pitchFamily="34" charset="0"/>
                </a:rPr>
                <a:t>Healthcare </a:t>
              </a:r>
            </a:p>
          </p:txBody>
        </p:sp>
        <p:sp>
          <p:nvSpPr>
            <p:cNvPr id="6" name="TextBox 5"/>
            <p:cNvSpPr txBox="1"/>
            <p:nvPr/>
          </p:nvSpPr>
          <p:spPr>
            <a:xfrm>
              <a:off x="5570665" y="3207601"/>
              <a:ext cx="690936" cy="651321"/>
            </a:xfrm>
            <a:prstGeom prst="rect">
              <a:avLst/>
            </a:prstGeom>
            <a:noFill/>
          </p:spPr>
          <p:txBody>
            <a:bodyPr wrap="none" rtlCol="0">
              <a:spAutoFit/>
            </a:bodyPr>
            <a:lstStyle/>
            <a:p>
              <a:pPr algn="ctr"/>
              <a:r>
                <a:rPr lang="en-IN" dirty="0" smtClean="0">
                  <a:solidFill>
                    <a:schemeClr val="bg1"/>
                  </a:solidFill>
                  <a:latin typeface="Arial" panose="020B0604020202020204" pitchFamily="34" charset="0"/>
                  <a:cs typeface="Arial" panose="020B0604020202020204" pitchFamily="34" charset="0"/>
                </a:rPr>
                <a:t>My</a:t>
              </a:r>
            </a:p>
            <a:p>
              <a:pPr algn="ctr"/>
              <a:r>
                <a:rPr lang="en-IN" dirty="0" smtClean="0">
                  <a:solidFill>
                    <a:schemeClr val="bg1"/>
                  </a:solidFill>
                  <a:latin typeface="Arial" panose="020B0604020202020204" pitchFamily="34" charset="0"/>
                  <a:cs typeface="Arial" panose="020B0604020202020204" pitchFamily="34" charset="0"/>
                </a:rPr>
                <a:t>Quality</a:t>
              </a:r>
            </a:p>
            <a:p>
              <a:pPr algn="ctr"/>
              <a:r>
                <a:rPr lang="en-IN" dirty="0" smtClean="0">
                  <a:solidFill>
                    <a:schemeClr val="bg1"/>
                  </a:solidFill>
                  <a:latin typeface="Arial" panose="020B0604020202020204" pitchFamily="34" charset="0"/>
                  <a:cs typeface="Arial" panose="020B0604020202020204" pitchFamily="34" charset="0"/>
                </a:rPr>
                <a:t>Journey</a:t>
              </a:r>
              <a:endParaRPr lang="en-IN" dirty="0">
                <a:solidFill>
                  <a:schemeClr val="bg1"/>
                </a:solidFill>
                <a:latin typeface="Arial" panose="020B0604020202020204" pitchFamily="34" charset="0"/>
                <a:cs typeface="Arial" panose="020B0604020202020204" pitchFamily="34" charset="0"/>
              </a:endParaRPr>
            </a:p>
          </p:txBody>
        </p:sp>
        <p:sp>
          <p:nvSpPr>
            <p:cNvPr id="39" name="Rectangle 38"/>
            <p:cNvSpPr/>
            <p:nvPr/>
          </p:nvSpPr>
          <p:spPr>
            <a:xfrm>
              <a:off x="6396618" y="4105081"/>
              <a:ext cx="861441" cy="412503"/>
            </a:xfrm>
            <a:prstGeom prst="rect">
              <a:avLst/>
            </a:prstGeom>
          </p:spPr>
          <p:txBody>
            <a:bodyPr wrap="square">
              <a:spAutoFit/>
            </a:bodyPr>
            <a:lstStyle/>
            <a:p>
              <a:pPr algn="ctr"/>
              <a:r>
                <a:rPr lang="en-IN" sz="1600" b="1" u="sng" dirty="0" smtClean="0">
                  <a:latin typeface="Arial" panose="020B0604020202020204" pitchFamily="34" charset="0"/>
                  <a:cs typeface="Arial" panose="020B0604020202020204" pitchFamily="34" charset="0"/>
                </a:rPr>
                <a:t>Consumer</a:t>
              </a:r>
            </a:p>
            <a:p>
              <a:pPr algn="ctr"/>
              <a:endParaRPr lang="en-IN" sz="1600" dirty="0">
                <a:latin typeface="Arial" panose="020B0604020202020204" pitchFamily="34" charset="0"/>
                <a:cs typeface="Arial" panose="020B0604020202020204" pitchFamily="34" charset="0"/>
              </a:endParaRPr>
            </a:p>
          </p:txBody>
        </p:sp>
        <p:sp>
          <p:nvSpPr>
            <p:cNvPr id="40" name="Rectangle 39"/>
            <p:cNvSpPr/>
            <p:nvPr/>
          </p:nvSpPr>
          <p:spPr>
            <a:xfrm>
              <a:off x="4075340" y="3587111"/>
              <a:ext cx="1673022" cy="238817"/>
            </a:xfrm>
            <a:prstGeom prst="rect">
              <a:avLst/>
            </a:prstGeom>
          </p:spPr>
          <p:txBody>
            <a:bodyPr wrap="square">
              <a:spAutoFit/>
            </a:bodyPr>
            <a:lstStyle/>
            <a:p>
              <a:pPr algn="ctr"/>
              <a:endParaRPr lang="en-IN" sz="1600" dirty="0" smtClean="0">
                <a:solidFill>
                  <a:schemeClr val="bg1"/>
                </a:solidFill>
                <a:latin typeface="Arial" panose="020B0604020202020204" pitchFamily="34" charset="0"/>
                <a:cs typeface="Arial" panose="020B0604020202020204" pitchFamily="34" charset="0"/>
              </a:endParaRPr>
            </a:p>
          </p:txBody>
        </p:sp>
      </p:grpSp>
      <p:grpSp>
        <p:nvGrpSpPr>
          <p:cNvPr id="69" name="Group 68"/>
          <p:cNvGrpSpPr/>
          <p:nvPr/>
        </p:nvGrpSpPr>
        <p:grpSpPr>
          <a:xfrm>
            <a:off x="423868" y="3352606"/>
            <a:ext cx="2937044" cy="1471477"/>
            <a:chOff x="784439" y="4277935"/>
            <a:chExt cx="2347165" cy="1471477"/>
          </a:xfrm>
        </p:grpSpPr>
        <p:sp>
          <p:nvSpPr>
            <p:cNvPr id="70" name="Rectangle 69"/>
            <p:cNvSpPr/>
            <p:nvPr/>
          </p:nvSpPr>
          <p:spPr>
            <a:xfrm>
              <a:off x="784439" y="4672194"/>
              <a:ext cx="2329142" cy="1077218"/>
            </a:xfrm>
            <a:prstGeom prst="rect">
              <a:avLst/>
            </a:prstGeom>
          </p:spPr>
          <p:txBody>
            <a:bodyPr wrap="square">
              <a:spAutoFit/>
            </a:bodyPr>
            <a:lstStyle/>
            <a:p>
              <a:pPr algn="r"/>
              <a:r>
                <a:rPr lang="en-US" sz="1600" b="1" u="sng" kern="0" dirty="0" smtClean="0">
                  <a:solidFill>
                    <a:schemeClr val="tx1">
                      <a:lumMod val="65000"/>
                      <a:lumOff val="35000"/>
                    </a:schemeClr>
                  </a:solidFill>
                  <a:latin typeface="Arial" panose="020B0604020202020204" pitchFamily="34" charset="0"/>
                  <a:cs typeface="Arial" panose="020B0604020202020204" pitchFamily="34" charset="0"/>
                </a:rPr>
                <a:t>Norton Clinical Engineering</a:t>
              </a:r>
            </a:p>
            <a:p>
              <a:pPr algn="r"/>
              <a:r>
                <a:rPr lang="en-US" sz="1600" kern="0" dirty="0" smtClean="0">
                  <a:solidFill>
                    <a:srgbClr val="FF0000"/>
                  </a:solidFill>
                  <a:latin typeface="Arial" panose="020B0604020202020204" pitchFamily="34" charset="0"/>
                  <a:cs typeface="Arial" panose="020B0604020202020204" pitchFamily="34" charset="0"/>
                </a:rPr>
                <a:t>Integrate</a:t>
              </a:r>
              <a:r>
                <a:rPr lang="en-US" sz="1600" kern="0" dirty="0" smtClean="0">
                  <a:solidFill>
                    <a:schemeClr val="tx1">
                      <a:lumMod val="65000"/>
                      <a:lumOff val="35000"/>
                    </a:schemeClr>
                  </a:solidFill>
                  <a:latin typeface="Arial" panose="020B0604020202020204" pitchFamily="34" charset="0"/>
                  <a:cs typeface="Arial" panose="020B0604020202020204" pitchFamily="34" charset="0"/>
                </a:rPr>
                <a:t> </a:t>
              </a:r>
              <a:r>
                <a:rPr lang="en-US" sz="1600" b="1" kern="0" dirty="0" smtClean="0">
                  <a:latin typeface="Arial" panose="020B0604020202020204" pitchFamily="34" charset="0"/>
                  <a:cs typeface="Arial" panose="020B0604020202020204" pitchFamily="34" charset="0"/>
                </a:rPr>
                <a:t>Lean 6 Sigma </a:t>
              </a:r>
            </a:p>
            <a:p>
              <a:pPr algn="r"/>
              <a:r>
                <a:rPr lang="en-US" sz="1600" i="1" u="sng" kern="0" dirty="0" smtClean="0">
                  <a:latin typeface="Arial" panose="020B0604020202020204" pitchFamily="34" charset="0"/>
                  <a:cs typeface="Arial" panose="020B0604020202020204" pitchFamily="34" charset="0"/>
                </a:rPr>
                <a:t>and</a:t>
              </a:r>
              <a:r>
                <a:rPr lang="en-US" sz="1600" kern="0" dirty="0" smtClean="0">
                  <a:latin typeface="Arial" panose="020B0604020202020204" pitchFamily="34" charset="0"/>
                  <a:cs typeface="Arial" panose="020B0604020202020204" pitchFamily="34" charset="0"/>
                </a:rPr>
                <a:t> </a:t>
              </a:r>
              <a:r>
                <a:rPr lang="en-US" sz="1600" b="1" kern="0" dirty="0" smtClean="0">
                  <a:latin typeface="Arial" panose="020B0604020202020204" pitchFamily="34" charset="0"/>
                  <a:cs typeface="Arial" panose="020B0604020202020204" pitchFamily="34" charset="0"/>
                </a:rPr>
                <a:t>ISO 13485</a:t>
              </a:r>
            </a:p>
            <a:p>
              <a:pPr algn="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1" name="TextBox 70"/>
            <p:cNvSpPr txBox="1"/>
            <p:nvPr/>
          </p:nvSpPr>
          <p:spPr>
            <a:xfrm>
              <a:off x="802462" y="4277935"/>
              <a:ext cx="2329142" cy="830997"/>
            </a:xfrm>
            <a:prstGeom prst="rect">
              <a:avLst/>
            </a:prstGeom>
            <a:noFill/>
          </p:spPr>
          <p:txBody>
            <a:bodyPr wrap="square" rtlCol="0">
              <a:spAutoFit/>
            </a:bodyPr>
            <a:lstStyle/>
            <a:p>
              <a:pPr algn="r"/>
              <a:r>
                <a:rPr lang="en-IN" sz="2400" dirty="0" smtClean="0">
                  <a:solidFill>
                    <a:schemeClr val="tx1">
                      <a:lumMod val="65000"/>
                      <a:lumOff val="35000"/>
                    </a:schemeClr>
                  </a:solidFill>
                  <a:latin typeface="Arial" panose="020B0604020202020204" pitchFamily="34" charset="0"/>
                  <a:cs typeface="Arial" panose="020B0604020202020204" pitchFamily="34" charset="0"/>
                </a:rPr>
                <a:t>2020</a:t>
              </a:r>
            </a:p>
            <a:p>
              <a:pPr algn="r"/>
              <a:endParaRPr lang="en-IN" sz="2400" dirty="0">
                <a:solidFill>
                  <a:schemeClr val="tx1">
                    <a:lumMod val="65000"/>
                    <a:lumOff val="35000"/>
                  </a:schemeClr>
                </a:solidFill>
                <a:latin typeface="Arial" panose="020B0604020202020204" pitchFamily="34" charset="0"/>
                <a:cs typeface="Arial" panose="020B0604020202020204" pitchFamily="34" charset="0"/>
              </a:endParaRPr>
            </a:p>
          </p:txBody>
        </p:sp>
      </p:grpSp>
      <p:sp>
        <p:nvSpPr>
          <p:cNvPr id="24" name="Rectangle 23"/>
          <p:cNvSpPr/>
          <p:nvPr/>
        </p:nvSpPr>
        <p:spPr>
          <a:xfrm>
            <a:off x="4201978" y="5007037"/>
            <a:ext cx="2181734" cy="584775"/>
          </a:xfrm>
          <a:prstGeom prst="rect">
            <a:avLst/>
          </a:prstGeom>
        </p:spPr>
        <p:txBody>
          <a:bodyPr wrap="square">
            <a:spAutoFit/>
          </a:bodyPr>
          <a:lstStyle/>
          <a:p>
            <a:pPr algn="ctr"/>
            <a:r>
              <a:rPr lang="en-IN" sz="1600" b="1" u="sng" dirty="0" smtClean="0">
                <a:latin typeface="Arial" panose="020B0604020202020204" pitchFamily="34" charset="0"/>
                <a:cs typeface="Arial" panose="020B0604020202020204" pitchFamily="34" charset="0"/>
              </a:rPr>
              <a:t>Provider</a:t>
            </a:r>
          </a:p>
          <a:p>
            <a:pPr algn="ctr"/>
            <a:endParaRPr lang="en-IN" sz="1600" dirty="0">
              <a:latin typeface="Arial" panose="020B0604020202020204" pitchFamily="34" charset="0"/>
              <a:cs typeface="Arial" panose="020B0604020202020204" pitchFamily="34" charset="0"/>
            </a:endParaRPr>
          </a:p>
        </p:txBody>
      </p:sp>
      <p:sp>
        <p:nvSpPr>
          <p:cNvPr id="26" name="TextBox 25"/>
          <p:cNvSpPr txBox="1"/>
          <p:nvPr/>
        </p:nvSpPr>
        <p:spPr>
          <a:xfrm>
            <a:off x="3629842" y="1291369"/>
            <a:ext cx="3105191" cy="461665"/>
          </a:xfrm>
          <a:prstGeom prst="rect">
            <a:avLst/>
          </a:prstGeom>
          <a:noFill/>
        </p:spPr>
        <p:txBody>
          <a:bodyPr wrap="square" rtlCol="0">
            <a:spAutoFit/>
          </a:bodyPr>
          <a:lstStyle/>
          <a:p>
            <a:r>
              <a:rPr lang="en-IN" sz="2400" dirty="0" smtClean="0">
                <a:solidFill>
                  <a:schemeClr val="tx1">
                    <a:lumMod val="65000"/>
                    <a:lumOff val="35000"/>
                  </a:schemeClr>
                </a:solidFill>
                <a:latin typeface="Arial" panose="020B0604020202020204" pitchFamily="34" charset="0"/>
                <a:cs typeface="Arial" panose="020B0604020202020204" pitchFamily="34" charset="0"/>
              </a:rPr>
              <a:t>2010s</a:t>
            </a:r>
            <a:endParaRPr lang="en-IN"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7" name="Rectangle 26"/>
          <p:cNvSpPr/>
          <p:nvPr/>
        </p:nvSpPr>
        <p:spPr>
          <a:xfrm>
            <a:off x="8108236" y="1725776"/>
            <a:ext cx="3105191" cy="584775"/>
          </a:xfrm>
          <a:prstGeom prst="rect">
            <a:avLst/>
          </a:prstGeom>
        </p:spPr>
        <p:txBody>
          <a:bodyPr wrap="square">
            <a:spAutoFit/>
          </a:bodyPr>
          <a:lstStyle/>
          <a:p>
            <a:r>
              <a:rPr lang="en-US" sz="1600" b="1" u="sng" kern="0" dirty="0" smtClean="0">
                <a:solidFill>
                  <a:schemeClr val="tx1">
                    <a:lumMod val="65000"/>
                    <a:lumOff val="35000"/>
                  </a:schemeClr>
                </a:solidFill>
                <a:latin typeface="Arial" panose="020B0604020202020204" pitchFamily="34" charset="0"/>
                <a:cs typeface="Arial" panose="020B0604020202020204" pitchFamily="34" charset="0"/>
              </a:rPr>
              <a:t>GE and key Suppliers</a:t>
            </a:r>
          </a:p>
          <a:p>
            <a:r>
              <a:rPr lang="en-US" sz="1600" kern="0" dirty="0" smtClean="0">
                <a:solidFill>
                  <a:srgbClr val="FF0000"/>
                </a:solidFill>
                <a:latin typeface="Arial" panose="020B0604020202020204" pitchFamily="34" charset="0"/>
                <a:cs typeface="Arial" panose="020B0604020202020204" pitchFamily="34" charset="0"/>
              </a:rPr>
              <a:t>Introduce</a:t>
            </a:r>
            <a:r>
              <a:rPr lang="en-US" sz="1600" kern="0" dirty="0" smtClean="0">
                <a:solidFill>
                  <a:schemeClr val="tx1">
                    <a:lumMod val="65000"/>
                    <a:lumOff val="35000"/>
                  </a:schemeClr>
                </a:solidFill>
                <a:latin typeface="Arial" panose="020B0604020202020204" pitchFamily="34" charset="0"/>
                <a:cs typeface="Arial" panose="020B0604020202020204" pitchFamily="34" charset="0"/>
              </a:rPr>
              <a:t> Lean 6 Sigma </a:t>
            </a:r>
          </a:p>
        </p:txBody>
      </p:sp>
      <p:sp>
        <p:nvSpPr>
          <p:cNvPr id="28" name="TextBox 27"/>
          <p:cNvSpPr txBox="1"/>
          <p:nvPr/>
        </p:nvSpPr>
        <p:spPr>
          <a:xfrm>
            <a:off x="7550939" y="1343688"/>
            <a:ext cx="3105191" cy="461665"/>
          </a:xfrm>
          <a:prstGeom prst="rect">
            <a:avLst/>
          </a:prstGeom>
          <a:noFill/>
        </p:spPr>
        <p:txBody>
          <a:bodyPr wrap="square" rtlCol="0">
            <a:spAutoFit/>
          </a:bodyPr>
          <a:lstStyle/>
          <a:p>
            <a:r>
              <a:rPr lang="en-IN" sz="2400" dirty="0" smtClean="0">
                <a:solidFill>
                  <a:schemeClr val="tx1">
                    <a:lumMod val="65000"/>
                    <a:lumOff val="35000"/>
                  </a:schemeClr>
                </a:solidFill>
                <a:latin typeface="Arial" panose="020B0604020202020204" pitchFamily="34" charset="0"/>
                <a:cs typeface="Arial" panose="020B0604020202020204" pitchFamily="34" charset="0"/>
              </a:rPr>
              <a:t>2000s</a:t>
            </a:r>
            <a:endParaRPr lang="en-IN" sz="24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5" name="Rectangle 34"/>
          <p:cNvSpPr/>
          <p:nvPr/>
        </p:nvSpPr>
        <p:spPr>
          <a:xfrm>
            <a:off x="1173238" y="1730311"/>
            <a:ext cx="4442449" cy="584775"/>
          </a:xfrm>
          <a:prstGeom prst="rect">
            <a:avLst/>
          </a:prstGeom>
        </p:spPr>
        <p:txBody>
          <a:bodyPr wrap="square">
            <a:spAutoFit/>
          </a:bodyPr>
          <a:lstStyle/>
          <a:p>
            <a:r>
              <a:rPr lang="en-US" sz="1600" b="1" u="sng" kern="0" dirty="0">
                <a:solidFill>
                  <a:schemeClr val="tx1">
                    <a:lumMod val="65000"/>
                    <a:lumOff val="35000"/>
                  </a:schemeClr>
                </a:solidFill>
                <a:latin typeface="Arial" panose="020B0604020202020204" pitchFamily="34" charset="0"/>
                <a:cs typeface="Arial" panose="020B0604020202020204" pitchFamily="34" charset="0"/>
              </a:rPr>
              <a:t>Service Industries </a:t>
            </a:r>
            <a:r>
              <a:rPr lang="en-US" sz="1600" b="1" u="sng" kern="0" dirty="0" smtClean="0">
                <a:solidFill>
                  <a:schemeClr val="tx1">
                    <a:lumMod val="65000"/>
                    <a:lumOff val="35000"/>
                  </a:schemeClr>
                </a:solidFill>
                <a:latin typeface="Arial" panose="020B0604020202020204" pitchFamily="34" charset="0"/>
                <a:cs typeface="Arial" panose="020B0604020202020204" pitchFamily="34" charset="0"/>
              </a:rPr>
              <a:t>&amp; Healthcare</a:t>
            </a:r>
            <a:endParaRPr lang="en-US" sz="1600" b="1" u="sng" dirty="0">
              <a:solidFill>
                <a:schemeClr val="tx1">
                  <a:lumMod val="65000"/>
                  <a:lumOff val="35000"/>
                </a:schemeClr>
              </a:solidFill>
              <a:latin typeface="Arial" panose="020B0604020202020204" pitchFamily="34" charset="0"/>
              <a:cs typeface="Arial" panose="020B0604020202020204" pitchFamily="34" charset="0"/>
            </a:endParaRPr>
          </a:p>
          <a:p>
            <a:r>
              <a:rPr lang="en-US" sz="1600" kern="0" dirty="0" smtClean="0">
                <a:solidFill>
                  <a:srgbClr val="FF0000"/>
                </a:solidFill>
                <a:latin typeface="Arial" panose="020B0604020202020204" pitchFamily="34" charset="0"/>
                <a:cs typeface="Arial" panose="020B0604020202020204" pitchFamily="34" charset="0"/>
              </a:rPr>
              <a:t>Expand</a:t>
            </a:r>
            <a:r>
              <a:rPr lang="en-US" sz="1600" kern="0" dirty="0" smtClean="0">
                <a:solidFill>
                  <a:schemeClr val="tx1">
                    <a:lumMod val="65000"/>
                    <a:lumOff val="35000"/>
                  </a:schemeClr>
                </a:solidFill>
                <a:latin typeface="Arial" panose="020B0604020202020204" pitchFamily="34" charset="0"/>
                <a:cs typeface="Arial" panose="020B0604020202020204" pitchFamily="34" charset="0"/>
              </a:rPr>
              <a:t> Lean 6 Sigma  </a:t>
            </a:r>
          </a:p>
        </p:txBody>
      </p:sp>
      <p:grpSp>
        <p:nvGrpSpPr>
          <p:cNvPr id="19" name="Group 18"/>
          <p:cNvGrpSpPr/>
          <p:nvPr/>
        </p:nvGrpSpPr>
        <p:grpSpPr>
          <a:xfrm>
            <a:off x="8514550" y="2498369"/>
            <a:ext cx="3479518" cy="1055717"/>
            <a:chOff x="8514550" y="2498369"/>
            <a:chExt cx="3479518" cy="1055717"/>
          </a:xfrm>
        </p:grpSpPr>
        <p:grpSp>
          <p:nvGrpSpPr>
            <p:cNvPr id="17" name="Group 16"/>
            <p:cNvGrpSpPr/>
            <p:nvPr/>
          </p:nvGrpSpPr>
          <p:grpSpPr>
            <a:xfrm>
              <a:off x="8514550" y="2498369"/>
              <a:ext cx="3479518" cy="1055717"/>
              <a:chOff x="8514550" y="2498369"/>
              <a:chExt cx="3479518" cy="1055717"/>
            </a:xfrm>
          </p:grpSpPr>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514550" y="2498369"/>
                <a:ext cx="3479518" cy="1055717"/>
              </a:xfrm>
              <a:prstGeom prst="rect">
                <a:avLst/>
              </a:prstGeom>
            </p:spPr>
          </p:pic>
          <p:pic>
            <p:nvPicPr>
              <p:cNvPr id="15" name="Picture 1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10800000" flipV="1">
                <a:off x="8655370" y="2584011"/>
                <a:ext cx="1151570" cy="428078"/>
              </a:xfrm>
              <a:prstGeom prst="rect">
                <a:avLst/>
              </a:prstGeom>
            </p:spPr>
          </p:pic>
          <p:pic>
            <p:nvPicPr>
              <p:cNvPr id="47" name="Picture 46"/>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rot="10800000" flipV="1">
                <a:off x="10998747" y="2596273"/>
                <a:ext cx="522408" cy="429954"/>
              </a:xfrm>
              <a:prstGeom prst="rect">
                <a:avLst/>
              </a:prstGeom>
            </p:spPr>
          </p:pic>
        </p:grpSp>
        <p:sp>
          <p:nvSpPr>
            <p:cNvPr id="12" name="TextBox 11"/>
            <p:cNvSpPr txBox="1"/>
            <p:nvPr/>
          </p:nvSpPr>
          <p:spPr>
            <a:xfrm>
              <a:off x="8907161" y="3080625"/>
              <a:ext cx="2924647" cy="369332"/>
            </a:xfrm>
            <a:prstGeom prst="rect">
              <a:avLst/>
            </a:prstGeom>
            <a:noFill/>
          </p:spPr>
          <p:txBody>
            <a:bodyPr wrap="none" rtlCol="0">
              <a:spAutoFit/>
            </a:bodyPr>
            <a:lstStyle/>
            <a:p>
              <a:r>
                <a:rPr lang="en-US" dirty="0" smtClean="0">
                  <a:solidFill>
                    <a:schemeClr val="bg1"/>
                  </a:solidFill>
                </a:rPr>
                <a:t>3 of my kids </a:t>
              </a:r>
              <a:r>
                <a:rPr lang="en-US" dirty="0" smtClean="0">
                  <a:solidFill>
                    <a:srgbClr val="FFC000"/>
                  </a:solidFill>
                </a:rPr>
                <a:t>born</a:t>
              </a:r>
              <a:r>
                <a:rPr lang="en-US" dirty="0" smtClean="0">
                  <a:solidFill>
                    <a:schemeClr val="bg1"/>
                  </a:solidFill>
                </a:rPr>
                <a:t> at Norton </a:t>
              </a:r>
              <a:endParaRPr lang="en-US" dirty="0">
                <a:solidFill>
                  <a:schemeClr val="bg1"/>
                </a:solidFill>
              </a:endParaRPr>
            </a:p>
          </p:txBody>
        </p:sp>
      </p:grpSp>
      <p:pic>
        <p:nvPicPr>
          <p:cNvPr id="36" name="Picture 3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7368" y="4702275"/>
            <a:ext cx="3479518" cy="1055717"/>
          </a:xfrm>
          <a:prstGeom prst="rect">
            <a:avLst/>
          </a:prstGeom>
        </p:spPr>
      </p:pic>
      <p:sp>
        <p:nvSpPr>
          <p:cNvPr id="37" name="TextBox 36"/>
          <p:cNvSpPr txBox="1"/>
          <p:nvPr/>
        </p:nvSpPr>
        <p:spPr>
          <a:xfrm>
            <a:off x="453914" y="5251843"/>
            <a:ext cx="2940549" cy="369332"/>
          </a:xfrm>
          <a:prstGeom prst="rect">
            <a:avLst/>
          </a:prstGeom>
          <a:noFill/>
        </p:spPr>
        <p:txBody>
          <a:bodyPr wrap="none" rtlCol="0">
            <a:spAutoFit/>
          </a:bodyPr>
          <a:lstStyle/>
          <a:p>
            <a:r>
              <a:rPr lang="en-US" dirty="0" smtClean="0">
                <a:solidFill>
                  <a:schemeClr val="bg1"/>
                </a:solidFill>
              </a:rPr>
              <a:t>3 of my kids </a:t>
            </a:r>
            <a:r>
              <a:rPr lang="en-US" b="1" i="1" u="sng" dirty="0" smtClean="0">
                <a:solidFill>
                  <a:srgbClr val="FFC000"/>
                </a:solidFill>
              </a:rPr>
              <a:t>Work</a:t>
            </a:r>
            <a:r>
              <a:rPr lang="en-US" dirty="0" smtClean="0">
                <a:solidFill>
                  <a:schemeClr val="bg1"/>
                </a:solidFill>
              </a:rPr>
              <a:t> at Norton </a:t>
            </a:r>
            <a:endParaRPr lang="en-US" dirty="0">
              <a:solidFill>
                <a:schemeClr val="bg1"/>
              </a:solidFill>
            </a:endParaRPr>
          </a:p>
        </p:txBody>
      </p:sp>
      <p:sp>
        <p:nvSpPr>
          <p:cNvPr id="38" name="Rectangle 37"/>
          <p:cNvSpPr/>
          <p:nvPr/>
        </p:nvSpPr>
        <p:spPr>
          <a:xfrm>
            <a:off x="8383838" y="4397960"/>
            <a:ext cx="3628520" cy="584775"/>
          </a:xfrm>
          <a:prstGeom prst="rect">
            <a:avLst/>
          </a:prstGeom>
        </p:spPr>
        <p:txBody>
          <a:bodyPr wrap="square">
            <a:spAutoFit/>
          </a:bodyPr>
          <a:lstStyle/>
          <a:p>
            <a:r>
              <a:rPr lang="en-US" sz="1600" b="1" u="sng" kern="0" dirty="0" smtClean="0">
                <a:solidFill>
                  <a:schemeClr val="tx1">
                    <a:lumMod val="65000"/>
                    <a:lumOff val="35000"/>
                  </a:schemeClr>
                </a:solidFill>
                <a:latin typeface="Arial" panose="020B0604020202020204" pitchFamily="34" charset="0"/>
                <a:cs typeface="Arial" panose="020B0604020202020204" pitchFamily="34" charset="0"/>
              </a:rPr>
              <a:t>GE Supply Chain - Outsourcing</a:t>
            </a:r>
          </a:p>
          <a:p>
            <a:r>
              <a:rPr lang="en-US" sz="1600" kern="0" dirty="0" smtClean="0">
                <a:solidFill>
                  <a:srgbClr val="FF0000"/>
                </a:solidFill>
                <a:latin typeface="Arial" panose="020B0604020202020204" pitchFamily="34" charset="0"/>
                <a:cs typeface="Arial" panose="020B0604020202020204" pitchFamily="34" charset="0"/>
              </a:rPr>
              <a:t>Vetting</a:t>
            </a:r>
            <a:r>
              <a:rPr lang="en-US" sz="1600" kern="0" dirty="0" smtClean="0">
                <a:solidFill>
                  <a:schemeClr val="tx1">
                    <a:lumMod val="65000"/>
                    <a:lumOff val="35000"/>
                  </a:schemeClr>
                </a:solidFill>
                <a:latin typeface="Arial" panose="020B0604020202020204" pitchFamily="34" charset="0"/>
                <a:cs typeface="Arial" panose="020B0604020202020204" pitchFamily="34" charset="0"/>
              </a:rPr>
              <a:t> new suppliers through ISO</a:t>
            </a: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1" name="TextBox 40"/>
          <p:cNvSpPr txBox="1"/>
          <p:nvPr/>
        </p:nvSpPr>
        <p:spPr>
          <a:xfrm>
            <a:off x="8395814" y="4026895"/>
            <a:ext cx="3105191" cy="461665"/>
          </a:xfrm>
          <a:prstGeom prst="rect">
            <a:avLst/>
          </a:prstGeom>
          <a:noFill/>
        </p:spPr>
        <p:txBody>
          <a:bodyPr wrap="square" rtlCol="0">
            <a:spAutoFit/>
          </a:bodyPr>
          <a:lstStyle/>
          <a:p>
            <a:r>
              <a:rPr lang="en-IN" sz="2400" dirty="0" smtClean="0">
                <a:solidFill>
                  <a:schemeClr val="tx1">
                    <a:lumMod val="65000"/>
                    <a:lumOff val="35000"/>
                  </a:schemeClr>
                </a:solidFill>
                <a:latin typeface="Arial" panose="020B0604020202020204" pitchFamily="34" charset="0"/>
                <a:cs typeface="Arial" panose="020B0604020202020204" pitchFamily="34" charset="0"/>
              </a:rPr>
              <a:t>1990s</a:t>
            </a:r>
            <a:endParaRPr lang="en-IN" sz="2400" dirty="0">
              <a:solidFill>
                <a:schemeClr val="tx1">
                  <a:lumMod val="65000"/>
                  <a:lumOff val="3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764897" y="1502056"/>
            <a:ext cx="562300" cy="562300"/>
          </a:xfrm>
          <a:prstGeom prst="rect">
            <a:avLst/>
          </a:prstGeom>
        </p:spPr>
      </p:pic>
      <p:pic>
        <p:nvPicPr>
          <p:cNvPr id="42" name="Picture 4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11094" y="3679568"/>
            <a:ext cx="562300" cy="562300"/>
          </a:xfrm>
          <a:prstGeom prst="rect">
            <a:avLst/>
          </a:prstGeom>
        </p:spPr>
      </p:pic>
      <p:pic>
        <p:nvPicPr>
          <p:cNvPr id="14" name="Picture 13"/>
          <p:cNvPicPr>
            <a:picLocks noChangeAspect="1"/>
          </p:cNvPicPr>
          <p:nvPr/>
        </p:nvPicPr>
        <p:blipFill>
          <a:blip r:embed="rId8" cstate="email">
            <a:duotone>
              <a:prstClr val="black"/>
              <a:schemeClr val="tx1">
                <a:tint val="45000"/>
                <a:satMod val="400000"/>
              </a:schemeClr>
            </a:duotone>
            <a:extLst>
              <a:ext uri="{28A0092B-C50C-407E-A947-70E740481C1C}">
                <a14:useLocalDpi xmlns:a14="http://schemas.microsoft.com/office/drawing/2010/main"/>
              </a:ext>
            </a:extLst>
          </a:blip>
          <a:stretch>
            <a:fillRect/>
          </a:stretch>
        </p:blipFill>
        <p:spPr>
          <a:xfrm>
            <a:off x="4832434" y="4229686"/>
            <a:ext cx="857246" cy="7893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3" name="Picture 42"/>
          <p:cNvPicPr>
            <a:picLocks noChangeAspect="1"/>
          </p:cNvPicPr>
          <p:nvPr/>
        </p:nvPicPr>
        <p:blipFill>
          <a:blip r:embed="rId8" cstate="email">
            <a:duotone>
              <a:prstClr val="black"/>
              <a:schemeClr val="tx1">
                <a:tint val="45000"/>
                <a:satMod val="400000"/>
              </a:schemeClr>
            </a:duotone>
            <a:extLst>
              <a:ext uri="{28A0092B-C50C-407E-A947-70E740481C1C}">
                <a14:useLocalDpi xmlns:a14="http://schemas.microsoft.com/office/drawing/2010/main"/>
              </a:ext>
            </a:extLst>
          </a:blip>
          <a:stretch>
            <a:fillRect/>
          </a:stretch>
        </p:blipFill>
        <p:spPr>
          <a:xfrm>
            <a:off x="7070974" y="3539659"/>
            <a:ext cx="857246" cy="7893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1" name="Rectangle 10"/>
          <p:cNvSpPr/>
          <p:nvPr/>
        </p:nvSpPr>
        <p:spPr>
          <a:xfrm>
            <a:off x="6768986" y="5353800"/>
            <a:ext cx="5165197" cy="1200329"/>
          </a:xfrm>
          <a:prstGeom prst="rect">
            <a:avLst/>
          </a:prstGeom>
        </p:spPr>
        <p:txBody>
          <a:bodyPr wrap="none">
            <a:spAutoFit/>
          </a:bodyPr>
          <a:lstStyle/>
          <a:p>
            <a:pPr algn="r"/>
            <a:r>
              <a:rPr lang="en-IN" sz="2400" i="1" dirty="0" smtClean="0">
                <a:solidFill>
                  <a:schemeClr val="tx1">
                    <a:lumMod val="65000"/>
                    <a:lumOff val="35000"/>
                  </a:schemeClr>
                </a:solidFill>
                <a:latin typeface="Arial" panose="020B0604020202020204" pitchFamily="34" charset="0"/>
                <a:cs typeface="Arial" panose="020B0604020202020204" pitchFamily="34" charset="0"/>
              </a:rPr>
              <a:t>ISO 13485</a:t>
            </a:r>
          </a:p>
          <a:p>
            <a:pPr algn="r"/>
            <a:r>
              <a:rPr lang="en-IN" sz="2400" b="1" i="1" dirty="0" smtClean="0">
                <a:solidFill>
                  <a:srgbClr val="FF0000"/>
                </a:solidFill>
                <a:latin typeface="Arial" panose="020B0604020202020204" pitchFamily="34" charset="0"/>
                <a:cs typeface="Arial" panose="020B0604020202020204" pitchFamily="34" charset="0"/>
              </a:rPr>
              <a:t>CERTIFIED</a:t>
            </a:r>
          </a:p>
          <a:p>
            <a:pPr algn="r"/>
            <a:r>
              <a:rPr lang="en-IN" sz="2400" i="1" dirty="0" smtClean="0">
                <a:solidFill>
                  <a:schemeClr val="tx1">
                    <a:lumMod val="65000"/>
                    <a:lumOff val="35000"/>
                  </a:schemeClr>
                </a:solidFill>
                <a:latin typeface="Arial" panose="020B0604020202020204" pitchFamily="34" charset="0"/>
                <a:cs typeface="Arial" panose="020B0604020202020204" pitchFamily="34" charset="0"/>
              </a:rPr>
              <a:t>Regional CE Consortium ISO Expert</a:t>
            </a:r>
            <a:endParaRPr lang="en-IN" sz="2400" i="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Rectangle 12"/>
          <p:cNvSpPr/>
          <p:nvPr/>
        </p:nvSpPr>
        <p:spPr>
          <a:xfrm>
            <a:off x="4707059" y="3500471"/>
            <a:ext cx="529311" cy="923330"/>
          </a:xfrm>
          <a:prstGeom prst="rect">
            <a:avLst/>
          </a:prstGeom>
          <a:noFill/>
        </p:spPr>
        <p:txBody>
          <a:bodyPr wrap="none" lIns="91440" tIns="45720" rIns="91440" bIns="45720">
            <a:spAutoFit/>
          </a:bodyPr>
          <a:lstStyle/>
          <a:p>
            <a:pPr algn="ctr"/>
            <a:r>
              <a:rPr lang="en-US" sz="5400" b="0" cap="none" spc="0" dirty="0" smtClean="0">
                <a:ln w="0"/>
                <a:solidFill>
                  <a:schemeClr val="tx1"/>
                </a:solidFill>
                <a:effectLst>
                  <a:outerShdw blurRad="38100" dist="19050" dir="2700000" algn="tl" rotWithShape="0">
                    <a:schemeClr val="dk1">
                      <a:alpha val="40000"/>
                    </a:schemeClr>
                  </a:outerShdw>
                </a:effectLst>
              </a:rPr>
              <a:t>+</a:t>
            </a:r>
            <a:endParaRPr lang="en-US" sz="5400" b="0" cap="none" spc="0" dirty="0">
              <a:ln w="0"/>
              <a:solidFill>
                <a:schemeClr val="tx1"/>
              </a:solidFill>
              <a:effectLst>
                <a:outerShdw blurRad="38100" dist="19050" dir="2700000" algn="tl" rotWithShape="0">
                  <a:schemeClr val="dk1">
                    <a:alpha val="40000"/>
                  </a:schemeClr>
                </a:outerShdw>
              </a:effectLst>
            </a:endParaRPr>
          </a:p>
        </p:txBody>
      </p:sp>
      <p:pic>
        <p:nvPicPr>
          <p:cNvPr id="44" name="Picture 4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553488" y="985055"/>
            <a:ext cx="769291" cy="769291"/>
          </a:xfrm>
          <a:prstGeom prst="rect">
            <a:avLst/>
          </a:prstGeom>
        </p:spPr>
      </p:pic>
      <p:pic>
        <p:nvPicPr>
          <p:cNvPr id="10" name="Picture 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87104" y="1042263"/>
            <a:ext cx="613595" cy="613595"/>
          </a:xfrm>
          <a:prstGeom prst="rect">
            <a:avLst/>
          </a:prstGeom>
        </p:spPr>
      </p:pic>
      <p:pic>
        <p:nvPicPr>
          <p:cNvPr id="16" name="Picture 15"/>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474727" y="988882"/>
            <a:ext cx="663958" cy="666976"/>
          </a:xfrm>
          <a:prstGeom prst="rect">
            <a:avLst/>
          </a:prstGeom>
        </p:spPr>
      </p:pic>
      <p:pic>
        <p:nvPicPr>
          <p:cNvPr id="18" name="Picture 17"/>
          <p:cNvPicPr>
            <a:picLocks noChangeAspect="1"/>
          </p:cNvPicPr>
          <p:nvPr/>
        </p:nvPicPr>
        <p:blipFill rotWithShape="1">
          <a:blip r:embed="rId12" cstate="email">
            <a:extLst>
              <a:ext uri="{28A0092B-C50C-407E-A947-70E740481C1C}">
                <a14:useLocalDpi xmlns:a14="http://schemas.microsoft.com/office/drawing/2010/main"/>
              </a:ext>
            </a:extLst>
          </a:blip>
          <a:srcRect l="-3034"/>
          <a:stretch/>
        </p:blipFill>
        <p:spPr>
          <a:xfrm>
            <a:off x="1850325" y="1037914"/>
            <a:ext cx="903209" cy="598448"/>
          </a:xfrm>
          <a:prstGeom prst="rect">
            <a:avLst/>
          </a:prstGeom>
        </p:spPr>
      </p:pic>
      <p:pic>
        <p:nvPicPr>
          <p:cNvPr id="20" name="Picture 19"/>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451843" y="2507180"/>
            <a:ext cx="3177550" cy="826042"/>
          </a:xfrm>
          <a:prstGeom prst="rect">
            <a:avLst/>
          </a:prstGeom>
        </p:spPr>
      </p:pic>
      <p:pic>
        <p:nvPicPr>
          <p:cNvPr id="21" name="Picture 2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49177" y="957290"/>
            <a:ext cx="950704" cy="759695"/>
          </a:xfrm>
          <a:prstGeom prst="rect">
            <a:avLst/>
          </a:prstGeom>
        </p:spPr>
      </p:pic>
    </p:spTree>
    <p:extLst>
      <p:ext uri="{BB962C8B-B14F-4D97-AF65-F5344CB8AC3E}">
        <p14:creationId xmlns:p14="http://schemas.microsoft.com/office/powerpoint/2010/main" val="1622572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p:cTn id="12" dur="500" fill="hold"/>
                                        <p:tgtEl>
                                          <p:spTgt spid="41"/>
                                        </p:tgtEl>
                                        <p:attrNameLst>
                                          <p:attrName>ppt_w</p:attrName>
                                        </p:attrNameLst>
                                      </p:cBhvr>
                                      <p:tavLst>
                                        <p:tav tm="0">
                                          <p:val>
                                            <p:fltVal val="0"/>
                                          </p:val>
                                        </p:tav>
                                        <p:tav tm="100000">
                                          <p:val>
                                            <p:strVal val="#ppt_w"/>
                                          </p:val>
                                        </p:tav>
                                      </p:tavLst>
                                    </p:anim>
                                    <p:anim calcmode="lin" valueType="num">
                                      <p:cBhvr>
                                        <p:cTn id="13" dur="500" fill="hold"/>
                                        <p:tgtEl>
                                          <p:spTgt spid="41"/>
                                        </p:tgtEl>
                                        <p:attrNameLst>
                                          <p:attrName>ppt_h</p:attrName>
                                        </p:attrNameLst>
                                      </p:cBhvr>
                                      <p:tavLst>
                                        <p:tav tm="0">
                                          <p:val>
                                            <p:fltVal val="0"/>
                                          </p:val>
                                        </p:tav>
                                        <p:tav tm="100000">
                                          <p:val>
                                            <p:strVal val="#ppt_h"/>
                                          </p:val>
                                        </p:tav>
                                      </p:tavLst>
                                    </p:anim>
                                    <p:animEffect transition="in" filter="fade">
                                      <p:cBhvr>
                                        <p:cTn id="14" dur="500"/>
                                        <p:tgtEl>
                                          <p:spTgt spid="4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53" presetClass="entr" presetSubtype="16"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par>
                                <p:cTn id="47" presetID="10"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childTnLst>
                                </p:cTn>
                              </p:par>
                              <p:par>
                                <p:cTn id="50" presetID="10"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par>
                                <p:cTn id="56" presetID="2" presetClass="entr" presetSubtype="8"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 calcmode="lin" valueType="num">
                                      <p:cBhvr additive="base">
                                        <p:cTn id="58" dur="500" fill="hold"/>
                                        <p:tgtEl>
                                          <p:spTgt spid="35"/>
                                        </p:tgtEl>
                                        <p:attrNameLst>
                                          <p:attrName>ppt_x</p:attrName>
                                        </p:attrNameLst>
                                      </p:cBhvr>
                                      <p:tavLst>
                                        <p:tav tm="0">
                                          <p:val>
                                            <p:strVal val="0-#ppt_w/2"/>
                                          </p:val>
                                        </p:tav>
                                        <p:tav tm="100000">
                                          <p:val>
                                            <p:strVal val="#ppt_x"/>
                                          </p:val>
                                        </p:tav>
                                      </p:tavLst>
                                    </p:anim>
                                    <p:anim calcmode="lin" valueType="num">
                                      <p:cBhvr additive="base">
                                        <p:cTn id="59"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8"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0-#ppt_w/2"/>
                                          </p:val>
                                        </p:tav>
                                        <p:tav tm="100000">
                                          <p:val>
                                            <p:strVal val="#ppt_x"/>
                                          </p:val>
                                        </p:tav>
                                      </p:tavLst>
                                    </p:anim>
                                    <p:anim calcmode="lin" valueType="num">
                                      <p:cBhvr additive="base">
                                        <p:cTn id="65"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69"/>
                                        </p:tgtEl>
                                        <p:attrNameLst>
                                          <p:attrName>style.visibility</p:attrName>
                                        </p:attrNameLst>
                                      </p:cBhvr>
                                      <p:to>
                                        <p:strVal val="visible"/>
                                      </p:to>
                                    </p:set>
                                    <p:anim calcmode="lin" valueType="num">
                                      <p:cBhvr>
                                        <p:cTn id="70" dur="500" fill="hold"/>
                                        <p:tgtEl>
                                          <p:spTgt spid="69"/>
                                        </p:tgtEl>
                                        <p:attrNameLst>
                                          <p:attrName>ppt_w</p:attrName>
                                        </p:attrNameLst>
                                      </p:cBhvr>
                                      <p:tavLst>
                                        <p:tav tm="0">
                                          <p:val>
                                            <p:fltVal val="0"/>
                                          </p:val>
                                        </p:tav>
                                        <p:tav tm="100000">
                                          <p:val>
                                            <p:strVal val="#ppt_w"/>
                                          </p:val>
                                        </p:tav>
                                      </p:tavLst>
                                    </p:anim>
                                    <p:anim calcmode="lin" valueType="num">
                                      <p:cBhvr>
                                        <p:cTn id="71" dur="500" fill="hold"/>
                                        <p:tgtEl>
                                          <p:spTgt spid="69"/>
                                        </p:tgtEl>
                                        <p:attrNameLst>
                                          <p:attrName>ppt_h</p:attrName>
                                        </p:attrNameLst>
                                      </p:cBhvr>
                                      <p:tavLst>
                                        <p:tav tm="0">
                                          <p:val>
                                            <p:fltVal val="0"/>
                                          </p:val>
                                        </p:tav>
                                        <p:tav tm="100000">
                                          <p:val>
                                            <p:strVal val="#ppt_h"/>
                                          </p:val>
                                        </p:tav>
                                      </p:tavLst>
                                    </p:anim>
                                    <p:animEffect transition="in" filter="fade">
                                      <p:cBhvr>
                                        <p:cTn id="72" dur="500"/>
                                        <p:tgtEl>
                                          <p:spTgt spid="69"/>
                                        </p:tgtEl>
                                      </p:cBhvr>
                                    </p:animEffect>
                                  </p:childTnLst>
                                </p:cTn>
                              </p:par>
                              <p:par>
                                <p:cTn id="73" presetID="53" presetClass="entr" presetSubtype="16" fill="hold" nodeType="withEffect">
                                  <p:stCondLst>
                                    <p:cond delay="0"/>
                                  </p:stCondLst>
                                  <p:childTnLst>
                                    <p:set>
                                      <p:cBhvr>
                                        <p:cTn id="74" dur="1" fill="hold">
                                          <p:stCondLst>
                                            <p:cond delay="0"/>
                                          </p:stCondLst>
                                        </p:cTn>
                                        <p:tgtEl>
                                          <p:spTgt spid="42"/>
                                        </p:tgtEl>
                                        <p:attrNameLst>
                                          <p:attrName>style.visibility</p:attrName>
                                        </p:attrNameLst>
                                      </p:cBhvr>
                                      <p:to>
                                        <p:strVal val="visible"/>
                                      </p:to>
                                    </p:set>
                                    <p:anim calcmode="lin" valueType="num">
                                      <p:cBhvr>
                                        <p:cTn id="75" dur="500" fill="hold"/>
                                        <p:tgtEl>
                                          <p:spTgt spid="42"/>
                                        </p:tgtEl>
                                        <p:attrNameLst>
                                          <p:attrName>ppt_w</p:attrName>
                                        </p:attrNameLst>
                                      </p:cBhvr>
                                      <p:tavLst>
                                        <p:tav tm="0">
                                          <p:val>
                                            <p:fltVal val="0"/>
                                          </p:val>
                                        </p:tav>
                                        <p:tav tm="100000">
                                          <p:val>
                                            <p:strVal val="#ppt_w"/>
                                          </p:val>
                                        </p:tav>
                                      </p:tavLst>
                                    </p:anim>
                                    <p:anim calcmode="lin" valueType="num">
                                      <p:cBhvr>
                                        <p:cTn id="76" dur="500" fill="hold"/>
                                        <p:tgtEl>
                                          <p:spTgt spid="42"/>
                                        </p:tgtEl>
                                        <p:attrNameLst>
                                          <p:attrName>ppt_h</p:attrName>
                                        </p:attrNameLst>
                                      </p:cBhvr>
                                      <p:tavLst>
                                        <p:tav tm="0">
                                          <p:val>
                                            <p:fltVal val="0"/>
                                          </p:val>
                                        </p:tav>
                                        <p:tav tm="100000">
                                          <p:val>
                                            <p:strVal val="#ppt_h"/>
                                          </p:val>
                                        </p:tav>
                                      </p:tavLst>
                                    </p:anim>
                                    <p:animEffect transition="in" filter="fade">
                                      <p:cBhvr>
                                        <p:cTn id="77" dur="500"/>
                                        <p:tgtEl>
                                          <p:spTgt spid="42"/>
                                        </p:tgtEl>
                                      </p:cBhvr>
                                    </p:animEffect>
                                  </p:childTnLst>
                                </p:cTn>
                              </p:par>
                              <p:par>
                                <p:cTn id="78" presetID="53" presetClass="entr" presetSubtype="16" fill="hold" nodeType="withEffect">
                                  <p:stCondLst>
                                    <p:cond delay="0"/>
                                  </p:stCondLst>
                                  <p:childTnLst>
                                    <p:set>
                                      <p:cBhvr>
                                        <p:cTn id="79" dur="1" fill="hold">
                                          <p:stCondLst>
                                            <p:cond delay="0"/>
                                          </p:stCondLst>
                                        </p:cTn>
                                        <p:tgtEl>
                                          <p:spTgt spid="14"/>
                                        </p:tgtEl>
                                        <p:attrNameLst>
                                          <p:attrName>style.visibility</p:attrName>
                                        </p:attrNameLst>
                                      </p:cBhvr>
                                      <p:to>
                                        <p:strVal val="visible"/>
                                      </p:to>
                                    </p:set>
                                    <p:anim calcmode="lin" valueType="num">
                                      <p:cBhvr>
                                        <p:cTn id="80" dur="500" fill="hold"/>
                                        <p:tgtEl>
                                          <p:spTgt spid="14"/>
                                        </p:tgtEl>
                                        <p:attrNameLst>
                                          <p:attrName>ppt_w</p:attrName>
                                        </p:attrNameLst>
                                      </p:cBhvr>
                                      <p:tavLst>
                                        <p:tav tm="0">
                                          <p:val>
                                            <p:fltVal val="0"/>
                                          </p:val>
                                        </p:tav>
                                        <p:tav tm="100000">
                                          <p:val>
                                            <p:strVal val="#ppt_w"/>
                                          </p:val>
                                        </p:tav>
                                      </p:tavLst>
                                    </p:anim>
                                    <p:anim calcmode="lin" valueType="num">
                                      <p:cBhvr>
                                        <p:cTn id="81" dur="500" fill="hold"/>
                                        <p:tgtEl>
                                          <p:spTgt spid="14"/>
                                        </p:tgtEl>
                                        <p:attrNameLst>
                                          <p:attrName>ppt_h</p:attrName>
                                        </p:attrNameLst>
                                      </p:cBhvr>
                                      <p:tavLst>
                                        <p:tav tm="0">
                                          <p:val>
                                            <p:fltVal val="0"/>
                                          </p:val>
                                        </p:tav>
                                        <p:tav tm="100000">
                                          <p:val>
                                            <p:strVal val="#ppt_h"/>
                                          </p:val>
                                        </p:tav>
                                      </p:tavLst>
                                    </p:anim>
                                    <p:animEffect transition="in" filter="fade">
                                      <p:cBhvr>
                                        <p:cTn id="82" dur="500"/>
                                        <p:tgtEl>
                                          <p:spTgt spid="14"/>
                                        </p:tgtEl>
                                      </p:cBhvr>
                                    </p:animEffect>
                                  </p:childTnLst>
                                </p:cTn>
                              </p:par>
                              <p:par>
                                <p:cTn id="83" presetID="1" presetClass="entr" presetSubtype="0" fill="hold" grpId="0" nodeType="withEffect">
                                  <p:stCondLst>
                                    <p:cond delay="0"/>
                                  </p:stCondLst>
                                  <p:childTnLst>
                                    <p:set>
                                      <p:cBhvr>
                                        <p:cTn id="84" dur="1" fill="hold">
                                          <p:stCondLst>
                                            <p:cond delay="0"/>
                                          </p:stCondLst>
                                        </p:cTn>
                                        <p:tgtEl>
                                          <p:spTgt spid="13"/>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2" presetClass="entr" presetSubtype="8" fill="hold" nodeType="click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additive="base">
                                        <p:cTn id="89" dur="500" fill="hold"/>
                                        <p:tgtEl>
                                          <p:spTgt spid="36"/>
                                        </p:tgtEl>
                                        <p:attrNameLst>
                                          <p:attrName>ppt_x</p:attrName>
                                        </p:attrNameLst>
                                      </p:cBhvr>
                                      <p:tavLst>
                                        <p:tav tm="0">
                                          <p:val>
                                            <p:strVal val="0-#ppt_w/2"/>
                                          </p:val>
                                        </p:tav>
                                        <p:tav tm="100000">
                                          <p:val>
                                            <p:strVal val="#ppt_x"/>
                                          </p:val>
                                        </p:tav>
                                      </p:tavLst>
                                    </p:anim>
                                    <p:anim calcmode="lin" valueType="num">
                                      <p:cBhvr additive="base">
                                        <p:cTn id="90" dur="500" fill="hold"/>
                                        <p:tgtEl>
                                          <p:spTgt spid="36"/>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0"/>
                                  </p:stCondLst>
                                  <p:childTnLst>
                                    <p:set>
                                      <p:cBhvr>
                                        <p:cTn id="92" dur="1" fill="hold">
                                          <p:stCondLst>
                                            <p:cond delay="0"/>
                                          </p:stCondLst>
                                        </p:cTn>
                                        <p:tgtEl>
                                          <p:spTgt spid="37"/>
                                        </p:tgtEl>
                                        <p:attrNameLst>
                                          <p:attrName>style.visibility</p:attrName>
                                        </p:attrNameLst>
                                      </p:cBhvr>
                                      <p:to>
                                        <p:strVal val="visible"/>
                                      </p:to>
                                    </p:set>
                                    <p:anim calcmode="lin" valueType="num">
                                      <p:cBhvr additive="base">
                                        <p:cTn id="93" dur="500" fill="hold"/>
                                        <p:tgtEl>
                                          <p:spTgt spid="37"/>
                                        </p:tgtEl>
                                        <p:attrNameLst>
                                          <p:attrName>ppt_x</p:attrName>
                                        </p:attrNameLst>
                                      </p:cBhvr>
                                      <p:tavLst>
                                        <p:tav tm="0">
                                          <p:val>
                                            <p:strVal val="0-#ppt_w/2"/>
                                          </p:val>
                                        </p:tav>
                                        <p:tav tm="100000">
                                          <p:val>
                                            <p:strVal val="#ppt_x"/>
                                          </p:val>
                                        </p:tav>
                                      </p:tavLst>
                                    </p:anim>
                                    <p:anim calcmode="lin" valueType="num">
                                      <p:cBhvr additive="base">
                                        <p:cTn id="94" dur="5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8" fill="hold" grpId="0" nodeType="clickEffect">
                                  <p:stCondLst>
                                    <p:cond delay="0"/>
                                  </p:stCondLst>
                                  <p:childTnLst>
                                    <p:set>
                                      <p:cBhvr>
                                        <p:cTn id="98" dur="1" fill="hold">
                                          <p:stCondLst>
                                            <p:cond delay="0"/>
                                          </p:stCondLst>
                                        </p:cTn>
                                        <p:tgtEl>
                                          <p:spTgt spid="11"/>
                                        </p:tgtEl>
                                        <p:attrNameLst>
                                          <p:attrName>style.visibility</p:attrName>
                                        </p:attrNameLst>
                                      </p:cBhvr>
                                      <p:to>
                                        <p:strVal val="visible"/>
                                      </p:to>
                                    </p:set>
                                    <p:anim calcmode="lin" valueType="num">
                                      <p:cBhvr additive="base">
                                        <p:cTn id="99" dur="1000" fill="hold"/>
                                        <p:tgtEl>
                                          <p:spTgt spid="11"/>
                                        </p:tgtEl>
                                        <p:attrNameLst>
                                          <p:attrName>ppt_x</p:attrName>
                                        </p:attrNameLst>
                                      </p:cBhvr>
                                      <p:tavLst>
                                        <p:tav tm="0">
                                          <p:val>
                                            <p:strVal val="0-#ppt_w/2"/>
                                          </p:val>
                                        </p:tav>
                                        <p:tav tm="100000">
                                          <p:val>
                                            <p:strVal val="#ppt_x"/>
                                          </p:val>
                                        </p:tav>
                                      </p:tavLst>
                                    </p:anim>
                                    <p:anim calcmode="lin" valueType="num">
                                      <p:cBhvr additive="base">
                                        <p:cTn id="100"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35" grpId="0"/>
      <p:bldP spid="37" grpId="0"/>
      <p:bldP spid="38" grpId="0"/>
      <p:bldP spid="41" grpId="0"/>
      <p:bldP spid="11" grpId="0"/>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761302" y="3401410"/>
            <a:ext cx="2170364" cy="2170364"/>
          </a:xfrm>
          <a:prstGeom prst="rect">
            <a:avLst/>
          </a:prstGeom>
        </p:spPr>
      </p:pic>
      <p:pic>
        <p:nvPicPr>
          <p:cNvPr id="14" name="Picture 13"/>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323446" y="1536589"/>
            <a:ext cx="2170364" cy="2170364"/>
          </a:xfrm>
          <a:prstGeom prst="rect">
            <a:avLst/>
          </a:prstGeom>
        </p:spPr>
      </p:pic>
      <p:pic>
        <p:nvPicPr>
          <p:cNvPr id="17" name="Picture 16"/>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rot="21222600">
            <a:off x="9052372" y="3227950"/>
            <a:ext cx="2170364" cy="2170364"/>
          </a:xfrm>
          <a:prstGeom prst="rect">
            <a:avLst/>
          </a:prstGeom>
        </p:spPr>
      </p:pic>
      <p:pic>
        <p:nvPicPr>
          <p:cNvPr id="16" name="Picture 15"/>
          <p:cNvPicPr>
            <a:picLocks noChangeAspect="1"/>
          </p:cNvPicPr>
          <p:nvPr/>
        </p:nvPicPr>
        <p:blipFill>
          <a:blip r:embed="rId4">
            <a:duotone>
              <a:prstClr val="black"/>
              <a:schemeClr val="tx2">
                <a:tint val="45000"/>
                <a:satMod val="400000"/>
              </a:schemeClr>
            </a:duotone>
          </a:blip>
          <a:stretch>
            <a:fillRect/>
          </a:stretch>
        </p:blipFill>
        <p:spPr>
          <a:xfrm>
            <a:off x="7769451" y="235571"/>
            <a:ext cx="3410196" cy="3410196"/>
          </a:xfrm>
          <a:prstGeom prst="rect">
            <a:avLst/>
          </a:prstGeom>
        </p:spPr>
      </p:pic>
      <p:sp>
        <p:nvSpPr>
          <p:cNvPr id="6" name="Rectangle 5"/>
          <p:cNvSpPr/>
          <p:nvPr/>
        </p:nvSpPr>
        <p:spPr>
          <a:xfrm>
            <a:off x="2831283" y="814647"/>
            <a:ext cx="6809971" cy="5494713"/>
          </a:xfrm>
          <a:prstGeom prst="rect">
            <a:avLst/>
          </a:prstGeom>
          <a:solidFill>
            <a:srgbClr val="E62C00"/>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18"/>
          <p:cNvSpPr/>
          <p:nvPr/>
        </p:nvSpPr>
        <p:spPr>
          <a:xfrm>
            <a:off x="5306320" y="3255062"/>
            <a:ext cx="2980266" cy="2980266"/>
          </a:xfrm>
          <a:custGeom>
            <a:avLst/>
            <a:gdLst>
              <a:gd name="connsiteX0" fmla="*/ 2115406 w 2980266"/>
              <a:gd name="connsiteY0" fmla="*/ 475169 h 2980266"/>
              <a:gd name="connsiteX1" fmla="*/ 2347223 w 2980266"/>
              <a:gd name="connsiteY1" fmla="*/ 280641 h 2980266"/>
              <a:gd name="connsiteX2" fmla="*/ 2532418 w 2980266"/>
              <a:gd name="connsiteY2" fmla="*/ 436038 h 2980266"/>
              <a:gd name="connsiteX3" fmla="*/ 2381100 w 2980266"/>
              <a:gd name="connsiteY3" fmla="*/ 698113 h 2980266"/>
              <a:gd name="connsiteX4" fmla="*/ 2621526 w 2980266"/>
              <a:gd name="connsiteY4" fmla="*/ 1114543 h 2980266"/>
              <a:gd name="connsiteX5" fmla="*/ 2924149 w 2980266"/>
              <a:gd name="connsiteY5" fmla="*/ 1114535 h 2980266"/>
              <a:gd name="connsiteX6" fmla="*/ 2966129 w 2980266"/>
              <a:gd name="connsiteY6" fmla="*/ 1352617 h 2980266"/>
              <a:gd name="connsiteX7" fmla="*/ 2681754 w 2980266"/>
              <a:gd name="connsiteY7" fmla="*/ 1456113 h 2980266"/>
              <a:gd name="connsiteX8" fmla="*/ 2598255 w 2980266"/>
              <a:gd name="connsiteY8" fmla="*/ 1929659 h 2980266"/>
              <a:gd name="connsiteX9" fmla="*/ 2830082 w 2980266"/>
              <a:gd name="connsiteY9" fmla="*/ 2124176 h 2980266"/>
              <a:gd name="connsiteX10" fmla="*/ 2709205 w 2980266"/>
              <a:gd name="connsiteY10" fmla="*/ 2333542 h 2980266"/>
              <a:gd name="connsiteX11" fmla="*/ 2424835 w 2980266"/>
              <a:gd name="connsiteY11" fmla="*/ 2230031 h 2980266"/>
              <a:gd name="connsiteX12" fmla="*/ 2056481 w 2980266"/>
              <a:gd name="connsiteY12" fmla="*/ 2539116 h 2980266"/>
              <a:gd name="connsiteX13" fmla="*/ 2109039 w 2980266"/>
              <a:gd name="connsiteY13" fmla="*/ 2837141 h 2980266"/>
              <a:gd name="connsiteX14" fmla="*/ 1881863 w 2980266"/>
              <a:gd name="connsiteY14" fmla="*/ 2919826 h 2980266"/>
              <a:gd name="connsiteX15" fmla="*/ 1730559 w 2980266"/>
              <a:gd name="connsiteY15" fmla="*/ 2657743 h 2980266"/>
              <a:gd name="connsiteX16" fmla="*/ 1249707 w 2980266"/>
              <a:gd name="connsiteY16" fmla="*/ 2657743 h 2980266"/>
              <a:gd name="connsiteX17" fmla="*/ 1098403 w 2980266"/>
              <a:gd name="connsiteY17" fmla="*/ 2919826 h 2980266"/>
              <a:gd name="connsiteX18" fmla="*/ 871227 w 2980266"/>
              <a:gd name="connsiteY18" fmla="*/ 2837141 h 2980266"/>
              <a:gd name="connsiteX19" fmla="*/ 923785 w 2980266"/>
              <a:gd name="connsiteY19" fmla="*/ 2539117 h 2980266"/>
              <a:gd name="connsiteX20" fmla="*/ 555431 w 2980266"/>
              <a:gd name="connsiteY20" fmla="*/ 2230032 h 2980266"/>
              <a:gd name="connsiteX21" fmla="*/ 271061 w 2980266"/>
              <a:gd name="connsiteY21" fmla="*/ 2333542 h 2980266"/>
              <a:gd name="connsiteX22" fmla="*/ 150184 w 2980266"/>
              <a:gd name="connsiteY22" fmla="*/ 2124176 h 2980266"/>
              <a:gd name="connsiteX23" fmla="*/ 382011 w 2980266"/>
              <a:gd name="connsiteY23" fmla="*/ 1929660 h 2980266"/>
              <a:gd name="connsiteX24" fmla="*/ 298512 w 2980266"/>
              <a:gd name="connsiteY24" fmla="*/ 1456114 h 2980266"/>
              <a:gd name="connsiteX25" fmla="*/ 14137 w 2980266"/>
              <a:gd name="connsiteY25" fmla="*/ 1352617 h 2980266"/>
              <a:gd name="connsiteX26" fmla="*/ 56117 w 2980266"/>
              <a:gd name="connsiteY26" fmla="*/ 1114535 h 2980266"/>
              <a:gd name="connsiteX27" fmla="*/ 358740 w 2980266"/>
              <a:gd name="connsiteY27" fmla="*/ 1114543 h 2980266"/>
              <a:gd name="connsiteX28" fmla="*/ 599166 w 2980266"/>
              <a:gd name="connsiteY28" fmla="*/ 698113 h 2980266"/>
              <a:gd name="connsiteX29" fmla="*/ 447848 w 2980266"/>
              <a:gd name="connsiteY29" fmla="*/ 436038 h 2980266"/>
              <a:gd name="connsiteX30" fmla="*/ 633043 w 2980266"/>
              <a:gd name="connsiteY30" fmla="*/ 280641 h 2980266"/>
              <a:gd name="connsiteX31" fmla="*/ 864860 w 2980266"/>
              <a:gd name="connsiteY31" fmla="*/ 475169 h 2980266"/>
              <a:gd name="connsiteX32" fmla="*/ 1316713 w 2980266"/>
              <a:gd name="connsiteY32" fmla="*/ 310708 h 2980266"/>
              <a:gd name="connsiteX33" fmla="*/ 1369255 w 2980266"/>
              <a:gd name="connsiteY33" fmla="*/ 12681 h 2980266"/>
              <a:gd name="connsiteX34" fmla="*/ 1611011 w 2980266"/>
              <a:gd name="connsiteY34" fmla="*/ 12681 h 2980266"/>
              <a:gd name="connsiteX35" fmla="*/ 1663553 w 2980266"/>
              <a:gd name="connsiteY35" fmla="*/ 310708 h 2980266"/>
              <a:gd name="connsiteX36" fmla="*/ 2115406 w 2980266"/>
              <a:gd name="connsiteY36" fmla="*/ 475169 h 298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80266" h="2980266">
                <a:moveTo>
                  <a:pt x="2115406" y="475169"/>
                </a:moveTo>
                <a:lnTo>
                  <a:pt x="2347223" y="280641"/>
                </a:lnTo>
                <a:lnTo>
                  <a:pt x="2532418" y="436038"/>
                </a:lnTo>
                <a:lnTo>
                  <a:pt x="2381100" y="698113"/>
                </a:lnTo>
                <a:cubicBezTo>
                  <a:pt x="2488696" y="819151"/>
                  <a:pt x="2570502" y="960843"/>
                  <a:pt x="2621526" y="1114543"/>
                </a:cubicBezTo>
                <a:lnTo>
                  <a:pt x="2924149" y="1114535"/>
                </a:lnTo>
                <a:lnTo>
                  <a:pt x="2966129" y="1352617"/>
                </a:lnTo>
                <a:lnTo>
                  <a:pt x="2681754" y="1456113"/>
                </a:lnTo>
                <a:cubicBezTo>
                  <a:pt x="2686376" y="1617995"/>
                  <a:pt x="2657965" y="1779121"/>
                  <a:pt x="2598255" y="1929659"/>
                </a:cubicBezTo>
                <a:lnTo>
                  <a:pt x="2830082" y="2124176"/>
                </a:lnTo>
                <a:lnTo>
                  <a:pt x="2709205" y="2333542"/>
                </a:lnTo>
                <a:lnTo>
                  <a:pt x="2424835" y="2230031"/>
                </a:lnTo>
                <a:cubicBezTo>
                  <a:pt x="2324320" y="2357010"/>
                  <a:pt x="2198986" y="2462178"/>
                  <a:pt x="2056481" y="2539116"/>
                </a:cubicBezTo>
                <a:lnTo>
                  <a:pt x="2109039" y="2837141"/>
                </a:lnTo>
                <a:lnTo>
                  <a:pt x="1881863" y="2919826"/>
                </a:lnTo>
                <a:lnTo>
                  <a:pt x="1730559" y="2657743"/>
                </a:lnTo>
                <a:cubicBezTo>
                  <a:pt x="1571939" y="2690405"/>
                  <a:pt x="1408327" y="2690405"/>
                  <a:pt x="1249707" y="2657743"/>
                </a:cubicBezTo>
                <a:lnTo>
                  <a:pt x="1098403" y="2919826"/>
                </a:lnTo>
                <a:lnTo>
                  <a:pt x="871227" y="2837141"/>
                </a:lnTo>
                <a:lnTo>
                  <a:pt x="923785" y="2539117"/>
                </a:lnTo>
                <a:cubicBezTo>
                  <a:pt x="781280" y="2462179"/>
                  <a:pt x="655947" y="2357011"/>
                  <a:pt x="555431" y="2230032"/>
                </a:cubicBezTo>
                <a:lnTo>
                  <a:pt x="271061" y="2333542"/>
                </a:lnTo>
                <a:lnTo>
                  <a:pt x="150184" y="2124176"/>
                </a:lnTo>
                <a:lnTo>
                  <a:pt x="382011" y="1929660"/>
                </a:lnTo>
                <a:cubicBezTo>
                  <a:pt x="322301" y="1779122"/>
                  <a:pt x="293890" y="1617995"/>
                  <a:pt x="298512" y="1456114"/>
                </a:cubicBezTo>
                <a:lnTo>
                  <a:pt x="14137" y="1352617"/>
                </a:lnTo>
                <a:lnTo>
                  <a:pt x="56117" y="1114535"/>
                </a:lnTo>
                <a:lnTo>
                  <a:pt x="358740" y="1114543"/>
                </a:lnTo>
                <a:cubicBezTo>
                  <a:pt x="409764" y="960843"/>
                  <a:pt x="491570" y="819151"/>
                  <a:pt x="599166" y="698113"/>
                </a:cubicBezTo>
                <a:lnTo>
                  <a:pt x="447848" y="436038"/>
                </a:lnTo>
                <a:lnTo>
                  <a:pt x="633043" y="280641"/>
                </a:lnTo>
                <a:lnTo>
                  <a:pt x="864860" y="475169"/>
                </a:lnTo>
                <a:cubicBezTo>
                  <a:pt x="1002743" y="390226"/>
                  <a:pt x="1156488" y="334267"/>
                  <a:pt x="1316713" y="310708"/>
                </a:cubicBezTo>
                <a:lnTo>
                  <a:pt x="1369255" y="12681"/>
                </a:lnTo>
                <a:lnTo>
                  <a:pt x="1611011" y="12681"/>
                </a:lnTo>
                <a:lnTo>
                  <a:pt x="1663553" y="310708"/>
                </a:lnTo>
                <a:cubicBezTo>
                  <a:pt x="1823778" y="334267"/>
                  <a:pt x="1977523" y="390226"/>
                  <a:pt x="2115406" y="475169"/>
                </a:cubicBezTo>
                <a:close/>
              </a:path>
            </a:pathLst>
          </a:custGeom>
          <a:ln w="38100"/>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81716" tIns="780663" rIns="681716" bIns="832785" numCol="1" spcCol="1270" anchor="ctr" anchorCtr="0">
            <a:noAutofit/>
          </a:bodyPr>
          <a:lstStyle/>
          <a:p>
            <a:pPr lvl="0" algn="ctr" defTabSz="2889250">
              <a:lnSpc>
                <a:spcPct val="90000"/>
              </a:lnSpc>
              <a:spcBef>
                <a:spcPct val="0"/>
              </a:spcBef>
              <a:spcAft>
                <a:spcPct val="35000"/>
              </a:spcAft>
            </a:pPr>
            <a:endParaRPr lang="en-US" sz="6500" kern="1200" dirty="0"/>
          </a:p>
        </p:txBody>
      </p:sp>
      <p:sp>
        <p:nvSpPr>
          <p:cNvPr id="20" name="Freeform 19"/>
          <p:cNvSpPr/>
          <p:nvPr/>
        </p:nvSpPr>
        <p:spPr>
          <a:xfrm>
            <a:off x="3572347" y="2550635"/>
            <a:ext cx="2167466" cy="2167466"/>
          </a:xfrm>
          <a:custGeom>
            <a:avLst/>
            <a:gdLst>
              <a:gd name="connsiteX0" fmla="*/ 1621800 w 2167466"/>
              <a:gd name="connsiteY0" fmla="*/ 548964 h 2167466"/>
              <a:gd name="connsiteX1" fmla="*/ 1941574 w 2167466"/>
              <a:gd name="connsiteY1" fmla="*/ 452590 h 2167466"/>
              <a:gd name="connsiteX2" fmla="*/ 2059240 w 2167466"/>
              <a:gd name="connsiteY2" fmla="*/ 656392 h 2167466"/>
              <a:gd name="connsiteX3" fmla="*/ 1815890 w 2167466"/>
              <a:gd name="connsiteY3" fmla="*/ 885138 h 2167466"/>
              <a:gd name="connsiteX4" fmla="*/ 1815890 w 2167466"/>
              <a:gd name="connsiteY4" fmla="*/ 1282328 h 2167466"/>
              <a:gd name="connsiteX5" fmla="*/ 2059240 w 2167466"/>
              <a:gd name="connsiteY5" fmla="*/ 1511074 h 2167466"/>
              <a:gd name="connsiteX6" fmla="*/ 1941574 w 2167466"/>
              <a:gd name="connsiteY6" fmla="*/ 1714876 h 2167466"/>
              <a:gd name="connsiteX7" fmla="*/ 1621800 w 2167466"/>
              <a:gd name="connsiteY7" fmla="*/ 1618502 h 2167466"/>
              <a:gd name="connsiteX8" fmla="*/ 1277823 w 2167466"/>
              <a:gd name="connsiteY8" fmla="*/ 1817097 h 2167466"/>
              <a:gd name="connsiteX9" fmla="*/ 1201398 w 2167466"/>
              <a:gd name="connsiteY9" fmla="*/ 2142217 h 2167466"/>
              <a:gd name="connsiteX10" fmla="*/ 966068 w 2167466"/>
              <a:gd name="connsiteY10" fmla="*/ 2142217 h 2167466"/>
              <a:gd name="connsiteX11" fmla="*/ 889643 w 2167466"/>
              <a:gd name="connsiteY11" fmla="*/ 1817097 h 2167466"/>
              <a:gd name="connsiteX12" fmla="*/ 545666 w 2167466"/>
              <a:gd name="connsiteY12" fmla="*/ 1618502 h 2167466"/>
              <a:gd name="connsiteX13" fmla="*/ 225892 w 2167466"/>
              <a:gd name="connsiteY13" fmla="*/ 1714876 h 2167466"/>
              <a:gd name="connsiteX14" fmla="*/ 108226 w 2167466"/>
              <a:gd name="connsiteY14" fmla="*/ 1511074 h 2167466"/>
              <a:gd name="connsiteX15" fmla="*/ 351576 w 2167466"/>
              <a:gd name="connsiteY15" fmla="*/ 1282328 h 2167466"/>
              <a:gd name="connsiteX16" fmla="*/ 351576 w 2167466"/>
              <a:gd name="connsiteY16" fmla="*/ 885138 h 2167466"/>
              <a:gd name="connsiteX17" fmla="*/ 108226 w 2167466"/>
              <a:gd name="connsiteY17" fmla="*/ 656392 h 2167466"/>
              <a:gd name="connsiteX18" fmla="*/ 225892 w 2167466"/>
              <a:gd name="connsiteY18" fmla="*/ 452590 h 2167466"/>
              <a:gd name="connsiteX19" fmla="*/ 545666 w 2167466"/>
              <a:gd name="connsiteY19" fmla="*/ 548964 h 2167466"/>
              <a:gd name="connsiteX20" fmla="*/ 889643 w 2167466"/>
              <a:gd name="connsiteY20" fmla="*/ 350369 h 2167466"/>
              <a:gd name="connsiteX21" fmla="*/ 966068 w 2167466"/>
              <a:gd name="connsiteY21" fmla="*/ 25249 h 2167466"/>
              <a:gd name="connsiteX22" fmla="*/ 1201398 w 2167466"/>
              <a:gd name="connsiteY22" fmla="*/ 25249 h 2167466"/>
              <a:gd name="connsiteX23" fmla="*/ 1277823 w 2167466"/>
              <a:gd name="connsiteY23" fmla="*/ 350369 h 2167466"/>
              <a:gd name="connsiteX24" fmla="*/ 1621800 w 2167466"/>
              <a:gd name="connsiteY24" fmla="*/ 548964 h 2167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167466" h="2167466">
                <a:moveTo>
                  <a:pt x="1621800" y="548964"/>
                </a:moveTo>
                <a:lnTo>
                  <a:pt x="1941574" y="452590"/>
                </a:lnTo>
                <a:lnTo>
                  <a:pt x="2059240" y="656392"/>
                </a:lnTo>
                <a:lnTo>
                  <a:pt x="1815890" y="885138"/>
                </a:lnTo>
                <a:cubicBezTo>
                  <a:pt x="1851165" y="1015185"/>
                  <a:pt x="1851165" y="1152281"/>
                  <a:pt x="1815890" y="1282328"/>
                </a:cubicBezTo>
                <a:lnTo>
                  <a:pt x="2059240" y="1511074"/>
                </a:lnTo>
                <a:lnTo>
                  <a:pt x="1941574" y="1714876"/>
                </a:lnTo>
                <a:lnTo>
                  <a:pt x="1621800" y="1618502"/>
                </a:lnTo>
                <a:cubicBezTo>
                  <a:pt x="1526813" y="1714075"/>
                  <a:pt x="1408085" y="1782623"/>
                  <a:pt x="1277823" y="1817097"/>
                </a:cubicBezTo>
                <a:lnTo>
                  <a:pt x="1201398" y="2142217"/>
                </a:lnTo>
                <a:lnTo>
                  <a:pt x="966068" y="2142217"/>
                </a:lnTo>
                <a:lnTo>
                  <a:pt x="889643" y="1817097"/>
                </a:lnTo>
                <a:cubicBezTo>
                  <a:pt x="759381" y="1782622"/>
                  <a:pt x="640653" y="1714074"/>
                  <a:pt x="545666" y="1618502"/>
                </a:cubicBezTo>
                <a:lnTo>
                  <a:pt x="225892" y="1714876"/>
                </a:lnTo>
                <a:lnTo>
                  <a:pt x="108226" y="1511074"/>
                </a:lnTo>
                <a:lnTo>
                  <a:pt x="351576" y="1282328"/>
                </a:lnTo>
                <a:cubicBezTo>
                  <a:pt x="316301" y="1152281"/>
                  <a:pt x="316301" y="1015185"/>
                  <a:pt x="351576" y="885138"/>
                </a:cubicBezTo>
                <a:lnTo>
                  <a:pt x="108226" y="656392"/>
                </a:lnTo>
                <a:lnTo>
                  <a:pt x="225892" y="452590"/>
                </a:lnTo>
                <a:lnTo>
                  <a:pt x="545666" y="548964"/>
                </a:lnTo>
                <a:cubicBezTo>
                  <a:pt x="640653" y="453391"/>
                  <a:pt x="759381" y="384843"/>
                  <a:pt x="889643" y="350369"/>
                </a:cubicBezTo>
                <a:lnTo>
                  <a:pt x="966068" y="25249"/>
                </a:lnTo>
                <a:lnTo>
                  <a:pt x="1201398" y="25249"/>
                </a:lnTo>
                <a:lnTo>
                  <a:pt x="1277823" y="350369"/>
                </a:lnTo>
                <a:cubicBezTo>
                  <a:pt x="1408085" y="384844"/>
                  <a:pt x="1526813" y="453392"/>
                  <a:pt x="1621800" y="548964"/>
                </a:cubicBezTo>
                <a:close/>
              </a:path>
            </a:pathLst>
          </a:custGeom>
          <a:ln w="38100"/>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26946" tIns="630244" rIns="626946" bIns="630244" numCol="1" spcCol="1270" anchor="ctr" anchorCtr="0">
            <a:noAutofit/>
          </a:bodyPr>
          <a:lstStyle/>
          <a:p>
            <a:pPr lvl="0" algn="ctr" defTabSz="2844800">
              <a:lnSpc>
                <a:spcPct val="90000"/>
              </a:lnSpc>
              <a:spcBef>
                <a:spcPct val="0"/>
              </a:spcBef>
              <a:spcAft>
                <a:spcPct val="35000"/>
              </a:spcAft>
            </a:pPr>
            <a:endParaRPr lang="en-US" sz="6400" kern="1200" dirty="0"/>
          </a:p>
        </p:txBody>
      </p:sp>
      <p:sp>
        <p:nvSpPr>
          <p:cNvPr id="21" name="Freeform 20"/>
          <p:cNvSpPr/>
          <p:nvPr/>
        </p:nvSpPr>
        <p:spPr>
          <a:xfrm>
            <a:off x="4409556" y="622668"/>
            <a:ext cx="3053086" cy="2988947"/>
          </a:xfrm>
          <a:custGeom>
            <a:avLst/>
            <a:gdLst>
              <a:gd name="connsiteX0" fmla="*/ 1889248 w 2512002"/>
              <a:gd name="connsiteY0" fmla="*/ 613252 h 2421295"/>
              <a:gd name="connsiteX1" fmla="*/ 2243917 w 2512002"/>
              <a:gd name="connsiteY1" fmla="*/ 497454 h 2421295"/>
              <a:gd name="connsiteX2" fmla="*/ 2383607 w 2512002"/>
              <a:gd name="connsiteY2" fmla="*/ 727113 h 2421295"/>
              <a:gd name="connsiteX3" fmla="*/ 2117672 w 2512002"/>
              <a:gd name="connsiteY3" fmla="*/ 988795 h 2421295"/>
              <a:gd name="connsiteX4" fmla="*/ 2117672 w 2512002"/>
              <a:gd name="connsiteY4" fmla="*/ 1432500 h 2421295"/>
              <a:gd name="connsiteX5" fmla="*/ 2383607 w 2512002"/>
              <a:gd name="connsiteY5" fmla="*/ 1694182 h 2421295"/>
              <a:gd name="connsiteX6" fmla="*/ 2243917 w 2512002"/>
              <a:gd name="connsiteY6" fmla="*/ 1923841 h 2421295"/>
              <a:gd name="connsiteX7" fmla="*/ 1889248 w 2512002"/>
              <a:gd name="connsiteY7" fmla="*/ 1808043 h 2421295"/>
              <a:gd name="connsiteX8" fmla="*/ 1484424 w 2512002"/>
              <a:gd name="connsiteY8" fmla="*/ 2029895 h 2421295"/>
              <a:gd name="connsiteX9" fmla="*/ 1399049 w 2512002"/>
              <a:gd name="connsiteY9" fmla="*/ 2393089 h 2421295"/>
              <a:gd name="connsiteX10" fmla="*/ 1112953 w 2512002"/>
              <a:gd name="connsiteY10" fmla="*/ 2393089 h 2421295"/>
              <a:gd name="connsiteX11" fmla="*/ 1027578 w 2512002"/>
              <a:gd name="connsiteY11" fmla="*/ 2029895 h 2421295"/>
              <a:gd name="connsiteX12" fmla="*/ 622754 w 2512002"/>
              <a:gd name="connsiteY12" fmla="*/ 1808043 h 2421295"/>
              <a:gd name="connsiteX13" fmla="*/ 268085 w 2512002"/>
              <a:gd name="connsiteY13" fmla="*/ 1923841 h 2421295"/>
              <a:gd name="connsiteX14" fmla="*/ 128395 w 2512002"/>
              <a:gd name="connsiteY14" fmla="*/ 1694182 h 2421295"/>
              <a:gd name="connsiteX15" fmla="*/ 394330 w 2512002"/>
              <a:gd name="connsiteY15" fmla="*/ 1432500 h 2421295"/>
              <a:gd name="connsiteX16" fmla="*/ 394330 w 2512002"/>
              <a:gd name="connsiteY16" fmla="*/ 988795 h 2421295"/>
              <a:gd name="connsiteX17" fmla="*/ 128395 w 2512002"/>
              <a:gd name="connsiteY17" fmla="*/ 727113 h 2421295"/>
              <a:gd name="connsiteX18" fmla="*/ 268085 w 2512002"/>
              <a:gd name="connsiteY18" fmla="*/ 497454 h 2421295"/>
              <a:gd name="connsiteX19" fmla="*/ 622754 w 2512002"/>
              <a:gd name="connsiteY19" fmla="*/ 613252 h 2421295"/>
              <a:gd name="connsiteX20" fmla="*/ 1027578 w 2512002"/>
              <a:gd name="connsiteY20" fmla="*/ 391400 h 2421295"/>
              <a:gd name="connsiteX21" fmla="*/ 1112953 w 2512002"/>
              <a:gd name="connsiteY21" fmla="*/ 28206 h 2421295"/>
              <a:gd name="connsiteX22" fmla="*/ 1399049 w 2512002"/>
              <a:gd name="connsiteY22" fmla="*/ 28206 h 2421295"/>
              <a:gd name="connsiteX23" fmla="*/ 1484424 w 2512002"/>
              <a:gd name="connsiteY23" fmla="*/ 391400 h 2421295"/>
              <a:gd name="connsiteX24" fmla="*/ 1889248 w 2512002"/>
              <a:gd name="connsiteY24" fmla="*/ 613252 h 242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12002" h="2421295">
                <a:moveTo>
                  <a:pt x="1632052" y="610428"/>
                </a:moveTo>
                <a:lnTo>
                  <a:pt x="1889262" y="445457"/>
                </a:lnTo>
                <a:lnTo>
                  <a:pt x="2049185" y="595872"/>
                </a:lnTo>
                <a:lnTo>
                  <a:pt x="1893561" y="856390"/>
                </a:lnTo>
                <a:cubicBezTo>
                  <a:pt x="1957492" y="961362"/>
                  <a:pt x="1990105" y="1081200"/>
                  <a:pt x="1988048" y="1203580"/>
                </a:cubicBezTo>
                <a:lnTo>
                  <a:pt x="2255122" y="1352584"/>
                </a:lnTo>
                <a:lnTo>
                  <a:pt x="2193011" y="1561576"/>
                </a:lnTo>
                <a:lnTo>
                  <a:pt x="1886483" y="1545328"/>
                </a:lnTo>
                <a:cubicBezTo>
                  <a:pt x="1820375" y="1652308"/>
                  <a:pt x="1725632" y="1741523"/>
                  <a:pt x="1611996" y="1803800"/>
                </a:cubicBezTo>
                <a:lnTo>
                  <a:pt x="1621488" y="2105892"/>
                </a:lnTo>
                <a:lnTo>
                  <a:pt x="1394116" y="2165877"/>
                </a:lnTo>
                <a:lnTo>
                  <a:pt x="1248923" y="1899585"/>
                </a:lnTo>
                <a:cubicBezTo>
                  <a:pt x="1118885" y="1901592"/>
                  <a:pt x="991529" y="1870970"/>
                  <a:pt x="879950" y="1810867"/>
                </a:cubicBezTo>
                <a:lnTo>
                  <a:pt x="622740" y="1975838"/>
                </a:lnTo>
                <a:lnTo>
                  <a:pt x="462817" y="1825423"/>
                </a:lnTo>
                <a:lnTo>
                  <a:pt x="618441" y="1564905"/>
                </a:lnTo>
                <a:cubicBezTo>
                  <a:pt x="554510" y="1459933"/>
                  <a:pt x="521897" y="1340095"/>
                  <a:pt x="523954" y="1217715"/>
                </a:cubicBezTo>
                <a:lnTo>
                  <a:pt x="256880" y="1068711"/>
                </a:lnTo>
                <a:lnTo>
                  <a:pt x="318991" y="859719"/>
                </a:lnTo>
                <a:lnTo>
                  <a:pt x="625519" y="875967"/>
                </a:lnTo>
                <a:cubicBezTo>
                  <a:pt x="691627" y="768987"/>
                  <a:pt x="786370" y="679772"/>
                  <a:pt x="900006" y="617495"/>
                </a:cubicBezTo>
                <a:lnTo>
                  <a:pt x="890514" y="315403"/>
                </a:lnTo>
                <a:lnTo>
                  <a:pt x="1117886" y="255418"/>
                </a:lnTo>
                <a:lnTo>
                  <a:pt x="1263079" y="521710"/>
                </a:lnTo>
                <a:cubicBezTo>
                  <a:pt x="1393117" y="519703"/>
                  <a:pt x="1520473" y="550325"/>
                  <a:pt x="1632052" y="610428"/>
                </a:cubicBezTo>
                <a:close/>
              </a:path>
            </a:pathLst>
          </a:custGeom>
          <a:ln w="38100"/>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909428" tIns="892057" rIns="909428" bIns="892057" numCol="1" spcCol="1270" anchor="ctr" anchorCtr="0">
            <a:noAutofit/>
          </a:bodyPr>
          <a:lstStyle/>
          <a:p>
            <a:pPr lvl="0" algn="ctr" defTabSz="2889250">
              <a:lnSpc>
                <a:spcPct val="90000"/>
              </a:lnSpc>
              <a:spcBef>
                <a:spcPct val="0"/>
              </a:spcBef>
              <a:spcAft>
                <a:spcPct val="35000"/>
              </a:spcAft>
            </a:pPr>
            <a:endParaRPr lang="en-US" sz="6500" kern="1200" dirty="0" smtClean="0"/>
          </a:p>
        </p:txBody>
      </p:sp>
      <p:sp>
        <p:nvSpPr>
          <p:cNvPr id="22" name="Circular Arrow 21"/>
          <p:cNvSpPr/>
          <p:nvPr/>
        </p:nvSpPr>
        <p:spPr>
          <a:xfrm>
            <a:off x="5090831" y="2797526"/>
            <a:ext cx="3814741" cy="3814741"/>
          </a:xfrm>
          <a:prstGeom prst="circularArrow">
            <a:avLst>
              <a:gd name="adj1" fmla="val 4688"/>
              <a:gd name="adj2" fmla="val 299029"/>
              <a:gd name="adj3" fmla="val 2539295"/>
              <a:gd name="adj4" fmla="val 15812321"/>
              <a:gd name="adj5" fmla="val 5469"/>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23" name="Shape 22"/>
          <p:cNvSpPr/>
          <p:nvPr/>
        </p:nvSpPr>
        <p:spPr>
          <a:xfrm>
            <a:off x="3188492" y="2065802"/>
            <a:ext cx="2771648" cy="2771648"/>
          </a:xfrm>
          <a:prstGeom prst="leftCircularArrow">
            <a:avLst>
              <a:gd name="adj1" fmla="val 6452"/>
              <a:gd name="adj2" fmla="val 429999"/>
              <a:gd name="adj3" fmla="val 10489124"/>
              <a:gd name="adj4" fmla="val 14837806"/>
              <a:gd name="adj5" fmla="val 7527"/>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24" name="Circular Arrow 23"/>
          <p:cNvSpPr/>
          <p:nvPr/>
        </p:nvSpPr>
        <p:spPr>
          <a:xfrm>
            <a:off x="4295121" y="584886"/>
            <a:ext cx="2988394" cy="2988394"/>
          </a:xfrm>
          <a:prstGeom prst="circularArrow">
            <a:avLst>
              <a:gd name="adj1" fmla="val 5984"/>
              <a:gd name="adj2" fmla="val 394124"/>
              <a:gd name="adj3" fmla="val 13313824"/>
              <a:gd name="adj4" fmla="val 10508221"/>
              <a:gd name="adj5" fmla="val 6981"/>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3" name="Donut 2"/>
          <p:cNvSpPr/>
          <p:nvPr/>
        </p:nvSpPr>
        <p:spPr>
          <a:xfrm>
            <a:off x="4016462" y="2993218"/>
            <a:ext cx="1296787" cy="1305099"/>
          </a:xfrm>
          <a:prstGeom prst="don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4" name="Donut 3"/>
          <p:cNvSpPr/>
          <p:nvPr/>
        </p:nvSpPr>
        <p:spPr>
          <a:xfrm>
            <a:off x="5121980" y="1326989"/>
            <a:ext cx="1591408" cy="1557638"/>
          </a:xfrm>
          <a:prstGeom prst="don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sp>
        <p:nvSpPr>
          <p:cNvPr id="5" name="Donut 4"/>
          <p:cNvSpPr/>
          <p:nvPr/>
        </p:nvSpPr>
        <p:spPr>
          <a:xfrm>
            <a:off x="5682069" y="3645768"/>
            <a:ext cx="2211185" cy="2186247"/>
          </a:xfrm>
          <a:prstGeom prst="donu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solidFill>
                <a:schemeClr val="tx1"/>
              </a:solidFill>
            </a:endParaRPr>
          </a:p>
        </p:txBody>
      </p:sp>
      <p:pic>
        <p:nvPicPr>
          <p:cNvPr id="10" name="Picture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48956" y="3115590"/>
            <a:ext cx="1431798" cy="1182727"/>
          </a:xfrm>
          <a:prstGeom prst="rect">
            <a:avLst/>
          </a:prstGeom>
          <a:effectLst>
            <a:softEdge rad="38100"/>
          </a:effectLst>
        </p:spPr>
      </p:pic>
      <p:pic>
        <p:nvPicPr>
          <p:cNvPr id="12" name="Picture 11"/>
          <p:cNvPicPr>
            <a:picLocks noChangeAspect="1"/>
          </p:cNvPicPr>
          <p:nvPr/>
        </p:nvPicPr>
        <p:blipFill>
          <a:blip r:embed="rId6"/>
          <a:stretch>
            <a:fillRect/>
          </a:stretch>
        </p:blipFill>
        <p:spPr>
          <a:xfrm>
            <a:off x="5184507" y="1641878"/>
            <a:ext cx="1487870" cy="1180313"/>
          </a:xfrm>
          <a:prstGeom prst="rect">
            <a:avLst/>
          </a:prstGeom>
          <a:effectLst>
            <a:softEdge rad="0"/>
          </a:effectLst>
        </p:spPr>
      </p:pic>
      <p:pic>
        <p:nvPicPr>
          <p:cNvPr id="13" name="Picture 1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93970" y="4048157"/>
            <a:ext cx="1787382" cy="1528403"/>
          </a:xfrm>
          <a:prstGeom prst="rect">
            <a:avLst/>
          </a:prstGeom>
          <a:effectLst>
            <a:softEdge rad="63500"/>
          </a:effectLst>
        </p:spPr>
      </p:pic>
    </p:spTree>
    <p:extLst>
      <p:ext uri="{BB962C8B-B14F-4D97-AF65-F5344CB8AC3E}">
        <p14:creationId xmlns:p14="http://schemas.microsoft.com/office/powerpoint/2010/main" val="4423766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repeatCount="indefinite" fill="hold" grpId="0" nodeType="clickEffect">
                                  <p:stCondLst>
                                    <p:cond delay="0"/>
                                  </p:stCondLst>
                                  <p:childTnLst>
                                    <p:animRot by="21600000">
                                      <p:cBhvr>
                                        <p:cTn id="13" dur="2000" fill="hold"/>
                                        <p:tgtEl>
                                          <p:spTgt spid="21"/>
                                        </p:tgtEl>
                                        <p:attrNameLst>
                                          <p:attrName>r</p:attrName>
                                        </p:attrNameLst>
                                      </p:cBhvr>
                                    </p:animRot>
                                  </p:childTnLst>
                                </p:cTn>
                              </p:par>
                              <p:par>
                                <p:cTn id="14" presetID="8" presetClass="emph" presetSubtype="0" repeatCount="indefinite" fill="hold" grpId="0" nodeType="withEffect">
                                  <p:stCondLst>
                                    <p:cond delay="0"/>
                                  </p:stCondLst>
                                  <p:childTnLst>
                                    <p:animRot by="-21600000">
                                      <p:cBhvr>
                                        <p:cTn id="15" dur="2000" fill="hold"/>
                                        <p:tgtEl>
                                          <p:spTgt spid="20"/>
                                        </p:tgtEl>
                                        <p:attrNameLst>
                                          <p:attrName>r</p:attrName>
                                        </p:attrNameLst>
                                      </p:cBhvr>
                                    </p:animRot>
                                  </p:childTnLst>
                                </p:cTn>
                              </p:par>
                              <p:par>
                                <p:cTn id="16" presetID="8" presetClass="emph" presetSubtype="0" repeatCount="indefinite" fill="hold" grpId="0" nodeType="withEffect">
                                  <p:stCondLst>
                                    <p:cond delay="0"/>
                                  </p:stCondLst>
                                  <p:childTnLst>
                                    <p:animRot by="21600000">
                                      <p:cBhvr>
                                        <p:cTn id="17" dur="2000" fill="hold"/>
                                        <p:tgtEl>
                                          <p:spTgt spid="19"/>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8" presetClass="emph" presetSubtype="0" repeatCount="indefinite" fill="hold" nodeType="clickEffect">
                                  <p:stCondLst>
                                    <p:cond delay="0"/>
                                  </p:stCondLst>
                                  <p:childTnLst>
                                    <p:animRot by="-21600000">
                                      <p:cBhvr>
                                        <p:cTn id="21" dur="2000" fill="hold"/>
                                        <p:tgtEl>
                                          <p:spTgt spid="14"/>
                                        </p:tgtEl>
                                        <p:attrNameLst>
                                          <p:attrName>r</p:attrName>
                                        </p:attrNameLst>
                                      </p:cBhvr>
                                    </p:animRot>
                                  </p:childTnLst>
                                </p:cTn>
                              </p:par>
                              <p:par>
                                <p:cTn id="22" presetID="8" presetClass="emph" presetSubtype="0" repeatCount="indefinite" fill="hold" nodeType="withEffect">
                                  <p:stCondLst>
                                    <p:cond delay="0"/>
                                  </p:stCondLst>
                                  <p:childTnLst>
                                    <p:animRot by="21600000">
                                      <p:cBhvr>
                                        <p:cTn id="23" dur="2000" fill="hold"/>
                                        <p:tgtEl>
                                          <p:spTgt spid="15"/>
                                        </p:tgtEl>
                                        <p:attrNameLst>
                                          <p:attrName>r</p:attrName>
                                        </p:attrNameLst>
                                      </p:cBhvr>
                                    </p:animRot>
                                  </p:childTnLst>
                                </p:cTn>
                              </p:par>
                              <p:par>
                                <p:cTn id="24" presetID="8" presetClass="emph" presetSubtype="0" repeatCount="indefinite" fill="hold" nodeType="withEffect">
                                  <p:stCondLst>
                                    <p:cond delay="0"/>
                                  </p:stCondLst>
                                  <p:childTnLst>
                                    <p:animRot by="21600000">
                                      <p:cBhvr>
                                        <p:cTn id="25" dur="2000" fill="hold"/>
                                        <p:tgtEl>
                                          <p:spTgt spid="16"/>
                                        </p:tgtEl>
                                        <p:attrNameLst>
                                          <p:attrName>r</p:attrName>
                                        </p:attrNameLst>
                                      </p:cBhvr>
                                    </p:animRot>
                                  </p:childTnLst>
                                </p:cTn>
                              </p:par>
                              <p:par>
                                <p:cTn id="26" presetID="8" presetClass="emph" presetSubtype="0" repeatCount="indefinite" fill="hold" nodeType="withEffect">
                                  <p:stCondLst>
                                    <p:cond delay="0"/>
                                  </p:stCondLst>
                                  <p:childTnLst>
                                    <p:animRot by="-21600000">
                                      <p:cBhvr>
                                        <p:cTn id="27" dur="2000" fill="hold"/>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20" grpId="0" animBg="1"/>
      <p:bldP spid="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2" name="TextBox 1"/>
          <p:cNvSpPr txBox="1"/>
          <p:nvPr/>
        </p:nvSpPr>
        <p:spPr>
          <a:xfrm>
            <a:off x="3171587" y="1949153"/>
            <a:ext cx="6034024" cy="3046988"/>
          </a:xfrm>
          <a:prstGeom prst="rect">
            <a:avLst/>
          </a:prstGeom>
          <a:noFill/>
        </p:spPr>
        <p:txBody>
          <a:bodyPr wrap="none" rtlCol="0">
            <a:spAutoFit/>
          </a:bodyPr>
          <a:lstStyle/>
          <a:p>
            <a:r>
              <a:rPr lang="en-US" sz="9600" dirty="0" smtClean="0">
                <a:solidFill>
                  <a:srgbClr val="FFC000"/>
                </a:solidFill>
              </a:rPr>
              <a:t>WHO</a:t>
            </a:r>
            <a:r>
              <a:rPr lang="en-US" sz="9600" dirty="0" smtClean="0">
                <a:solidFill>
                  <a:schemeClr val="bg1"/>
                </a:solidFill>
              </a:rPr>
              <a:t> leads </a:t>
            </a:r>
          </a:p>
          <a:p>
            <a:r>
              <a:rPr lang="en-US" sz="9600" dirty="0" smtClean="0">
                <a:solidFill>
                  <a:schemeClr val="bg1"/>
                </a:solidFill>
              </a:rPr>
              <a:t>ISO 13485?</a:t>
            </a:r>
            <a:endParaRPr lang="en-US" sz="9600" dirty="0">
              <a:solidFill>
                <a:schemeClr val="bg1"/>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969" y="11723"/>
            <a:ext cx="1197920" cy="1197920"/>
          </a:xfrm>
          <a:prstGeom prst="rect">
            <a:avLst/>
          </a:prstGeom>
        </p:spPr>
      </p:pic>
    </p:spTree>
    <p:extLst>
      <p:ext uri="{BB962C8B-B14F-4D97-AF65-F5344CB8AC3E}">
        <p14:creationId xmlns:p14="http://schemas.microsoft.com/office/powerpoint/2010/main" val="2624065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12192000" cy="1051255"/>
          </a:xfrm>
          <a:prstGeom prst="rect">
            <a:avLst/>
          </a:prstGeom>
          <a:solidFill>
            <a:schemeClr val="tx1">
              <a:lumMod val="50000"/>
              <a:lumOff val="50000"/>
            </a:schemeClr>
          </a:solidFill>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dirty="0" smtClean="0">
                <a:solidFill>
                  <a:schemeClr val="bg1"/>
                </a:solidFill>
              </a:rPr>
              <a:t>WHO - LESSONS LEARNED / NEW PRACTICES</a:t>
            </a:r>
            <a:endParaRPr lang="en-US" dirty="0">
              <a:solidFill>
                <a:schemeClr val="bg1"/>
              </a:solidFill>
            </a:endParaRPr>
          </a:p>
        </p:txBody>
      </p:sp>
      <p:sp>
        <p:nvSpPr>
          <p:cNvPr id="5" name="TextBox 4"/>
          <p:cNvSpPr txBox="1"/>
          <p:nvPr/>
        </p:nvSpPr>
        <p:spPr>
          <a:xfrm>
            <a:off x="916537" y="1995055"/>
            <a:ext cx="10518329" cy="3170099"/>
          </a:xfrm>
          <a:prstGeom prst="rect">
            <a:avLst/>
          </a:prstGeom>
          <a:noFill/>
        </p:spPr>
        <p:txBody>
          <a:bodyPr wrap="none" rtlCol="0">
            <a:spAutoFit/>
          </a:bodyPr>
          <a:lstStyle/>
          <a:p>
            <a:pPr marL="571500" indent="-571500">
              <a:buFont typeface="Wingdings" panose="05000000000000000000" pitchFamily="2" charset="2"/>
              <a:buChar char="§"/>
            </a:pPr>
            <a:r>
              <a:rPr lang="en-US" sz="4000" dirty="0">
                <a:solidFill>
                  <a:srgbClr val="FFC000"/>
                </a:solidFill>
              </a:rPr>
              <a:t>Realign Resources </a:t>
            </a:r>
            <a:r>
              <a:rPr lang="en-US" sz="4000" dirty="0">
                <a:solidFill>
                  <a:schemeClr val="bg1"/>
                </a:solidFill>
              </a:rPr>
              <a:t>for </a:t>
            </a:r>
            <a:r>
              <a:rPr lang="en-US" sz="4000" dirty="0" smtClean="0">
                <a:solidFill>
                  <a:schemeClr val="bg1"/>
                </a:solidFill>
              </a:rPr>
              <a:t>ISO</a:t>
            </a:r>
          </a:p>
          <a:p>
            <a:pPr marL="571500" indent="-571500">
              <a:buFont typeface="Wingdings" panose="05000000000000000000" pitchFamily="2" charset="2"/>
              <a:buChar char="§"/>
            </a:pPr>
            <a:r>
              <a:rPr lang="en-US" sz="4000" dirty="0">
                <a:solidFill>
                  <a:schemeClr val="bg1"/>
                </a:solidFill>
              </a:rPr>
              <a:t>Hire Proven </a:t>
            </a:r>
            <a:r>
              <a:rPr lang="en-US" sz="4000" dirty="0">
                <a:solidFill>
                  <a:srgbClr val="FFC000"/>
                </a:solidFill>
              </a:rPr>
              <a:t>Change Agent </a:t>
            </a:r>
            <a:r>
              <a:rPr lang="en-US" sz="4000" dirty="0">
                <a:solidFill>
                  <a:schemeClr val="bg1"/>
                </a:solidFill>
              </a:rPr>
              <a:t>Quality Leader </a:t>
            </a:r>
            <a:endParaRPr lang="en-US" sz="4000" dirty="0" smtClean="0">
              <a:solidFill>
                <a:schemeClr val="bg1"/>
              </a:solidFill>
            </a:endParaRPr>
          </a:p>
          <a:p>
            <a:pPr marL="571500" indent="-571500">
              <a:buFont typeface="Wingdings" panose="05000000000000000000" pitchFamily="2" charset="2"/>
              <a:buChar char="§"/>
            </a:pPr>
            <a:r>
              <a:rPr lang="en-US" sz="4000" dirty="0" smtClean="0">
                <a:solidFill>
                  <a:schemeClr val="bg1"/>
                </a:solidFill>
              </a:rPr>
              <a:t>Use ISO </a:t>
            </a:r>
            <a:r>
              <a:rPr lang="en-US" sz="4000" dirty="0" smtClean="0">
                <a:solidFill>
                  <a:srgbClr val="FFC000"/>
                </a:solidFill>
              </a:rPr>
              <a:t>Consultant</a:t>
            </a:r>
            <a:r>
              <a:rPr lang="en-US" sz="4000" dirty="0" smtClean="0">
                <a:solidFill>
                  <a:schemeClr val="bg1"/>
                </a:solidFill>
              </a:rPr>
              <a:t> as developer and advocate </a:t>
            </a:r>
          </a:p>
          <a:p>
            <a:pPr marL="571500" indent="-571500">
              <a:buFont typeface="Wingdings" panose="05000000000000000000" pitchFamily="2" charset="2"/>
              <a:buChar char="§"/>
            </a:pPr>
            <a:r>
              <a:rPr lang="en-US" sz="4000" dirty="0" smtClean="0">
                <a:solidFill>
                  <a:schemeClr val="bg1"/>
                </a:solidFill>
              </a:rPr>
              <a:t>Develop </a:t>
            </a:r>
            <a:r>
              <a:rPr lang="en-US" sz="4000" dirty="0" smtClean="0">
                <a:solidFill>
                  <a:srgbClr val="FFC000"/>
                </a:solidFill>
              </a:rPr>
              <a:t>Senior Leadership Champions</a:t>
            </a:r>
          </a:p>
          <a:p>
            <a:pPr marL="571500" indent="-571500">
              <a:buFont typeface="Wingdings" panose="05000000000000000000" pitchFamily="2" charset="2"/>
              <a:buChar char="§"/>
            </a:pPr>
            <a:r>
              <a:rPr lang="en-US" sz="4000" dirty="0" smtClean="0">
                <a:solidFill>
                  <a:schemeClr val="bg1"/>
                </a:solidFill>
              </a:rPr>
              <a:t>Include </a:t>
            </a:r>
            <a:r>
              <a:rPr lang="en-US" sz="4000" dirty="0" smtClean="0">
                <a:solidFill>
                  <a:srgbClr val="FFC000"/>
                </a:solidFill>
              </a:rPr>
              <a:t>All Staff</a:t>
            </a:r>
            <a:r>
              <a:rPr lang="en-US" sz="4000" dirty="0" smtClean="0">
                <a:solidFill>
                  <a:schemeClr val="bg1"/>
                </a:solidFill>
              </a:rPr>
              <a:t> in Training and Roll out </a:t>
            </a:r>
            <a:endParaRPr lang="en-US" sz="4000" dirty="0">
              <a:solidFill>
                <a:schemeClr val="bg1"/>
              </a:solidFill>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982" y="77061"/>
            <a:ext cx="897131" cy="897131"/>
          </a:xfrm>
          <a:prstGeom prst="rect">
            <a:avLst/>
          </a:prstGeom>
        </p:spPr>
      </p:pic>
    </p:spTree>
    <p:extLst>
      <p:ext uri="{BB962C8B-B14F-4D97-AF65-F5344CB8AC3E}">
        <p14:creationId xmlns:p14="http://schemas.microsoft.com/office/powerpoint/2010/main" val="421119054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515600" cy="1325563"/>
          </a:xfrm>
        </p:spPr>
        <p:txBody>
          <a:bodyPr/>
          <a:lstStyle/>
          <a:p>
            <a:r>
              <a:rPr lang="en-US" dirty="0" smtClean="0"/>
              <a:t>Realign Structure to Support ISO </a:t>
            </a:r>
            <a:endParaRPr lang="en-US" dirty="0"/>
          </a:p>
        </p:txBody>
      </p:sp>
      <p:sp>
        <p:nvSpPr>
          <p:cNvPr id="5" name="Freeform 4"/>
          <p:cNvSpPr/>
          <p:nvPr/>
        </p:nvSpPr>
        <p:spPr>
          <a:xfrm>
            <a:off x="6021837" y="2322024"/>
            <a:ext cx="302316" cy="1324435"/>
          </a:xfrm>
          <a:custGeom>
            <a:avLst/>
            <a:gdLst/>
            <a:ahLst/>
            <a:cxnLst/>
            <a:rect l="0" t="0" r="0" b="0"/>
            <a:pathLst>
              <a:path>
                <a:moveTo>
                  <a:pt x="0" y="0"/>
                </a:moveTo>
                <a:lnTo>
                  <a:pt x="0" y="1324435"/>
                </a:lnTo>
                <a:lnTo>
                  <a:pt x="302316" y="1324435"/>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6" name="Freeform 5"/>
          <p:cNvSpPr/>
          <p:nvPr/>
        </p:nvSpPr>
        <p:spPr>
          <a:xfrm>
            <a:off x="5719520" y="2322024"/>
            <a:ext cx="302316" cy="1324435"/>
          </a:xfrm>
          <a:custGeom>
            <a:avLst/>
            <a:gdLst/>
            <a:ahLst/>
            <a:cxnLst/>
            <a:rect l="0" t="0" r="0" b="0"/>
            <a:pathLst>
              <a:path>
                <a:moveTo>
                  <a:pt x="302316" y="0"/>
                </a:moveTo>
                <a:lnTo>
                  <a:pt x="302316" y="1324435"/>
                </a:lnTo>
                <a:lnTo>
                  <a:pt x="0" y="1324435"/>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7" name="Freeform 6"/>
          <p:cNvSpPr/>
          <p:nvPr/>
        </p:nvSpPr>
        <p:spPr>
          <a:xfrm>
            <a:off x="6021837" y="2322024"/>
            <a:ext cx="3483840" cy="2648870"/>
          </a:xfrm>
          <a:custGeom>
            <a:avLst/>
            <a:gdLst/>
            <a:ahLst/>
            <a:cxnLst/>
            <a:rect l="0" t="0" r="0" b="0"/>
            <a:pathLst>
              <a:path>
                <a:moveTo>
                  <a:pt x="0" y="0"/>
                </a:moveTo>
                <a:lnTo>
                  <a:pt x="0" y="2346553"/>
                </a:lnTo>
                <a:lnTo>
                  <a:pt x="3483840" y="2346553"/>
                </a:lnTo>
                <a:lnTo>
                  <a:pt x="3483840" y="2648870"/>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8" name="Freeform 7"/>
          <p:cNvSpPr/>
          <p:nvPr/>
        </p:nvSpPr>
        <p:spPr>
          <a:xfrm>
            <a:off x="5976116" y="2322024"/>
            <a:ext cx="91440" cy="2634301"/>
          </a:xfrm>
          <a:custGeom>
            <a:avLst/>
            <a:gdLst/>
            <a:ahLst/>
            <a:cxnLst/>
            <a:rect l="0" t="0" r="0" b="0"/>
            <a:pathLst>
              <a:path>
                <a:moveTo>
                  <a:pt x="45720" y="0"/>
                </a:moveTo>
                <a:lnTo>
                  <a:pt x="45720" y="2634301"/>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9" name="Freeform 8"/>
          <p:cNvSpPr/>
          <p:nvPr/>
        </p:nvSpPr>
        <p:spPr>
          <a:xfrm>
            <a:off x="2537996" y="2322024"/>
            <a:ext cx="3483840" cy="2648870"/>
          </a:xfrm>
          <a:custGeom>
            <a:avLst/>
            <a:gdLst/>
            <a:ahLst/>
            <a:cxnLst/>
            <a:rect l="0" t="0" r="0" b="0"/>
            <a:pathLst>
              <a:path>
                <a:moveTo>
                  <a:pt x="3483840" y="0"/>
                </a:moveTo>
                <a:lnTo>
                  <a:pt x="3483840" y="2346553"/>
                </a:lnTo>
                <a:lnTo>
                  <a:pt x="0" y="2346553"/>
                </a:lnTo>
                <a:lnTo>
                  <a:pt x="0" y="2648870"/>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0" name="Freeform 9"/>
          <p:cNvSpPr/>
          <p:nvPr/>
        </p:nvSpPr>
        <p:spPr>
          <a:xfrm>
            <a:off x="4536512" y="1192022"/>
            <a:ext cx="2879207" cy="1439603"/>
          </a:xfrm>
          <a:custGeom>
            <a:avLst/>
            <a:gdLst>
              <a:gd name="connsiteX0" fmla="*/ 0 w 2879207"/>
              <a:gd name="connsiteY0" fmla="*/ 0 h 1439603"/>
              <a:gd name="connsiteX1" fmla="*/ 2879207 w 2879207"/>
              <a:gd name="connsiteY1" fmla="*/ 0 h 1439603"/>
              <a:gd name="connsiteX2" fmla="*/ 2879207 w 2879207"/>
              <a:gd name="connsiteY2" fmla="*/ 1439603 h 1439603"/>
              <a:gd name="connsiteX3" fmla="*/ 0 w 2879207"/>
              <a:gd name="connsiteY3" fmla="*/ 1439603 h 1439603"/>
              <a:gd name="connsiteX4" fmla="*/ 0 w 2879207"/>
              <a:gd name="connsiteY4" fmla="*/ 0 h 143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9207" h="1439603">
                <a:moveTo>
                  <a:pt x="0" y="0"/>
                </a:moveTo>
                <a:lnTo>
                  <a:pt x="2879207" y="0"/>
                </a:lnTo>
                <a:lnTo>
                  <a:pt x="2879207" y="1439603"/>
                </a:lnTo>
                <a:lnTo>
                  <a:pt x="0" y="1439603"/>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System Director, Clinical Engineering</a:t>
            </a:r>
          </a:p>
          <a:p>
            <a:pPr lvl="0" algn="ctr" defTabSz="889000">
              <a:lnSpc>
                <a:spcPct val="90000"/>
              </a:lnSpc>
              <a:spcBef>
                <a:spcPct val="0"/>
              </a:spcBef>
              <a:spcAft>
                <a:spcPct val="35000"/>
              </a:spcAft>
            </a:pPr>
            <a:r>
              <a:rPr lang="en-US" sz="2000" kern="1200" dirty="0" smtClean="0"/>
              <a:t>Scott Skinner</a:t>
            </a:r>
            <a:endParaRPr lang="en-US" sz="2000" kern="1200" dirty="0"/>
          </a:p>
        </p:txBody>
      </p:sp>
      <p:sp>
        <p:nvSpPr>
          <p:cNvPr id="11" name="Freeform 10"/>
          <p:cNvSpPr/>
          <p:nvPr/>
        </p:nvSpPr>
        <p:spPr>
          <a:xfrm>
            <a:off x="1098392" y="4841591"/>
            <a:ext cx="2879207" cy="1439603"/>
          </a:xfrm>
          <a:custGeom>
            <a:avLst/>
            <a:gdLst>
              <a:gd name="connsiteX0" fmla="*/ 0 w 2879207"/>
              <a:gd name="connsiteY0" fmla="*/ 0 h 1439603"/>
              <a:gd name="connsiteX1" fmla="*/ 2879207 w 2879207"/>
              <a:gd name="connsiteY1" fmla="*/ 0 h 1439603"/>
              <a:gd name="connsiteX2" fmla="*/ 2879207 w 2879207"/>
              <a:gd name="connsiteY2" fmla="*/ 1439603 h 1439603"/>
              <a:gd name="connsiteX3" fmla="*/ 0 w 2879207"/>
              <a:gd name="connsiteY3" fmla="*/ 1439603 h 1439603"/>
              <a:gd name="connsiteX4" fmla="*/ 0 w 2879207"/>
              <a:gd name="connsiteY4" fmla="*/ 0 h 143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9207" h="1439603">
                <a:moveTo>
                  <a:pt x="0" y="0"/>
                </a:moveTo>
                <a:lnTo>
                  <a:pt x="2879207" y="0"/>
                </a:lnTo>
                <a:lnTo>
                  <a:pt x="2879207" y="1439603"/>
                </a:lnTo>
                <a:lnTo>
                  <a:pt x="0" y="1439603"/>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Director, Biomedical</a:t>
            </a:r>
          </a:p>
          <a:p>
            <a:pPr lvl="0" algn="ctr" defTabSz="889000">
              <a:lnSpc>
                <a:spcPct val="90000"/>
              </a:lnSpc>
              <a:spcBef>
                <a:spcPct val="0"/>
              </a:spcBef>
              <a:spcAft>
                <a:spcPct val="35000"/>
              </a:spcAft>
            </a:pPr>
            <a:r>
              <a:rPr lang="en-US" sz="2000" b="1" kern="1200" dirty="0" smtClean="0"/>
              <a:t>Engineering</a:t>
            </a:r>
          </a:p>
          <a:p>
            <a:pPr lvl="0" algn="ctr" defTabSz="889000">
              <a:lnSpc>
                <a:spcPct val="90000"/>
              </a:lnSpc>
              <a:spcBef>
                <a:spcPct val="0"/>
              </a:spcBef>
              <a:spcAft>
                <a:spcPct val="35000"/>
              </a:spcAft>
            </a:pPr>
            <a:r>
              <a:rPr lang="en-US" sz="2000" kern="1200" dirty="0" smtClean="0"/>
              <a:t>Neil Feldmeier</a:t>
            </a:r>
            <a:endParaRPr lang="en-US" sz="2000" kern="1200" dirty="0"/>
          </a:p>
        </p:txBody>
      </p:sp>
      <p:sp>
        <p:nvSpPr>
          <p:cNvPr id="12" name="Freeform 11"/>
          <p:cNvSpPr/>
          <p:nvPr/>
        </p:nvSpPr>
        <p:spPr>
          <a:xfrm>
            <a:off x="4582233" y="4827022"/>
            <a:ext cx="2879207" cy="1439603"/>
          </a:xfrm>
          <a:custGeom>
            <a:avLst/>
            <a:gdLst>
              <a:gd name="connsiteX0" fmla="*/ 0 w 2879207"/>
              <a:gd name="connsiteY0" fmla="*/ 0 h 1439603"/>
              <a:gd name="connsiteX1" fmla="*/ 2879207 w 2879207"/>
              <a:gd name="connsiteY1" fmla="*/ 0 h 1439603"/>
              <a:gd name="connsiteX2" fmla="*/ 2879207 w 2879207"/>
              <a:gd name="connsiteY2" fmla="*/ 1439603 h 1439603"/>
              <a:gd name="connsiteX3" fmla="*/ 0 w 2879207"/>
              <a:gd name="connsiteY3" fmla="*/ 1439603 h 1439603"/>
              <a:gd name="connsiteX4" fmla="*/ 0 w 2879207"/>
              <a:gd name="connsiteY4" fmla="*/ 0 h 143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9207" h="1439603">
                <a:moveTo>
                  <a:pt x="0" y="0"/>
                </a:moveTo>
                <a:lnTo>
                  <a:pt x="2879207" y="0"/>
                </a:lnTo>
                <a:lnTo>
                  <a:pt x="2879207" y="1439603"/>
                </a:lnTo>
                <a:lnTo>
                  <a:pt x="0" y="1439603"/>
                </a:lnTo>
                <a:lnTo>
                  <a:pt x="0" y="0"/>
                </a:lnTo>
                <a:close/>
              </a:path>
            </a:pathLst>
          </a:custGeom>
          <a:solidFill>
            <a:srgbClr val="C0000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ISO Management</a:t>
            </a:r>
          </a:p>
          <a:p>
            <a:pPr lvl="0" algn="ctr" defTabSz="889000">
              <a:lnSpc>
                <a:spcPct val="90000"/>
              </a:lnSpc>
              <a:spcBef>
                <a:spcPct val="0"/>
              </a:spcBef>
              <a:spcAft>
                <a:spcPct val="35000"/>
              </a:spcAft>
            </a:pPr>
            <a:r>
              <a:rPr lang="en-US" sz="2000" kern="1200" dirty="0" smtClean="0"/>
              <a:t>Mark Cooksey</a:t>
            </a:r>
            <a:endParaRPr lang="en-US" sz="2000" kern="1200" dirty="0"/>
          </a:p>
        </p:txBody>
      </p:sp>
      <p:sp>
        <p:nvSpPr>
          <p:cNvPr id="13" name="Freeform 12"/>
          <p:cNvSpPr/>
          <p:nvPr/>
        </p:nvSpPr>
        <p:spPr>
          <a:xfrm>
            <a:off x="8066074" y="4841591"/>
            <a:ext cx="2879207" cy="1439603"/>
          </a:xfrm>
          <a:custGeom>
            <a:avLst/>
            <a:gdLst>
              <a:gd name="connsiteX0" fmla="*/ 0 w 2879207"/>
              <a:gd name="connsiteY0" fmla="*/ 0 h 1439603"/>
              <a:gd name="connsiteX1" fmla="*/ 2879207 w 2879207"/>
              <a:gd name="connsiteY1" fmla="*/ 0 h 1439603"/>
              <a:gd name="connsiteX2" fmla="*/ 2879207 w 2879207"/>
              <a:gd name="connsiteY2" fmla="*/ 1439603 h 1439603"/>
              <a:gd name="connsiteX3" fmla="*/ 0 w 2879207"/>
              <a:gd name="connsiteY3" fmla="*/ 1439603 h 1439603"/>
              <a:gd name="connsiteX4" fmla="*/ 0 w 2879207"/>
              <a:gd name="connsiteY4" fmla="*/ 0 h 143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9207" h="1439603">
                <a:moveTo>
                  <a:pt x="0" y="0"/>
                </a:moveTo>
                <a:lnTo>
                  <a:pt x="2879207" y="0"/>
                </a:lnTo>
                <a:lnTo>
                  <a:pt x="2879207" y="1439603"/>
                </a:lnTo>
                <a:lnTo>
                  <a:pt x="0" y="1439603"/>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Director, Imaging &amp; Med Device Security</a:t>
            </a:r>
          </a:p>
          <a:p>
            <a:pPr lvl="0" algn="ctr" defTabSz="889000">
              <a:lnSpc>
                <a:spcPct val="90000"/>
              </a:lnSpc>
              <a:spcBef>
                <a:spcPct val="0"/>
              </a:spcBef>
              <a:spcAft>
                <a:spcPct val="35000"/>
              </a:spcAft>
            </a:pPr>
            <a:r>
              <a:rPr lang="en-US" sz="2000" kern="1200" dirty="0" smtClean="0"/>
              <a:t>Doug Elmore</a:t>
            </a:r>
            <a:endParaRPr lang="en-US" sz="2000" kern="1200" dirty="0"/>
          </a:p>
        </p:txBody>
      </p:sp>
      <p:sp>
        <p:nvSpPr>
          <p:cNvPr id="14" name="Freeform 13"/>
          <p:cNvSpPr/>
          <p:nvPr/>
        </p:nvSpPr>
        <p:spPr>
          <a:xfrm>
            <a:off x="2840313" y="2926658"/>
            <a:ext cx="2879207" cy="1439603"/>
          </a:xfrm>
          <a:custGeom>
            <a:avLst/>
            <a:gdLst>
              <a:gd name="connsiteX0" fmla="*/ 0 w 2879207"/>
              <a:gd name="connsiteY0" fmla="*/ 0 h 1439603"/>
              <a:gd name="connsiteX1" fmla="*/ 2879207 w 2879207"/>
              <a:gd name="connsiteY1" fmla="*/ 0 h 1439603"/>
              <a:gd name="connsiteX2" fmla="*/ 2879207 w 2879207"/>
              <a:gd name="connsiteY2" fmla="*/ 1439603 h 1439603"/>
              <a:gd name="connsiteX3" fmla="*/ 0 w 2879207"/>
              <a:gd name="connsiteY3" fmla="*/ 1439603 h 1439603"/>
              <a:gd name="connsiteX4" fmla="*/ 0 w 2879207"/>
              <a:gd name="connsiteY4" fmla="*/ 0 h 143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9207" h="1439603">
                <a:moveTo>
                  <a:pt x="0" y="0"/>
                </a:moveTo>
                <a:lnTo>
                  <a:pt x="2879207" y="0"/>
                </a:lnTo>
                <a:lnTo>
                  <a:pt x="2879207" y="1439603"/>
                </a:lnTo>
                <a:lnTo>
                  <a:pt x="0" y="1439603"/>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Admin</a:t>
            </a:r>
          </a:p>
          <a:p>
            <a:pPr lvl="0" algn="ctr" defTabSz="889000">
              <a:lnSpc>
                <a:spcPct val="90000"/>
              </a:lnSpc>
              <a:spcBef>
                <a:spcPct val="0"/>
              </a:spcBef>
              <a:spcAft>
                <a:spcPct val="35000"/>
              </a:spcAft>
            </a:pPr>
            <a:r>
              <a:rPr lang="en-US" sz="2000" kern="1200" dirty="0" smtClean="0"/>
              <a:t>Anne Jefferson</a:t>
            </a:r>
          </a:p>
          <a:p>
            <a:pPr lvl="0" algn="ctr" defTabSz="889000">
              <a:lnSpc>
                <a:spcPct val="90000"/>
              </a:lnSpc>
              <a:spcBef>
                <a:spcPct val="0"/>
              </a:spcBef>
              <a:spcAft>
                <a:spcPct val="35000"/>
              </a:spcAft>
            </a:pPr>
            <a:r>
              <a:rPr lang="en-US" sz="2000" kern="1200" dirty="0" smtClean="0"/>
              <a:t>Admin</a:t>
            </a:r>
            <a:endParaRPr lang="en-US" sz="2000" kern="1200" dirty="0"/>
          </a:p>
        </p:txBody>
      </p:sp>
      <p:sp>
        <p:nvSpPr>
          <p:cNvPr id="15" name="Freeform 14"/>
          <p:cNvSpPr/>
          <p:nvPr/>
        </p:nvSpPr>
        <p:spPr>
          <a:xfrm>
            <a:off x="6324153" y="2926658"/>
            <a:ext cx="2879207" cy="1439603"/>
          </a:xfrm>
          <a:custGeom>
            <a:avLst/>
            <a:gdLst>
              <a:gd name="connsiteX0" fmla="*/ 0 w 2879207"/>
              <a:gd name="connsiteY0" fmla="*/ 0 h 1439603"/>
              <a:gd name="connsiteX1" fmla="*/ 2879207 w 2879207"/>
              <a:gd name="connsiteY1" fmla="*/ 0 h 1439603"/>
              <a:gd name="connsiteX2" fmla="*/ 2879207 w 2879207"/>
              <a:gd name="connsiteY2" fmla="*/ 1439603 h 1439603"/>
              <a:gd name="connsiteX3" fmla="*/ 0 w 2879207"/>
              <a:gd name="connsiteY3" fmla="*/ 1439603 h 1439603"/>
              <a:gd name="connsiteX4" fmla="*/ 0 w 2879207"/>
              <a:gd name="connsiteY4" fmla="*/ 0 h 14396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9207" h="1439603">
                <a:moveTo>
                  <a:pt x="0" y="0"/>
                </a:moveTo>
                <a:lnTo>
                  <a:pt x="2879207" y="0"/>
                </a:lnTo>
                <a:lnTo>
                  <a:pt x="2879207" y="1439603"/>
                </a:lnTo>
                <a:lnTo>
                  <a:pt x="0" y="1439603"/>
                </a:lnTo>
                <a:lnTo>
                  <a:pt x="0" y="0"/>
                </a:lnTo>
                <a:close/>
              </a:path>
            </a:pathLst>
          </a:custGeom>
          <a:solidFill>
            <a:srgbClr val="C0000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Admin, ISO Support</a:t>
            </a:r>
          </a:p>
          <a:p>
            <a:pPr lvl="0" algn="ctr" defTabSz="889000">
              <a:lnSpc>
                <a:spcPct val="90000"/>
              </a:lnSpc>
              <a:spcBef>
                <a:spcPct val="0"/>
              </a:spcBef>
              <a:spcAft>
                <a:spcPct val="35000"/>
              </a:spcAft>
            </a:pPr>
            <a:r>
              <a:rPr lang="en-US" sz="2000" kern="1200" dirty="0" smtClean="0"/>
              <a:t>Jackie Kininmonth</a:t>
            </a:r>
          </a:p>
          <a:p>
            <a:pPr lvl="0" algn="ctr" defTabSz="889000">
              <a:lnSpc>
                <a:spcPct val="90000"/>
              </a:lnSpc>
              <a:spcBef>
                <a:spcPct val="0"/>
              </a:spcBef>
              <a:spcAft>
                <a:spcPct val="35000"/>
              </a:spcAft>
            </a:pPr>
            <a:r>
              <a:rPr lang="en-US" sz="2000" kern="1200" dirty="0" smtClean="0"/>
              <a:t>Admin, ISO Support</a:t>
            </a:r>
            <a:endParaRPr lang="en-US" sz="2000" kern="1200" dirty="0"/>
          </a:p>
        </p:txBody>
      </p:sp>
      <p:sp>
        <p:nvSpPr>
          <p:cNvPr id="3" name="Rectangle 2"/>
          <p:cNvSpPr/>
          <p:nvPr/>
        </p:nvSpPr>
        <p:spPr>
          <a:xfrm>
            <a:off x="886691" y="1080653"/>
            <a:ext cx="10575635" cy="5366329"/>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42997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165" y="52056"/>
            <a:ext cx="11658899" cy="1325563"/>
          </a:xfrm>
        </p:spPr>
        <p:txBody>
          <a:bodyPr/>
          <a:lstStyle/>
          <a:p>
            <a:r>
              <a:rPr lang="en-US" dirty="0" smtClean="0"/>
              <a:t>Add Temporary </a:t>
            </a:r>
            <a:r>
              <a:rPr lang="en-US" b="1" dirty="0" smtClean="0">
                <a:solidFill>
                  <a:srgbClr val="FF0000"/>
                </a:solidFill>
              </a:rPr>
              <a:t>External</a:t>
            </a:r>
            <a:r>
              <a:rPr lang="en-US" dirty="0" smtClean="0"/>
              <a:t> Support to Prepare for ISO </a:t>
            </a:r>
            <a:endParaRPr lang="en-US" dirty="0"/>
          </a:p>
        </p:txBody>
      </p:sp>
      <p:sp>
        <p:nvSpPr>
          <p:cNvPr id="9" name="Freeform 8"/>
          <p:cNvSpPr/>
          <p:nvPr/>
        </p:nvSpPr>
        <p:spPr>
          <a:xfrm>
            <a:off x="6096616" y="2773144"/>
            <a:ext cx="281396" cy="1232783"/>
          </a:xfrm>
          <a:custGeom>
            <a:avLst/>
            <a:gdLst/>
            <a:ahLst/>
            <a:cxnLst/>
            <a:rect l="0" t="0" r="0" b="0"/>
            <a:pathLst>
              <a:path>
                <a:moveTo>
                  <a:pt x="0" y="0"/>
                </a:moveTo>
                <a:lnTo>
                  <a:pt x="0" y="1232783"/>
                </a:lnTo>
                <a:lnTo>
                  <a:pt x="281396" y="1232783"/>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0" name="Freeform 9"/>
          <p:cNvSpPr/>
          <p:nvPr/>
        </p:nvSpPr>
        <p:spPr>
          <a:xfrm>
            <a:off x="5815220" y="2773144"/>
            <a:ext cx="281396" cy="1232783"/>
          </a:xfrm>
          <a:custGeom>
            <a:avLst/>
            <a:gdLst/>
            <a:ahLst/>
            <a:cxnLst/>
            <a:rect l="0" t="0" r="0" b="0"/>
            <a:pathLst>
              <a:path>
                <a:moveTo>
                  <a:pt x="281396" y="0"/>
                </a:moveTo>
                <a:lnTo>
                  <a:pt x="281396" y="1232783"/>
                </a:lnTo>
                <a:lnTo>
                  <a:pt x="0" y="1232783"/>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1" name="Freeform 10"/>
          <p:cNvSpPr/>
          <p:nvPr/>
        </p:nvSpPr>
        <p:spPr>
          <a:xfrm>
            <a:off x="6096616" y="2773144"/>
            <a:ext cx="3242757" cy="2465567"/>
          </a:xfrm>
          <a:custGeom>
            <a:avLst/>
            <a:gdLst/>
            <a:ahLst/>
            <a:cxnLst/>
            <a:rect l="0" t="0" r="0" b="0"/>
            <a:pathLst>
              <a:path>
                <a:moveTo>
                  <a:pt x="0" y="0"/>
                </a:moveTo>
                <a:lnTo>
                  <a:pt x="0" y="2184171"/>
                </a:lnTo>
                <a:lnTo>
                  <a:pt x="3242757" y="2184171"/>
                </a:lnTo>
                <a:lnTo>
                  <a:pt x="3242757" y="2465567"/>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2" name="Freeform 11"/>
          <p:cNvSpPr/>
          <p:nvPr/>
        </p:nvSpPr>
        <p:spPr>
          <a:xfrm>
            <a:off x="6050896" y="2773144"/>
            <a:ext cx="91440" cy="2452007"/>
          </a:xfrm>
          <a:custGeom>
            <a:avLst/>
            <a:gdLst/>
            <a:ahLst/>
            <a:cxnLst/>
            <a:rect l="0" t="0" r="0" b="0"/>
            <a:pathLst>
              <a:path>
                <a:moveTo>
                  <a:pt x="45720" y="0"/>
                </a:moveTo>
                <a:lnTo>
                  <a:pt x="45720" y="2452007"/>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3" name="Freeform 12"/>
          <p:cNvSpPr/>
          <p:nvPr/>
        </p:nvSpPr>
        <p:spPr>
          <a:xfrm>
            <a:off x="2853858" y="2773144"/>
            <a:ext cx="3242757" cy="2465567"/>
          </a:xfrm>
          <a:custGeom>
            <a:avLst/>
            <a:gdLst/>
            <a:ahLst/>
            <a:cxnLst/>
            <a:rect l="0" t="0" r="0" b="0"/>
            <a:pathLst>
              <a:path>
                <a:moveTo>
                  <a:pt x="3242757" y="0"/>
                </a:moveTo>
                <a:lnTo>
                  <a:pt x="3242757" y="2184171"/>
                </a:lnTo>
                <a:lnTo>
                  <a:pt x="0" y="2184171"/>
                </a:lnTo>
                <a:lnTo>
                  <a:pt x="0" y="2465567"/>
                </a:lnTo>
              </a:path>
            </a:pathLst>
          </a:custGeom>
          <a:noFill/>
        </p:spPr>
        <p:style>
          <a:lnRef idx="2">
            <a:schemeClr val="dk2">
              <a:shade val="60000"/>
              <a:hueOff val="0"/>
              <a:satOff val="0"/>
              <a:lumOff val="0"/>
              <a:alphaOff val="0"/>
            </a:schemeClr>
          </a:lnRef>
          <a:fillRef idx="0">
            <a:scrgbClr r="0" g="0" b="0"/>
          </a:fillRef>
          <a:effectRef idx="0">
            <a:schemeClr val="dk2">
              <a:hueOff val="0"/>
              <a:satOff val="0"/>
              <a:lumOff val="0"/>
              <a:alphaOff val="0"/>
            </a:schemeClr>
          </a:effectRef>
          <a:fontRef idx="minor">
            <a:schemeClr val="tx1">
              <a:hueOff val="0"/>
              <a:satOff val="0"/>
              <a:lumOff val="0"/>
              <a:alphaOff val="0"/>
            </a:schemeClr>
          </a:fontRef>
        </p:style>
      </p:sp>
      <p:sp>
        <p:nvSpPr>
          <p:cNvPr id="14" name="Freeform 13"/>
          <p:cNvSpPr/>
          <p:nvPr/>
        </p:nvSpPr>
        <p:spPr>
          <a:xfrm>
            <a:off x="4756634" y="1433162"/>
            <a:ext cx="2679964" cy="1339982"/>
          </a:xfrm>
          <a:custGeom>
            <a:avLst/>
            <a:gdLst>
              <a:gd name="connsiteX0" fmla="*/ 0 w 2679964"/>
              <a:gd name="connsiteY0" fmla="*/ 0 h 1339982"/>
              <a:gd name="connsiteX1" fmla="*/ 2679964 w 2679964"/>
              <a:gd name="connsiteY1" fmla="*/ 0 h 1339982"/>
              <a:gd name="connsiteX2" fmla="*/ 2679964 w 2679964"/>
              <a:gd name="connsiteY2" fmla="*/ 1339982 h 1339982"/>
              <a:gd name="connsiteX3" fmla="*/ 0 w 2679964"/>
              <a:gd name="connsiteY3" fmla="*/ 1339982 h 1339982"/>
              <a:gd name="connsiteX4" fmla="*/ 0 w 2679964"/>
              <a:gd name="connsiteY4" fmla="*/ 0 h 13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64" h="1339982">
                <a:moveTo>
                  <a:pt x="0" y="0"/>
                </a:moveTo>
                <a:lnTo>
                  <a:pt x="2679964" y="0"/>
                </a:lnTo>
                <a:lnTo>
                  <a:pt x="2679964" y="1339982"/>
                </a:lnTo>
                <a:lnTo>
                  <a:pt x="0" y="1339982"/>
                </a:lnTo>
                <a:lnTo>
                  <a:pt x="0" y="0"/>
                </a:lnTo>
                <a:close/>
              </a:path>
            </a:pathLst>
          </a:cu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ISO Management</a:t>
            </a:r>
          </a:p>
          <a:p>
            <a:pPr lvl="0" algn="ctr" defTabSz="889000">
              <a:lnSpc>
                <a:spcPct val="90000"/>
              </a:lnSpc>
              <a:spcBef>
                <a:spcPct val="0"/>
              </a:spcBef>
              <a:spcAft>
                <a:spcPct val="35000"/>
              </a:spcAft>
            </a:pPr>
            <a:r>
              <a:rPr lang="en-US" sz="2000" kern="1200" dirty="0" smtClean="0"/>
              <a:t>Mark Cooksey</a:t>
            </a:r>
            <a:endParaRPr lang="en-US" sz="2000" kern="1200" dirty="0"/>
          </a:p>
        </p:txBody>
      </p:sp>
      <p:sp>
        <p:nvSpPr>
          <p:cNvPr id="15" name="Freeform 14"/>
          <p:cNvSpPr/>
          <p:nvPr/>
        </p:nvSpPr>
        <p:spPr>
          <a:xfrm>
            <a:off x="1513876" y="5238712"/>
            <a:ext cx="2679964" cy="1339982"/>
          </a:xfrm>
          <a:custGeom>
            <a:avLst/>
            <a:gdLst>
              <a:gd name="connsiteX0" fmla="*/ 0 w 2679964"/>
              <a:gd name="connsiteY0" fmla="*/ 0 h 1339982"/>
              <a:gd name="connsiteX1" fmla="*/ 2679964 w 2679964"/>
              <a:gd name="connsiteY1" fmla="*/ 0 h 1339982"/>
              <a:gd name="connsiteX2" fmla="*/ 2679964 w 2679964"/>
              <a:gd name="connsiteY2" fmla="*/ 1339982 h 1339982"/>
              <a:gd name="connsiteX3" fmla="*/ 0 w 2679964"/>
              <a:gd name="connsiteY3" fmla="*/ 1339982 h 1339982"/>
              <a:gd name="connsiteX4" fmla="*/ 0 w 2679964"/>
              <a:gd name="connsiteY4" fmla="*/ 0 h 13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64" h="1339982">
                <a:moveTo>
                  <a:pt x="0" y="0"/>
                </a:moveTo>
                <a:lnTo>
                  <a:pt x="2679964" y="0"/>
                </a:lnTo>
                <a:lnTo>
                  <a:pt x="2679964" y="1339982"/>
                </a:lnTo>
                <a:lnTo>
                  <a:pt x="0" y="1339982"/>
                </a:lnTo>
                <a:lnTo>
                  <a:pt x="0" y="0"/>
                </a:lnTo>
                <a:close/>
              </a:path>
            </a:pathLst>
          </a:custGeom>
          <a:solidFill>
            <a:srgbClr val="C0000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QMS</a:t>
            </a:r>
          </a:p>
          <a:p>
            <a:pPr lvl="0" algn="ctr" defTabSz="889000">
              <a:lnSpc>
                <a:spcPct val="90000"/>
              </a:lnSpc>
              <a:spcBef>
                <a:spcPct val="0"/>
              </a:spcBef>
              <a:spcAft>
                <a:spcPct val="35000"/>
              </a:spcAft>
            </a:pPr>
            <a:r>
              <a:rPr lang="en-US" sz="2000" b="1" kern="1200" dirty="0" smtClean="0"/>
              <a:t>Development</a:t>
            </a:r>
          </a:p>
          <a:p>
            <a:pPr lvl="0" algn="ctr" defTabSz="889000">
              <a:lnSpc>
                <a:spcPct val="90000"/>
              </a:lnSpc>
              <a:spcBef>
                <a:spcPct val="0"/>
              </a:spcBef>
              <a:spcAft>
                <a:spcPct val="35000"/>
              </a:spcAft>
            </a:pPr>
            <a:r>
              <a:rPr lang="en-US" sz="2000" kern="1200" dirty="0" smtClean="0"/>
              <a:t>Jim Craig</a:t>
            </a:r>
            <a:endParaRPr lang="en-US" sz="2000" kern="1200" dirty="0"/>
          </a:p>
        </p:txBody>
      </p:sp>
      <p:sp>
        <p:nvSpPr>
          <p:cNvPr id="16" name="Freeform 15"/>
          <p:cNvSpPr/>
          <p:nvPr/>
        </p:nvSpPr>
        <p:spPr>
          <a:xfrm>
            <a:off x="4756634" y="5225151"/>
            <a:ext cx="2679964" cy="1339982"/>
          </a:xfrm>
          <a:custGeom>
            <a:avLst/>
            <a:gdLst>
              <a:gd name="connsiteX0" fmla="*/ 0 w 2679964"/>
              <a:gd name="connsiteY0" fmla="*/ 0 h 1339982"/>
              <a:gd name="connsiteX1" fmla="*/ 2679964 w 2679964"/>
              <a:gd name="connsiteY1" fmla="*/ 0 h 1339982"/>
              <a:gd name="connsiteX2" fmla="*/ 2679964 w 2679964"/>
              <a:gd name="connsiteY2" fmla="*/ 1339982 h 1339982"/>
              <a:gd name="connsiteX3" fmla="*/ 0 w 2679964"/>
              <a:gd name="connsiteY3" fmla="*/ 1339982 h 1339982"/>
              <a:gd name="connsiteX4" fmla="*/ 0 w 2679964"/>
              <a:gd name="connsiteY4" fmla="*/ 0 h 13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64" h="1339982">
                <a:moveTo>
                  <a:pt x="0" y="0"/>
                </a:moveTo>
                <a:lnTo>
                  <a:pt x="2679964" y="0"/>
                </a:lnTo>
                <a:lnTo>
                  <a:pt x="2679964" y="1339982"/>
                </a:lnTo>
                <a:lnTo>
                  <a:pt x="0" y="1339982"/>
                </a:lnTo>
                <a:lnTo>
                  <a:pt x="0" y="0"/>
                </a:lnTo>
                <a:close/>
              </a:path>
            </a:pathLst>
          </a:custGeom>
          <a:solidFill>
            <a:srgbClr val="44546A"/>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ISO Preparation</a:t>
            </a:r>
          </a:p>
          <a:p>
            <a:pPr lvl="0" algn="ctr" defTabSz="889000">
              <a:lnSpc>
                <a:spcPct val="90000"/>
              </a:lnSpc>
              <a:spcBef>
                <a:spcPct val="0"/>
              </a:spcBef>
              <a:spcAft>
                <a:spcPct val="35000"/>
              </a:spcAft>
            </a:pPr>
            <a:r>
              <a:rPr lang="en-US" sz="2000" kern="1200" dirty="0" smtClean="0"/>
              <a:t>Jackie Kininmonth</a:t>
            </a:r>
            <a:endParaRPr lang="en-US" sz="2000" kern="1200" dirty="0"/>
          </a:p>
        </p:txBody>
      </p:sp>
      <p:sp>
        <p:nvSpPr>
          <p:cNvPr id="17" name="Freeform 16"/>
          <p:cNvSpPr/>
          <p:nvPr/>
        </p:nvSpPr>
        <p:spPr>
          <a:xfrm>
            <a:off x="7999391" y="5238712"/>
            <a:ext cx="2679964" cy="1339982"/>
          </a:xfrm>
          <a:custGeom>
            <a:avLst/>
            <a:gdLst>
              <a:gd name="connsiteX0" fmla="*/ 0 w 2679964"/>
              <a:gd name="connsiteY0" fmla="*/ 0 h 1339982"/>
              <a:gd name="connsiteX1" fmla="*/ 2679964 w 2679964"/>
              <a:gd name="connsiteY1" fmla="*/ 0 h 1339982"/>
              <a:gd name="connsiteX2" fmla="*/ 2679964 w 2679964"/>
              <a:gd name="connsiteY2" fmla="*/ 1339982 h 1339982"/>
              <a:gd name="connsiteX3" fmla="*/ 0 w 2679964"/>
              <a:gd name="connsiteY3" fmla="*/ 1339982 h 1339982"/>
              <a:gd name="connsiteX4" fmla="*/ 0 w 2679964"/>
              <a:gd name="connsiteY4" fmla="*/ 0 h 13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64" h="1339982">
                <a:moveTo>
                  <a:pt x="0" y="0"/>
                </a:moveTo>
                <a:lnTo>
                  <a:pt x="2679964" y="0"/>
                </a:lnTo>
                <a:lnTo>
                  <a:pt x="2679964" y="1339982"/>
                </a:lnTo>
                <a:lnTo>
                  <a:pt x="0" y="1339982"/>
                </a:lnTo>
                <a:lnTo>
                  <a:pt x="0" y="0"/>
                </a:lnTo>
                <a:close/>
              </a:path>
            </a:pathLst>
          </a:custGeom>
          <a:solidFill>
            <a:srgbClr val="C0000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Audit/Accreditation</a:t>
            </a:r>
          </a:p>
          <a:p>
            <a:pPr lvl="0" algn="ctr" defTabSz="889000">
              <a:lnSpc>
                <a:spcPct val="90000"/>
              </a:lnSpc>
              <a:spcBef>
                <a:spcPct val="0"/>
              </a:spcBef>
              <a:spcAft>
                <a:spcPct val="35000"/>
              </a:spcAft>
            </a:pPr>
            <a:r>
              <a:rPr lang="en-US" sz="2000" kern="1200" dirty="0" smtClean="0"/>
              <a:t>Zamir Bar-David</a:t>
            </a:r>
            <a:endParaRPr lang="en-US" sz="2000" kern="1200" dirty="0"/>
          </a:p>
        </p:txBody>
      </p:sp>
      <p:sp>
        <p:nvSpPr>
          <p:cNvPr id="18" name="Freeform 17"/>
          <p:cNvSpPr/>
          <p:nvPr/>
        </p:nvSpPr>
        <p:spPr>
          <a:xfrm>
            <a:off x="2640396" y="3335937"/>
            <a:ext cx="2690962" cy="1339982"/>
          </a:xfrm>
          <a:custGeom>
            <a:avLst/>
            <a:gdLst>
              <a:gd name="connsiteX0" fmla="*/ 0 w 2679964"/>
              <a:gd name="connsiteY0" fmla="*/ 0 h 1339982"/>
              <a:gd name="connsiteX1" fmla="*/ 2679964 w 2679964"/>
              <a:gd name="connsiteY1" fmla="*/ 0 h 1339982"/>
              <a:gd name="connsiteX2" fmla="*/ 2679964 w 2679964"/>
              <a:gd name="connsiteY2" fmla="*/ 1339982 h 1339982"/>
              <a:gd name="connsiteX3" fmla="*/ 0 w 2679964"/>
              <a:gd name="connsiteY3" fmla="*/ 1339982 h 1339982"/>
              <a:gd name="connsiteX4" fmla="*/ 0 w 2679964"/>
              <a:gd name="connsiteY4" fmla="*/ 0 h 13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64" h="1339982">
                <a:moveTo>
                  <a:pt x="0" y="0"/>
                </a:moveTo>
                <a:lnTo>
                  <a:pt x="2679964" y="0"/>
                </a:lnTo>
                <a:lnTo>
                  <a:pt x="2679964" y="1339982"/>
                </a:lnTo>
                <a:lnTo>
                  <a:pt x="0" y="1339982"/>
                </a:lnTo>
                <a:lnTo>
                  <a:pt x="0" y="0"/>
                </a:lnTo>
                <a:close/>
              </a:path>
            </a:pathLst>
          </a:custGeom>
          <a:solidFill>
            <a:srgbClr val="C0000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2020 Summer Intern </a:t>
            </a:r>
          </a:p>
          <a:p>
            <a:pPr lvl="0" algn="ctr" defTabSz="889000">
              <a:lnSpc>
                <a:spcPct val="90000"/>
              </a:lnSpc>
              <a:spcBef>
                <a:spcPct val="0"/>
              </a:spcBef>
              <a:spcAft>
                <a:spcPct val="35000"/>
              </a:spcAft>
            </a:pPr>
            <a:r>
              <a:rPr lang="en-US" sz="2000" kern="1200" dirty="0" smtClean="0"/>
              <a:t>Rachel Blanton</a:t>
            </a:r>
            <a:endParaRPr lang="en-US" sz="2000" kern="1200" dirty="0"/>
          </a:p>
        </p:txBody>
      </p:sp>
      <p:sp>
        <p:nvSpPr>
          <p:cNvPr id="19" name="Freeform 18"/>
          <p:cNvSpPr/>
          <p:nvPr/>
        </p:nvSpPr>
        <p:spPr>
          <a:xfrm>
            <a:off x="6716969" y="3351434"/>
            <a:ext cx="2749760" cy="1339982"/>
          </a:xfrm>
          <a:custGeom>
            <a:avLst/>
            <a:gdLst>
              <a:gd name="connsiteX0" fmla="*/ 0 w 2679964"/>
              <a:gd name="connsiteY0" fmla="*/ 0 h 1339982"/>
              <a:gd name="connsiteX1" fmla="*/ 2679964 w 2679964"/>
              <a:gd name="connsiteY1" fmla="*/ 0 h 1339982"/>
              <a:gd name="connsiteX2" fmla="*/ 2679964 w 2679964"/>
              <a:gd name="connsiteY2" fmla="*/ 1339982 h 1339982"/>
              <a:gd name="connsiteX3" fmla="*/ 0 w 2679964"/>
              <a:gd name="connsiteY3" fmla="*/ 1339982 h 1339982"/>
              <a:gd name="connsiteX4" fmla="*/ 0 w 2679964"/>
              <a:gd name="connsiteY4" fmla="*/ 0 h 1339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9964" h="1339982">
                <a:moveTo>
                  <a:pt x="0" y="0"/>
                </a:moveTo>
                <a:lnTo>
                  <a:pt x="2679964" y="0"/>
                </a:lnTo>
                <a:lnTo>
                  <a:pt x="2679964" y="1339982"/>
                </a:lnTo>
                <a:lnTo>
                  <a:pt x="0" y="1339982"/>
                </a:lnTo>
                <a:lnTo>
                  <a:pt x="0" y="0"/>
                </a:lnTo>
                <a:close/>
              </a:path>
            </a:pathLst>
          </a:custGeom>
          <a:solidFill>
            <a:srgbClr val="C00000"/>
          </a:solidFill>
        </p:spPr>
        <p:style>
          <a:lnRef idx="2">
            <a:schemeClr val="lt2">
              <a:hueOff val="0"/>
              <a:satOff val="0"/>
              <a:lumOff val="0"/>
              <a:alphaOff val="0"/>
            </a:schemeClr>
          </a:lnRef>
          <a:fillRef idx="1">
            <a:scrgbClr r="0" g="0" b="0"/>
          </a:fillRef>
          <a:effectRef idx="0">
            <a:schemeClr val="dk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smtClean="0"/>
              <a:t>2021 Summer Intern</a:t>
            </a:r>
          </a:p>
          <a:p>
            <a:pPr lvl="0" algn="ctr" defTabSz="889000">
              <a:lnSpc>
                <a:spcPct val="90000"/>
              </a:lnSpc>
              <a:spcBef>
                <a:spcPct val="0"/>
              </a:spcBef>
              <a:spcAft>
                <a:spcPct val="35000"/>
              </a:spcAft>
            </a:pPr>
            <a:r>
              <a:rPr lang="en-US" sz="2000" kern="1200" dirty="0" smtClean="0"/>
              <a:t>Katya Kovatsenko</a:t>
            </a:r>
            <a:endParaRPr lang="en-US" sz="2000" kern="1200" dirty="0"/>
          </a:p>
        </p:txBody>
      </p:sp>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456132" y="4850113"/>
            <a:ext cx="2725869" cy="516367"/>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3689" y="4808669"/>
            <a:ext cx="2675666" cy="557811"/>
          </a:xfrm>
          <a:prstGeom prst="rect">
            <a:avLst/>
          </a:prstGeom>
          <a:solidFill>
            <a:schemeClr val="bg1"/>
          </a:solidFill>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24026" y="3654850"/>
            <a:ext cx="1398717" cy="702156"/>
          </a:xfrm>
          <a:prstGeom prst="rect">
            <a:avLst/>
          </a:prstGeom>
        </p:spPr>
      </p:pic>
      <p:sp>
        <p:nvSpPr>
          <p:cNvPr id="20" name="TextBox 19"/>
          <p:cNvSpPr txBox="1"/>
          <p:nvPr/>
        </p:nvSpPr>
        <p:spPr>
          <a:xfrm>
            <a:off x="2650816" y="3013755"/>
            <a:ext cx="2680542" cy="369332"/>
          </a:xfrm>
          <a:prstGeom prst="rect">
            <a:avLst/>
          </a:prstGeom>
          <a:solidFill>
            <a:schemeClr val="bg2">
              <a:lumMod val="50000"/>
            </a:schemeClr>
          </a:solidFill>
          <a:ln>
            <a:solidFill>
              <a:schemeClr val="tx1"/>
            </a:solidFill>
          </a:ln>
        </p:spPr>
        <p:txBody>
          <a:bodyPr wrap="none" rtlCol="0">
            <a:spAutoFit/>
          </a:bodyPr>
          <a:lstStyle/>
          <a:p>
            <a:r>
              <a:rPr lang="en-US" dirty="0" smtClean="0">
                <a:solidFill>
                  <a:schemeClr val="bg1"/>
                </a:solidFill>
              </a:rPr>
              <a:t>INDUSTRIAL ENGINEERING</a:t>
            </a:r>
            <a:endParaRPr lang="en-US" dirty="0">
              <a:solidFill>
                <a:schemeClr val="bg1"/>
              </a:solidFill>
            </a:endParaRPr>
          </a:p>
        </p:txBody>
      </p:sp>
      <p:sp>
        <p:nvSpPr>
          <p:cNvPr id="21" name="TextBox 20"/>
          <p:cNvSpPr txBox="1"/>
          <p:nvPr/>
        </p:nvSpPr>
        <p:spPr>
          <a:xfrm>
            <a:off x="6716969" y="2998549"/>
            <a:ext cx="2752677" cy="369332"/>
          </a:xfrm>
          <a:prstGeom prst="rect">
            <a:avLst/>
          </a:prstGeom>
          <a:solidFill>
            <a:schemeClr val="bg2">
              <a:lumMod val="50000"/>
            </a:schemeClr>
          </a:solidFill>
          <a:ln>
            <a:solidFill>
              <a:schemeClr val="tx1"/>
            </a:solidFill>
          </a:ln>
        </p:spPr>
        <p:txBody>
          <a:bodyPr wrap="none" rtlCol="0">
            <a:spAutoFit/>
          </a:bodyPr>
          <a:lstStyle/>
          <a:p>
            <a:r>
              <a:rPr lang="en-US" dirty="0" smtClean="0">
                <a:solidFill>
                  <a:schemeClr val="bg1"/>
                </a:solidFill>
              </a:rPr>
              <a:t>BIOMEDICAL ENGINEERING</a:t>
            </a:r>
            <a:endParaRPr lang="en-US" dirty="0">
              <a:solidFill>
                <a:schemeClr val="bg1"/>
              </a:solidFill>
            </a:endParaRPr>
          </a:p>
        </p:txBody>
      </p:sp>
    </p:spTree>
    <p:extLst>
      <p:ext uri="{BB962C8B-B14F-4D97-AF65-F5344CB8AC3E}">
        <p14:creationId xmlns:p14="http://schemas.microsoft.com/office/powerpoint/2010/main" val="3316020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5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19" grpId="0" animBg="1"/>
      <p:bldP spid="20" grpId="0" animBg="1"/>
      <p:bldP spid="2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2" name="TextBox 1"/>
          <p:cNvSpPr txBox="1"/>
          <p:nvPr/>
        </p:nvSpPr>
        <p:spPr>
          <a:xfrm>
            <a:off x="3171587" y="1949153"/>
            <a:ext cx="6824304" cy="3046988"/>
          </a:xfrm>
          <a:prstGeom prst="rect">
            <a:avLst/>
          </a:prstGeom>
          <a:noFill/>
        </p:spPr>
        <p:txBody>
          <a:bodyPr wrap="none" rtlCol="0">
            <a:spAutoFit/>
          </a:bodyPr>
          <a:lstStyle/>
          <a:p>
            <a:r>
              <a:rPr lang="en-US" sz="9600" dirty="0" smtClean="0">
                <a:solidFill>
                  <a:srgbClr val="FFC000"/>
                </a:solidFill>
              </a:rPr>
              <a:t>HOW</a:t>
            </a:r>
            <a:r>
              <a:rPr lang="en-US" sz="9600" dirty="0" smtClean="0">
                <a:solidFill>
                  <a:schemeClr val="bg1"/>
                </a:solidFill>
              </a:rPr>
              <a:t> did we </a:t>
            </a:r>
          </a:p>
          <a:p>
            <a:r>
              <a:rPr lang="en-US" sz="9600" dirty="0" smtClean="0">
                <a:solidFill>
                  <a:schemeClr val="bg1"/>
                </a:solidFill>
              </a:rPr>
              <a:t>Do it?</a:t>
            </a:r>
            <a:endParaRPr lang="en-US" sz="9600" dirty="0">
              <a:solidFill>
                <a:schemeClr val="bg1"/>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969" y="11723"/>
            <a:ext cx="1197920" cy="1197920"/>
          </a:xfrm>
          <a:prstGeom prst="rect">
            <a:avLst/>
          </a:prstGeom>
        </p:spPr>
      </p:pic>
    </p:spTree>
    <p:extLst>
      <p:ext uri="{BB962C8B-B14F-4D97-AF65-F5344CB8AC3E}">
        <p14:creationId xmlns:p14="http://schemas.microsoft.com/office/powerpoint/2010/main" val="141347172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2" name="TextBox 1"/>
          <p:cNvSpPr txBox="1"/>
          <p:nvPr/>
        </p:nvSpPr>
        <p:spPr>
          <a:xfrm>
            <a:off x="971598" y="1050916"/>
            <a:ext cx="10637165" cy="2800767"/>
          </a:xfrm>
          <a:prstGeom prst="rect">
            <a:avLst/>
          </a:prstGeom>
          <a:noFill/>
        </p:spPr>
        <p:txBody>
          <a:bodyPr wrap="square" rtlCol="0">
            <a:spAutoFit/>
          </a:bodyPr>
          <a:lstStyle/>
          <a:p>
            <a:pPr algn="ctr"/>
            <a:r>
              <a:rPr lang="en-US" sz="8800" dirty="0" smtClean="0">
                <a:solidFill>
                  <a:schemeClr val="bg1"/>
                </a:solidFill>
              </a:rPr>
              <a:t>“IF IT AIN’T BROKE</a:t>
            </a:r>
          </a:p>
          <a:p>
            <a:pPr algn="ctr"/>
            <a:r>
              <a:rPr lang="en-US" sz="8800" dirty="0" smtClean="0">
                <a:solidFill>
                  <a:schemeClr val="bg1"/>
                </a:solidFill>
              </a:rPr>
              <a:t>DON’T FIX IT” </a:t>
            </a:r>
          </a:p>
        </p:txBody>
      </p:sp>
      <p:pic>
        <p:nvPicPr>
          <p:cNvPr id="1026" name="Picture 2" descr="If it ain't broke don't fix it | Software Test Management | Testuf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397941" y="3911192"/>
            <a:ext cx="3112820" cy="25810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184" y="1050916"/>
            <a:ext cx="12238184" cy="5807085"/>
          </a:xfrm>
          <a:prstGeom prst="rect">
            <a:avLst/>
          </a:prstGeom>
        </p:spPr>
      </p:pic>
      <p:sp>
        <p:nvSpPr>
          <p:cNvPr id="5" name="Title 1"/>
          <p:cNvSpPr txBox="1">
            <a:spLocks/>
          </p:cNvSpPr>
          <p:nvPr/>
        </p:nvSpPr>
        <p:spPr>
          <a:xfrm>
            <a:off x="-10758" y="0"/>
            <a:ext cx="12192000" cy="1051255"/>
          </a:xfrm>
          <a:prstGeom prst="rect">
            <a:avLst/>
          </a:prstGeom>
          <a:solidFill>
            <a:schemeClr val="tx1">
              <a:lumMod val="50000"/>
              <a:lumOff val="50000"/>
            </a:schemeClr>
          </a:solidFill>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dirty="0" smtClean="0">
                <a:solidFill>
                  <a:schemeClr val="bg1"/>
                </a:solidFill>
              </a:rPr>
              <a:t>JOB 1:  OVERCOME INERTIA</a:t>
            </a:r>
            <a:endParaRPr lang="en-US" dirty="0">
              <a:solidFill>
                <a:schemeClr val="bg1"/>
              </a:solidFill>
            </a:endParaRPr>
          </a:p>
        </p:txBody>
      </p:sp>
    </p:spTree>
    <p:extLst>
      <p:ext uri="{BB962C8B-B14F-4D97-AF65-F5344CB8AC3E}">
        <p14:creationId xmlns:p14="http://schemas.microsoft.com/office/powerpoint/2010/main" val="3391508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12192000" cy="1051255"/>
          </a:xfrm>
          <a:prstGeom prst="rect">
            <a:avLst/>
          </a:prstGeom>
          <a:solidFill>
            <a:schemeClr val="tx1">
              <a:lumMod val="50000"/>
              <a:lumOff val="50000"/>
            </a:schemeClr>
          </a:solidFill>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dirty="0" smtClean="0">
                <a:solidFill>
                  <a:schemeClr val="bg1"/>
                </a:solidFill>
              </a:rPr>
              <a:t>HOW - LESSONS LEARNED / </a:t>
            </a:r>
            <a:r>
              <a:rPr lang="en-US" u="sng" dirty="0" smtClean="0">
                <a:solidFill>
                  <a:schemeClr val="bg1"/>
                </a:solidFill>
              </a:rPr>
              <a:t>NEW</a:t>
            </a:r>
            <a:r>
              <a:rPr lang="en-US" dirty="0" smtClean="0">
                <a:solidFill>
                  <a:schemeClr val="bg1"/>
                </a:solidFill>
              </a:rPr>
              <a:t> PRACTICES</a:t>
            </a:r>
            <a:endParaRPr lang="en-US" dirty="0">
              <a:solidFill>
                <a:schemeClr val="bg1"/>
              </a:solidFill>
            </a:endParaRPr>
          </a:p>
        </p:txBody>
      </p:sp>
      <p:sp>
        <p:nvSpPr>
          <p:cNvPr id="5" name="TextBox 4"/>
          <p:cNvSpPr txBox="1"/>
          <p:nvPr/>
        </p:nvSpPr>
        <p:spPr>
          <a:xfrm>
            <a:off x="400170" y="1908994"/>
            <a:ext cx="10315773" cy="4401205"/>
          </a:xfrm>
          <a:prstGeom prst="rect">
            <a:avLst/>
          </a:prstGeom>
          <a:noFill/>
        </p:spPr>
        <p:txBody>
          <a:bodyPr wrap="none" rtlCol="0">
            <a:spAutoFit/>
          </a:bodyPr>
          <a:lstStyle/>
          <a:p>
            <a:pPr marL="571500" indent="-571500">
              <a:buFont typeface="Wingdings" panose="05000000000000000000" pitchFamily="2" charset="2"/>
              <a:buChar char="§"/>
            </a:pPr>
            <a:r>
              <a:rPr lang="en-US" sz="4000" dirty="0" smtClean="0">
                <a:solidFill>
                  <a:schemeClr val="bg1"/>
                </a:solidFill>
              </a:rPr>
              <a:t>Assess the current state</a:t>
            </a:r>
          </a:p>
          <a:p>
            <a:pPr marL="571500" indent="-571500">
              <a:buFont typeface="Wingdings" panose="05000000000000000000" pitchFamily="2" charset="2"/>
              <a:buChar char="§"/>
            </a:pPr>
            <a:r>
              <a:rPr lang="en-US" sz="4000" dirty="0" smtClean="0">
                <a:solidFill>
                  <a:schemeClr val="bg1"/>
                </a:solidFill>
              </a:rPr>
              <a:t>Build QMS from ISO Foundation</a:t>
            </a:r>
          </a:p>
          <a:p>
            <a:pPr marL="571500" indent="-571500">
              <a:buFont typeface="Wingdings" panose="05000000000000000000" pitchFamily="2" charset="2"/>
              <a:buChar char="§"/>
            </a:pPr>
            <a:r>
              <a:rPr lang="en-US" sz="4000" dirty="0" smtClean="0">
                <a:solidFill>
                  <a:schemeClr val="bg1"/>
                </a:solidFill>
              </a:rPr>
              <a:t>Introduce Quality Leadership / Team Skills</a:t>
            </a:r>
          </a:p>
          <a:p>
            <a:pPr marL="571500" indent="-571500">
              <a:buFont typeface="Wingdings" panose="05000000000000000000" pitchFamily="2" charset="2"/>
              <a:buChar char="§"/>
            </a:pPr>
            <a:r>
              <a:rPr lang="en-US" sz="4000" dirty="0" smtClean="0">
                <a:solidFill>
                  <a:schemeClr val="bg1"/>
                </a:solidFill>
              </a:rPr>
              <a:t>Spread Quality Leadership to entire staff</a:t>
            </a:r>
          </a:p>
          <a:p>
            <a:pPr marL="571500" indent="-571500">
              <a:buFont typeface="Wingdings" panose="05000000000000000000" pitchFamily="2" charset="2"/>
              <a:buChar char="§"/>
            </a:pPr>
            <a:r>
              <a:rPr lang="en-US" sz="4000" dirty="0" smtClean="0">
                <a:solidFill>
                  <a:schemeClr val="bg1"/>
                </a:solidFill>
              </a:rPr>
              <a:t>Seek early adopters and promote early “wins”</a:t>
            </a:r>
          </a:p>
          <a:p>
            <a:pPr marL="571500" indent="-571500">
              <a:buFont typeface="Wingdings" panose="05000000000000000000" pitchFamily="2" charset="2"/>
              <a:buChar char="§"/>
            </a:pPr>
            <a:r>
              <a:rPr lang="en-US" sz="4000" dirty="0" smtClean="0">
                <a:solidFill>
                  <a:schemeClr val="bg1"/>
                </a:solidFill>
              </a:rPr>
              <a:t>Use QMS to make things easier</a:t>
            </a:r>
          </a:p>
          <a:p>
            <a:pPr marL="571500" indent="-571500">
              <a:buFont typeface="Wingdings" panose="05000000000000000000" pitchFamily="2" charset="2"/>
              <a:buChar char="§"/>
            </a:pPr>
            <a:r>
              <a:rPr lang="en-US" sz="4000" dirty="0" smtClean="0">
                <a:solidFill>
                  <a:schemeClr val="bg1"/>
                </a:solidFill>
              </a:rPr>
              <a:t>K.I.S.S </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982" y="77061"/>
            <a:ext cx="897131" cy="897131"/>
          </a:xfrm>
          <a:prstGeom prst="rect">
            <a:avLst/>
          </a:prstGeom>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10974" y="1220504"/>
            <a:ext cx="1835972" cy="1376979"/>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36477" y="5170028"/>
            <a:ext cx="1843143" cy="1382357"/>
          </a:xfrm>
          <a:prstGeom prst="rect">
            <a:avLst/>
          </a:prstGeom>
        </p:spPr>
      </p:pic>
    </p:spTree>
    <p:extLst>
      <p:ext uri="{BB962C8B-B14F-4D97-AF65-F5344CB8AC3E}">
        <p14:creationId xmlns:p14="http://schemas.microsoft.com/office/powerpoint/2010/main" val="400528175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 calcmode="lin" valueType="num">
                                      <p:cBhvr additive="base">
                                        <p:cTn id="15"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 calcmode="lin" valueType="num">
                                      <p:cBhvr additive="base">
                                        <p:cTn id="2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 calcmode="lin" valueType="num">
                                      <p:cBhvr additive="base">
                                        <p:cTn id="3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
                                            <p:txEl>
                                              <p:pRg st="5" end="5"/>
                                            </p:txEl>
                                          </p:spTgt>
                                        </p:tgtEl>
                                        <p:attrNameLst>
                                          <p:attrName>style.visibility</p:attrName>
                                        </p:attrNameLst>
                                      </p:cBhvr>
                                      <p:to>
                                        <p:strVal val="visible"/>
                                      </p:to>
                                    </p:set>
                                    <p:anim calcmode="lin" valueType="num">
                                      <p:cBhvr additive="base">
                                        <p:cTn id="3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 calcmode="lin" valueType="num">
                                      <p:cBhvr additive="base">
                                        <p:cTn id="4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5">
                                            <p:txEl>
                                              <p:pRg st="6" end="6"/>
                                            </p:txEl>
                                          </p:spTgt>
                                        </p:tgtEl>
                                        <p:attrNameLst>
                                          <p:attrName>ppt_y</p:attrName>
                                        </p:attrNameLst>
                                      </p:cBhvr>
                                      <p:tavLst>
                                        <p:tav tm="0">
                                          <p:val>
                                            <p:strVal val="1+#ppt_h/2"/>
                                          </p:val>
                                        </p:tav>
                                        <p:tav tm="100000">
                                          <p:val>
                                            <p:strVal val="#ppt_y"/>
                                          </p:val>
                                        </p:tav>
                                      </p:tavLst>
                                    </p:anim>
                                  </p:childTnLst>
                                </p:cTn>
                              </p:par>
                              <p:par>
                                <p:cTn id="47" presetID="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12192000" cy="1051255"/>
          </a:xfrm>
          <a:prstGeom prst="rect">
            <a:avLst/>
          </a:prstGeom>
          <a:solidFill>
            <a:schemeClr val="tx1">
              <a:lumMod val="50000"/>
              <a:lumOff val="50000"/>
            </a:schemeClr>
          </a:solidFill>
        </p:spPr>
        <p:txBody>
          <a:bodyPr vert="horz" lIns="91440" tIns="45720" rIns="91440" bIns="45720" rtlCol="0" anchor="ctr">
            <a:normAutofit fontScale="92500" lnSpcReduction="20000"/>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dirty="0" smtClean="0">
                <a:solidFill>
                  <a:schemeClr val="bg1"/>
                </a:solidFill>
              </a:rPr>
              <a:t>         QUALITY LEADERSHIP CONFERENCES ARE KEY TO ISO ROLLOUT  </a:t>
            </a:r>
            <a:endParaRPr lang="en-US" dirty="0">
              <a:solidFill>
                <a:schemeClr val="bg1"/>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82" y="77061"/>
            <a:ext cx="897131" cy="897131"/>
          </a:xfrm>
          <a:prstGeom prst="rect">
            <a:avLst/>
          </a:prstGeom>
        </p:spPr>
      </p:pic>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l="-425"/>
          <a:stretch/>
        </p:blipFill>
        <p:spPr>
          <a:xfrm>
            <a:off x="126982" y="1128316"/>
            <a:ext cx="3684248" cy="2775857"/>
          </a:xfrm>
          <a:prstGeom prst="rect">
            <a:avLst/>
          </a:prstGeom>
        </p:spPr>
      </p:pic>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377566" y="1128316"/>
            <a:ext cx="3520521" cy="5413998"/>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903106" y="1128316"/>
            <a:ext cx="4382154" cy="5413998"/>
          </a:xfrm>
          <a:prstGeom prst="rect">
            <a:avLst/>
          </a:prstGeom>
        </p:spPr>
      </p:pic>
      <p:pic>
        <p:nvPicPr>
          <p:cNvPr id="10" name="Picture 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6982" y="3973282"/>
            <a:ext cx="3684248" cy="2547261"/>
          </a:xfrm>
          <a:prstGeom prst="rect">
            <a:avLst/>
          </a:prstGeom>
        </p:spPr>
      </p:pic>
    </p:spTree>
    <p:extLst>
      <p:ext uri="{BB962C8B-B14F-4D97-AF65-F5344CB8AC3E}">
        <p14:creationId xmlns:p14="http://schemas.microsoft.com/office/powerpoint/2010/main" val="1087788811"/>
      </p:ext>
    </p:extLst>
  </p:cSld>
  <p:clrMapOvr>
    <a:masterClrMapping/>
  </p:clrMapOvr>
  <p:transition spd="med">
    <p:pull/>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119232" y="63500"/>
            <a:ext cx="8229600" cy="1143000"/>
          </a:xfrm>
        </p:spPr>
        <p:txBody>
          <a:bodyPr>
            <a:normAutofit fontScale="90000"/>
          </a:bodyPr>
          <a:lstStyle/>
          <a:p>
            <a:r>
              <a:rPr lang="en-US" altLang="en-US" dirty="0" smtClean="0"/>
              <a:t>Why is Change so Difficult to Accept?</a:t>
            </a:r>
            <a:br>
              <a:rPr lang="en-US" altLang="en-US" dirty="0" smtClean="0"/>
            </a:br>
            <a:r>
              <a:rPr lang="en-US" altLang="en-US" dirty="0" smtClean="0"/>
              <a:t>Meet S.A.R.A.H</a:t>
            </a:r>
          </a:p>
        </p:txBody>
      </p:sp>
      <p:graphicFrame>
        <p:nvGraphicFramePr>
          <p:cNvPr id="3" name="Diagram 2"/>
          <p:cNvGraphicFramePr/>
          <p:nvPr>
            <p:extLst>
              <p:ext uri="{D42A27DB-BD31-4B8C-83A1-F6EECF244321}">
                <p14:modId xmlns:p14="http://schemas.microsoft.com/office/powerpoint/2010/main" val="2090212202"/>
              </p:ext>
            </p:extLst>
          </p:nvPr>
        </p:nvGraphicFramePr>
        <p:xfrm>
          <a:off x="914401" y="1343891"/>
          <a:ext cx="9919854" cy="5457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7" name="Straight Connector 6"/>
          <p:cNvCxnSpPr/>
          <p:nvPr/>
        </p:nvCxnSpPr>
        <p:spPr>
          <a:xfrm flipV="1">
            <a:off x="6924531" y="2303316"/>
            <a:ext cx="1084262" cy="793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7746713" y="4835237"/>
            <a:ext cx="954088" cy="22225"/>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5577468" y="6366164"/>
            <a:ext cx="1085850" cy="793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389023" y="4827444"/>
            <a:ext cx="1487488" cy="14288"/>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4303307" y="2297399"/>
            <a:ext cx="871537" cy="1746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083414" y="2714208"/>
            <a:ext cx="2243022" cy="228164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593063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10" presetClass="entr" presetSubtype="0"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12192000" cy="1051255"/>
          </a:xfrm>
          <a:solidFill>
            <a:schemeClr val="tx1">
              <a:lumMod val="50000"/>
              <a:lumOff val="50000"/>
            </a:schemeClr>
          </a:solidFill>
        </p:spPr>
        <p:txBody>
          <a:bodyPr>
            <a:normAutofit/>
          </a:bodyPr>
          <a:lstStyle/>
          <a:p>
            <a:r>
              <a:rPr lang="en-US" dirty="0" smtClean="0">
                <a:solidFill>
                  <a:schemeClr val="bg1"/>
                </a:solidFill>
              </a:rPr>
              <a:t>CE connections leveraged during Covid-19</a:t>
            </a:r>
            <a:endParaRPr lang="en-US" dirty="0">
              <a:solidFill>
                <a:schemeClr val="bg1"/>
              </a:solidFill>
            </a:endParaRPr>
          </a:p>
        </p:txBody>
      </p:sp>
      <p:pic>
        <p:nvPicPr>
          <p:cNvPr id="5" name="Pictur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1965" y="1121082"/>
            <a:ext cx="2604654" cy="2540415"/>
          </a:xfrm>
          <a:prstGeom prst="rect">
            <a:avLst/>
          </a:prstGeom>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96218" y="1190906"/>
            <a:ext cx="2191327" cy="2191327"/>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94363" y="1356005"/>
            <a:ext cx="5403273" cy="4052455"/>
          </a:xfrm>
          <a:prstGeom prst="rect">
            <a:avLst/>
          </a:prstGeom>
        </p:spPr>
      </p:pic>
      <p:sp>
        <p:nvSpPr>
          <p:cNvPr id="8" name="TextBox 7"/>
          <p:cNvSpPr txBox="1"/>
          <p:nvPr/>
        </p:nvSpPr>
        <p:spPr>
          <a:xfrm>
            <a:off x="2841495" y="5408460"/>
            <a:ext cx="7043659" cy="1077218"/>
          </a:xfrm>
          <a:prstGeom prst="rect">
            <a:avLst/>
          </a:prstGeom>
          <a:noFill/>
        </p:spPr>
        <p:txBody>
          <a:bodyPr wrap="none" rtlCol="0">
            <a:spAutoFit/>
          </a:bodyPr>
          <a:lstStyle/>
          <a:p>
            <a:r>
              <a:rPr lang="en-US" sz="3200" dirty="0" smtClean="0">
                <a:solidFill>
                  <a:schemeClr val="bg1"/>
                </a:solidFill>
              </a:rPr>
              <a:t>Partnered with former GE colleagues to </a:t>
            </a:r>
          </a:p>
          <a:p>
            <a:r>
              <a:rPr lang="en-US" sz="3200" dirty="0" smtClean="0">
                <a:solidFill>
                  <a:schemeClr val="bg1"/>
                </a:solidFill>
              </a:rPr>
              <a:t>produce ventilator adapter prototype  </a:t>
            </a:r>
            <a:endParaRPr lang="en-US" sz="3200" dirty="0">
              <a:solidFill>
                <a:schemeClr val="bg1"/>
              </a:solidFill>
            </a:endParaRPr>
          </a:p>
        </p:txBody>
      </p:sp>
    </p:spTree>
    <p:extLst>
      <p:ext uri="{BB962C8B-B14F-4D97-AF65-F5344CB8AC3E}">
        <p14:creationId xmlns:p14="http://schemas.microsoft.com/office/powerpoint/2010/main" val="14860553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4" name="Rectangle 3"/>
          <p:cNvSpPr/>
          <p:nvPr/>
        </p:nvSpPr>
        <p:spPr>
          <a:xfrm>
            <a:off x="523717" y="353226"/>
            <a:ext cx="1398140" cy="2215991"/>
          </a:xfrm>
          <a:prstGeom prst="rect">
            <a:avLst/>
          </a:prstGeom>
          <a:noFill/>
        </p:spPr>
        <p:txBody>
          <a:bodyPr wrap="none" lIns="91440" tIns="45720" rIns="91440" bIns="45720">
            <a:spAutoFit/>
          </a:bodyPr>
          <a:lstStyle/>
          <a:p>
            <a:pPr algn="ctr"/>
            <a:r>
              <a:rPr lang="en-US" sz="13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Q</a:t>
            </a:r>
            <a:endParaRPr lang="en-US" sz="13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Rectangle 4"/>
          <p:cNvSpPr/>
          <p:nvPr/>
        </p:nvSpPr>
        <p:spPr>
          <a:xfrm>
            <a:off x="357005" y="2483156"/>
            <a:ext cx="1731564" cy="2215991"/>
          </a:xfrm>
          <a:prstGeom prst="rect">
            <a:avLst/>
          </a:prstGeom>
          <a:noFill/>
        </p:spPr>
        <p:txBody>
          <a:bodyPr wrap="none" lIns="91440" tIns="45720" rIns="91440" bIns="45720">
            <a:spAutoFit/>
          </a:bodyPr>
          <a:lstStyle/>
          <a:p>
            <a:pPr algn="ctr"/>
            <a:r>
              <a:rPr lang="en-US" sz="13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a:t>
            </a:r>
            <a:endParaRPr lang="en-US" sz="13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Rectangle 5"/>
          <p:cNvSpPr/>
          <p:nvPr/>
        </p:nvSpPr>
        <p:spPr>
          <a:xfrm>
            <a:off x="712070" y="4699147"/>
            <a:ext cx="1021433" cy="2215991"/>
          </a:xfrm>
          <a:prstGeom prst="rect">
            <a:avLst/>
          </a:prstGeom>
          <a:noFill/>
        </p:spPr>
        <p:txBody>
          <a:bodyPr wrap="none" lIns="91440" tIns="45720" rIns="91440" bIns="45720">
            <a:spAutoFit/>
          </a:bodyPr>
          <a:lstStyle/>
          <a:p>
            <a:pPr algn="ctr"/>
            <a:r>
              <a:rPr lang="en-US" sz="13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a:t>
            </a:r>
            <a:endParaRPr lang="en-US" sz="13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Rectangle 6"/>
          <p:cNvSpPr/>
          <p:nvPr/>
        </p:nvSpPr>
        <p:spPr>
          <a:xfrm>
            <a:off x="10107595" y="2352289"/>
            <a:ext cx="1257075" cy="2215991"/>
          </a:xfrm>
          <a:prstGeom prst="rect">
            <a:avLst/>
          </a:prstGeom>
          <a:noFill/>
        </p:spPr>
        <p:txBody>
          <a:bodyPr wrap="none" lIns="91440" tIns="45720" rIns="91440" bIns="45720">
            <a:spAutoFit/>
          </a:bodyPr>
          <a:lstStyle/>
          <a:p>
            <a:pPr algn="ctr"/>
            <a:r>
              <a:rPr lang="en-US" sz="13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a:t>
            </a:r>
            <a:endParaRPr lang="en-US" sz="13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8" name="Rectangle 7"/>
          <p:cNvSpPr/>
          <p:nvPr/>
        </p:nvSpPr>
        <p:spPr>
          <a:xfrm>
            <a:off x="10211791" y="265389"/>
            <a:ext cx="1048684" cy="2215991"/>
          </a:xfrm>
          <a:prstGeom prst="rect">
            <a:avLst/>
          </a:prstGeom>
          <a:noFill/>
        </p:spPr>
        <p:txBody>
          <a:bodyPr wrap="none" lIns="91440" tIns="45720" rIns="91440" bIns="45720">
            <a:spAutoFit/>
          </a:bodyPr>
          <a:lstStyle/>
          <a:p>
            <a:pPr algn="ctr"/>
            <a:r>
              <a:rPr lang="en-US" sz="13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a:t>
            </a:r>
            <a:endParaRPr lang="en-US" sz="13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9" name="Rectangle 8"/>
          <p:cNvSpPr/>
          <p:nvPr/>
        </p:nvSpPr>
        <p:spPr>
          <a:xfrm>
            <a:off x="10145265" y="4642009"/>
            <a:ext cx="1181734" cy="2215991"/>
          </a:xfrm>
          <a:prstGeom prst="rect">
            <a:avLst/>
          </a:prstGeom>
          <a:noFill/>
        </p:spPr>
        <p:txBody>
          <a:bodyPr wrap="none" lIns="91440" tIns="45720" rIns="91440" bIns="45720">
            <a:spAutoFit/>
          </a:bodyPr>
          <a:lstStyle/>
          <a:p>
            <a:pPr algn="ctr"/>
            <a:r>
              <a:rPr lang="en-US" sz="13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R</a:t>
            </a:r>
            <a:endParaRPr lang="en-US" sz="13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0" name="Rectangle 9"/>
          <p:cNvSpPr/>
          <p:nvPr/>
        </p:nvSpPr>
        <p:spPr>
          <a:xfrm>
            <a:off x="2195538" y="2481380"/>
            <a:ext cx="3743845" cy="2308324"/>
          </a:xfrm>
          <a:prstGeom prst="rect">
            <a:avLst/>
          </a:prstGeom>
          <a:noFill/>
        </p:spPr>
        <p:txBody>
          <a:bodyPr wrap="none" lIns="91440" tIns="45720" rIns="91440" bIns="45720">
            <a:spAutoFit/>
          </a:bodyPr>
          <a:lstStyle/>
          <a:p>
            <a:r>
              <a:rPr lang="en-US" sz="4800" b="1" u="sng" dirty="0">
                <a:ln w="10160">
                  <a:solidFill>
                    <a:schemeClr val="accent5"/>
                  </a:solidFill>
                  <a:prstDash val="solid"/>
                </a:ln>
                <a:solidFill>
                  <a:srgbClr val="FFFFFF"/>
                </a:solidFill>
                <a:effectLst>
                  <a:outerShdw blurRad="38100" dist="22860" dir="5400000" algn="tl" rotWithShape="0">
                    <a:srgbClr val="000000">
                      <a:alpha val="30000"/>
                    </a:srgbClr>
                  </a:outerShdw>
                </a:effectLst>
              </a:rPr>
              <a:t>Q</a:t>
            </a:r>
            <a:r>
              <a:rPr lang="en-US"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uality</a:t>
            </a:r>
          </a:p>
          <a:p>
            <a:r>
              <a:rPr lang="en-US" sz="4800" b="1" u="sng"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a:t>
            </a:r>
            <a:r>
              <a:rPr lang="en-US"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anagement </a:t>
            </a:r>
          </a:p>
          <a:p>
            <a:r>
              <a:rPr lang="en-US" sz="4800" b="1" u="sng"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a:t>
            </a:r>
            <a:r>
              <a:rPr lang="en-US"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ystem</a:t>
            </a:r>
            <a:endPar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1" name="Rectangle 10"/>
          <p:cNvSpPr/>
          <p:nvPr/>
        </p:nvSpPr>
        <p:spPr>
          <a:xfrm>
            <a:off x="7195740" y="2569217"/>
            <a:ext cx="2556789" cy="2308324"/>
          </a:xfrm>
          <a:prstGeom prst="rect">
            <a:avLst/>
          </a:prstGeom>
          <a:noFill/>
        </p:spPr>
        <p:txBody>
          <a:bodyPr wrap="none" lIns="91440" tIns="45720" rIns="91440" bIns="45720">
            <a:spAutoFit/>
          </a:bodyPr>
          <a:lstStyle/>
          <a:p>
            <a:r>
              <a:rPr lang="en-US" sz="4800" b="1" u="sng"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E</a:t>
            </a:r>
            <a:r>
              <a:rPr lang="en-US"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ffective</a:t>
            </a:r>
          </a:p>
          <a:p>
            <a:r>
              <a:rPr lang="en-US" sz="4800" b="1" u="sng"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a:t>
            </a:r>
            <a:r>
              <a:rPr lang="en-US"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ccepted</a:t>
            </a:r>
          </a:p>
          <a:p>
            <a:r>
              <a:rPr lang="en-US" sz="4800" b="1" u="sng"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R</a:t>
            </a:r>
            <a:r>
              <a:rPr lang="en-US" sz="4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igor</a:t>
            </a:r>
            <a:endParaRPr lang="en-US" sz="4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3" name="Rectangle 12"/>
          <p:cNvSpPr/>
          <p:nvPr/>
        </p:nvSpPr>
        <p:spPr>
          <a:xfrm>
            <a:off x="4886144" y="542387"/>
            <a:ext cx="2575833" cy="830997"/>
          </a:xfrm>
          <a:prstGeom prst="rect">
            <a:avLst/>
          </a:prstGeom>
          <a:noFill/>
        </p:spPr>
        <p:txBody>
          <a:bodyPr wrap="none" lIns="91440" tIns="45720" rIns="91440" bIns="45720">
            <a:spAutoFit/>
          </a:bodyPr>
          <a:lstStyle/>
          <a:p>
            <a:pPr algn="ctr"/>
            <a:r>
              <a:rPr lang="en-US" sz="4800" b="1" i="1" u="sng"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must be..</a:t>
            </a:r>
            <a:endParaRPr lang="en-US" sz="4800" b="1" i="1" u="sng"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28908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anim calcmode="lin" valueType="num">
                                      <p:cBhvr>
                                        <p:cTn id="10" dur="500" fill="hold"/>
                                        <p:tgtEl>
                                          <p:spTgt spid="13"/>
                                        </p:tgtEl>
                                        <p:attrNameLst>
                                          <p:attrName>ppt_x</p:attrName>
                                        </p:attrNameLst>
                                      </p:cBhvr>
                                      <p:tavLst>
                                        <p:tav tm="0">
                                          <p:val>
                                            <p:fltVal val="0.5"/>
                                          </p:val>
                                        </p:tav>
                                        <p:tav tm="100000">
                                          <p:val>
                                            <p:strVal val="#ppt_x"/>
                                          </p:val>
                                        </p:tav>
                                      </p:tavLst>
                                    </p:anim>
                                    <p:anim calcmode="lin" valueType="num">
                                      <p:cBhvr>
                                        <p:cTn id="11" dur="500" fill="hold"/>
                                        <p:tgtEl>
                                          <p:spTgt spid="13"/>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8" fill="hold" grpId="0" nodeType="clickEffect">
                                  <p:stCondLst>
                                    <p:cond delay="0"/>
                                  </p:stCondLst>
                                  <p:childTnLst>
                                    <p:set>
                                      <p:cBhvr>
                                        <p:cTn id="15" dur="1" fill="hold">
                                          <p:stCondLst>
                                            <p:cond delay="0"/>
                                          </p:stCondLst>
                                        </p:cTn>
                                        <p:tgtEl>
                                          <p:spTgt spid="11">
                                            <p:txEl>
                                              <p:pRg st="0" end="0"/>
                                            </p:txEl>
                                          </p:spTgt>
                                        </p:tgtEl>
                                        <p:attrNameLst>
                                          <p:attrName>style.visibility</p:attrName>
                                        </p:attrNameLst>
                                      </p:cBhvr>
                                      <p:to>
                                        <p:strVal val="visible"/>
                                      </p:to>
                                    </p:set>
                                    <p:anim calcmode="lin" valueType="num">
                                      <p:cBhvr additive="base">
                                        <p:cTn id="16" dur="500" fill="hold"/>
                                        <p:tgtEl>
                                          <p:spTgt spid="11">
                                            <p:txEl>
                                              <p:pRg st="0" end="0"/>
                                            </p:tx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8" fill="hold" grpId="0"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 calcmode="lin" valueType="num">
                                      <p:cBhvr additive="base">
                                        <p:cTn id="22" dur="500" fill="hold"/>
                                        <p:tgtEl>
                                          <p:spTgt spid="11">
                                            <p:txEl>
                                              <p:pRg st="1" end="1"/>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1">
                                            <p:txEl>
                                              <p:pRg st="2" end="2"/>
                                            </p:txEl>
                                          </p:spTgt>
                                        </p:tgtEl>
                                        <p:attrNameLst>
                                          <p:attrName>style.visibility</p:attrName>
                                        </p:attrNameLst>
                                      </p:cBhvr>
                                      <p:to>
                                        <p:strVal val="visible"/>
                                      </p:to>
                                    </p:set>
                                    <p:anim calcmode="lin" valueType="num">
                                      <p:cBhvr additive="base">
                                        <p:cTn id="28" dur="500" fill="hold"/>
                                        <p:tgtEl>
                                          <p:spTgt spid="11">
                                            <p:txEl>
                                              <p:pRg st="2" end="2"/>
                                            </p:txEl>
                                          </p:spTgt>
                                        </p:tgtEl>
                                        <p:attrNameLst>
                                          <p:attrName>ppt_x</p:attrName>
                                        </p:attrNameLst>
                                      </p:cBhvr>
                                      <p:tavLst>
                                        <p:tav tm="0">
                                          <p:val>
                                            <p:strVal val="0-#ppt_w/2"/>
                                          </p:val>
                                        </p:tav>
                                        <p:tav tm="100000">
                                          <p:val>
                                            <p:strVal val="#ppt_x"/>
                                          </p:val>
                                        </p:tav>
                                      </p:tavLst>
                                    </p:anim>
                                    <p:anim calcmode="lin" valueType="num">
                                      <p:cBhvr additive="base">
                                        <p:cTn id="29" dur="500" fill="hold"/>
                                        <p:tgtEl>
                                          <p:spTgt spid="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uiExpand="1" build="p"/>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946525" y="1093332"/>
            <a:ext cx="1462408" cy="1462408"/>
          </a:xfrm>
          <a:prstGeom prst="rect">
            <a:avLst/>
          </a:prstGeom>
        </p:spPr>
      </p:pic>
      <p:graphicFrame>
        <p:nvGraphicFramePr>
          <p:cNvPr id="3" name="Diagram 2"/>
          <p:cNvGraphicFramePr/>
          <p:nvPr>
            <p:extLst>
              <p:ext uri="{D42A27DB-BD31-4B8C-83A1-F6EECF244321}">
                <p14:modId xmlns:p14="http://schemas.microsoft.com/office/powerpoint/2010/main" val="1529904450"/>
              </p:ext>
            </p:extLst>
          </p:nvPr>
        </p:nvGraphicFramePr>
        <p:xfrm>
          <a:off x="4007422" y="1295401"/>
          <a:ext cx="3886200" cy="27969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2708" name="TextBox 3"/>
          <p:cNvSpPr txBox="1">
            <a:spLocks noChangeArrowheads="1"/>
          </p:cNvSpPr>
          <p:nvPr/>
        </p:nvSpPr>
        <p:spPr bwMode="auto">
          <a:xfrm rot="3355001">
            <a:off x="6374607" y="2564607"/>
            <a:ext cx="20113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700" b="1" u="sng" dirty="0">
                <a:latin typeface="Arial" panose="020B0604020202020204" pitchFamily="34" charset="0"/>
              </a:rPr>
              <a:t>A</a:t>
            </a:r>
            <a:r>
              <a:rPr lang="en-US" altLang="en-US" sz="2700" dirty="0">
                <a:latin typeface="Arial" panose="020B0604020202020204" pitchFamily="34" charset="0"/>
              </a:rPr>
              <a:t>cceptance</a:t>
            </a:r>
          </a:p>
        </p:txBody>
      </p:sp>
      <p:sp>
        <p:nvSpPr>
          <p:cNvPr id="72709" name="TextBox 4"/>
          <p:cNvSpPr txBox="1">
            <a:spLocks noChangeArrowheads="1"/>
          </p:cNvSpPr>
          <p:nvPr/>
        </p:nvSpPr>
        <p:spPr bwMode="auto">
          <a:xfrm rot="-3278508">
            <a:off x="3361531" y="2153444"/>
            <a:ext cx="28527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n-US" altLang="en-US" sz="2700" b="1" u="sng" dirty="0">
                <a:latin typeface="Arial" panose="020B0604020202020204" pitchFamily="34" charset="0"/>
              </a:rPr>
              <a:t>E</a:t>
            </a:r>
            <a:r>
              <a:rPr lang="en-US" altLang="en-US" sz="2700" dirty="0">
                <a:latin typeface="Arial" panose="020B0604020202020204" pitchFamily="34" charset="0"/>
              </a:rPr>
              <a:t>ffective Solution</a:t>
            </a:r>
          </a:p>
        </p:txBody>
      </p:sp>
      <p:sp>
        <p:nvSpPr>
          <p:cNvPr id="72710" name="TextBox 5"/>
          <p:cNvSpPr txBox="1">
            <a:spLocks noChangeArrowheads="1"/>
          </p:cNvSpPr>
          <p:nvPr/>
        </p:nvSpPr>
        <p:spPr bwMode="auto">
          <a:xfrm>
            <a:off x="4530725" y="4027488"/>
            <a:ext cx="29543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2700" b="1" u="sng" dirty="0">
                <a:latin typeface="Arial" panose="020B0604020202020204" pitchFamily="34" charset="0"/>
              </a:rPr>
              <a:t>R</a:t>
            </a:r>
            <a:r>
              <a:rPr lang="en-US" altLang="en-US" sz="2700" dirty="0">
                <a:latin typeface="Arial" panose="020B0604020202020204" pitchFamily="34" charset="0"/>
              </a:rPr>
              <a:t>igorous Process</a:t>
            </a:r>
          </a:p>
        </p:txBody>
      </p:sp>
      <p:grpSp>
        <p:nvGrpSpPr>
          <p:cNvPr id="2" name="Group 1"/>
          <p:cNvGrpSpPr>
            <a:grpSpLocks/>
          </p:cNvGrpSpPr>
          <p:nvPr/>
        </p:nvGrpSpPr>
        <p:grpSpPr bwMode="auto">
          <a:xfrm>
            <a:off x="5512124" y="2320132"/>
            <a:ext cx="923925" cy="996950"/>
            <a:chOff x="5318471" y="2351905"/>
            <a:chExt cx="1231452" cy="1329868"/>
          </a:xfrm>
        </p:grpSpPr>
        <p:pic>
          <p:nvPicPr>
            <p:cNvPr id="72722" name="Picture 14"/>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5389684" y="2666191"/>
              <a:ext cx="872291" cy="87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5318471" y="2351905"/>
              <a:ext cx="1231452" cy="1329868"/>
            </a:xfrm>
            <a:prstGeom prst="rect">
              <a:avLst/>
            </a:prstGeom>
            <a:noFill/>
          </p:spPr>
          <p:txBody>
            <a:bodyPr spcFirstLastPara="1" wrap="none" lIns="68580" tIns="34290" rIns="68580" bIns="34290" numCol="1">
              <a:prstTxWarp prst="textArchUp">
                <a:avLst/>
              </a:prstTxWarp>
              <a:spAutoFit/>
            </a:bodyPr>
            <a:lstStyle/>
            <a:p>
              <a:pPr algn="ctr">
                <a:defRPr/>
              </a:pPr>
              <a:r>
                <a:rPr lang="en-US" sz="4400" dirty="0">
                  <a:ln w="0"/>
                  <a:solidFill>
                    <a:schemeClr val="accent1"/>
                  </a:solidFill>
                  <a:effectLst>
                    <a:outerShdw blurRad="38100" dist="25400" dir="5400000" algn="ctr" rotWithShape="0">
                      <a:srgbClr val="6E747A">
                        <a:alpha val="43000"/>
                      </a:srgbClr>
                    </a:outerShdw>
                  </a:effectLst>
                </a:rPr>
                <a:t>E A R</a:t>
              </a:r>
            </a:p>
          </p:txBody>
        </p:sp>
      </p:grpSp>
      <p:sp>
        <p:nvSpPr>
          <p:cNvPr id="23" name="Rounded Rectangle 22"/>
          <p:cNvSpPr/>
          <p:nvPr/>
        </p:nvSpPr>
        <p:spPr>
          <a:xfrm>
            <a:off x="1636671" y="2526594"/>
            <a:ext cx="1998431" cy="1692704"/>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anchor="ctr"/>
          <a:lstStyle/>
          <a:p>
            <a:pPr marL="214313" indent="-214313">
              <a:buFont typeface="Arial" panose="020B0604020202020204" pitchFamily="34" charset="0"/>
              <a:buChar char="•"/>
              <a:defRPr/>
            </a:pPr>
            <a:r>
              <a:rPr lang="en-US" sz="1600" dirty="0">
                <a:solidFill>
                  <a:srgbClr val="FF0000"/>
                </a:solidFill>
              </a:rPr>
              <a:t>It Works</a:t>
            </a:r>
          </a:p>
          <a:p>
            <a:pPr marL="214313" indent="-214313">
              <a:buFont typeface="Arial" panose="020B0604020202020204" pitchFamily="34" charset="0"/>
              <a:buChar char="•"/>
              <a:defRPr/>
            </a:pPr>
            <a:r>
              <a:rPr lang="en-US" sz="1600" dirty="0"/>
              <a:t>Makes sense </a:t>
            </a:r>
          </a:p>
          <a:p>
            <a:pPr marL="214313" indent="-214313">
              <a:buFont typeface="Arial" panose="020B0604020202020204" pitchFamily="34" charset="0"/>
              <a:buChar char="•"/>
              <a:defRPr/>
            </a:pPr>
            <a:r>
              <a:rPr lang="en-US" sz="1600" dirty="0"/>
              <a:t>Evidence based </a:t>
            </a:r>
          </a:p>
          <a:p>
            <a:pPr marL="214313" indent="-214313">
              <a:buFont typeface="Arial" panose="020B0604020202020204" pitchFamily="34" charset="0"/>
              <a:buChar char="•"/>
              <a:defRPr/>
            </a:pPr>
            <a:r>
              <a:rPr lang="en-US" sz="1600" dirty="0"/>
              <a:t>Voice of all stakeholders considered</a:t>
            </a:r>
          </a:p>
        </p:txBody>
      </p:sp>
      <p:sp>
        <p:nvSpPr>
          <p:cNvPr id="26" name="Rounded Rectangle 25"/>
          <p:cNvSpPr/>
          <p:nvPr/>
        </p:nvSpPr>
        <p:spPr>
          <a:xfrm>
            <a:off x="3228181" y="5411460"/>
            <a:ext cx="5735637" cy="1019026"/>
          </a:xfrm>
          <a:prstGeom prst="roundRect">
            <a:avLst/>
          </a:prstGeom>
          <a:solidFill>
            <a:schemeClr val="bg1"/>
          </a:solidFill>
        </p:spPr>
        <p:style>
          <a:lnRef idx="2">
            <a:schemeClr val="accent1"/>
          </a:lnRef>
          <a:fillRef idx="1">
            <a:schemeClr val="lt1"/>
          </a:fillRef>
          <a:effectRef idx="0">
            <a:schemeClr val="accent1"/>
          </a:effectRef>
          <a:fontRef idx="minor">
            <a:schemeClr val="dk1"/>
          </a:fontRef>
        </p:style>
        <p:txBody>
          <a:bodyPr anchor="ctr"/>
          <a:lstStyle/>
          <a:p>
            <a:pPr marL="214313" indent="-214313">
              <a:buFont typeface="Arial" panose="020B0604020202020204" pitchFamily="34" charset="0"/>
              <a:buChar char="•"/>
              <a:defRPr/>
            </a:pPr>
            <a:r>
              <a:rPr lang="en-US" sz="1600" dirty="0"/>
              <a:t>Communication, education, and standard work plans in place</a:t>
            </a:r>
          </a:p>
          <a:p>
            <a:pPr marL="214313" indent="-214313">
              <a:buFont typeface="Arial" panose="020B0604020202020204" pitchFamily="34" charset="0"/>
              <a:buChar char="•"/>
              <a:defRPr/>
            </a:pPr>
            <a:r>
              <a:rPr lang="en-US" sz="1600" dirty="0"/>
              <a:t>Solid measures of success with accountability (control plan)</a:t>
            </a:r>
          </a:p>
          <a:p>
            <a:pPr marL="214313" indent="-214313">
              <a:buFont typeface="Arial" panose="020B0604020202020204" pitchFamily="34" charset="0"/>
              <a:buChar char="•"/>
              <a:defRPr/>
            </a:pPr>
            <a:r>
              <a:rPr lang="en-US" sz="2000" b="1" dirty="0">
                <a:solidFill>
                  <a:srgbClr val="FF0000"/>
                </a:solidFill>
              </a:rPr>
              <a:t>Easy to do the right thing</a:t>
            </a:r>
          </a:p>
        </p:txBody>
      </p:sp>
      <p:sp>
        <p:nvSpPr>
          <p:cNvPr id="27" name="Rounded Rectangle 26"/>
          <p:cNvSpPr/>
          <p:nvPr/>
        </p:nvSpPr>
        <p:spPr>
          <a:xfrm>
            <a:off x="8139026" y="2257426"/>
            <a:ext cx="2341563" cy="1947863"/>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defRPr/>
            </a:pPr>
            <a:endParaRPr lang="en-US" sz="1600" dirty="0"/>
          </a:p>
          <a:p>
            <a:pPr marL="214313" indent="-214313">
              <a:buFont typeface="Arial" panose="020B0604020202020204" pitchFamily="34" charset="0"/>
              <a:buChar char="•"/>
              <a:defRPr/>
            </a:pPr>
            <a:r>
              <a:rPr lang="en-US" sz="1600" dirty="0">
                <a:solidFill>
                  <a:srgbClr val="FF0000"/>
                </a:solidFill>
              </a:rPr>
              <a:t>Buy-in</a:t>
            </a:r>
            <a:r>
              <a:rPr lang="en-US" sz="1600" dirty="0"/>
              <a:t>:   Team understands the “why”</a:t>
            </a:r>
          </a:p>
          <a:p>
            <a:pPr marL="214313" indent="-214313">
              <a:buFont typeface="Arial" panose="020B0604020202020204" pitchFamily="34" charset="0"/>
              <a:buChar char="•"/>
              <a:defRPr/>
            </a:pPr>
            <a:r>
              <a:rPr lang="en-US" sz="1600" dirty="0"/>
              <a:t>Leader supported</a:t>
            </a:r>
          </a:p>
          <a:p>
            <a:pPr marL="214313" indent="-214313">
              <a:buFont typeface="Arial" panose="020B0604020202020204" pitchFamily="34" charset="0"/>
              <a:buChar char="•"/>
              <a:defRPr/>
            </a:pPr>
            <a:r>
              <a:rPr lang="en-US" sz="1600" dirty="0"/>
              <a:t>Aligned to vision, strategy, and values</a:t>
            </a:r>
          </a:p>
        </p:txBody>
      </p:sp>
      <p:pic>
        <p:nvPicPr>
          <p:cNvPr id="14" name="Picture 13"/>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8547585" y="1051255"/>
            <a:ext cx="1356976" cy="1354326"/>
          </a:xfrm>
          <a:prstGeom prst="rect">
            <a:avLst/>
          </a:prstGeom>
        </p:spPr>
      </p:pic>
      <p:pic>
        <p:nvPicPr>
          <p:cNvPr id="16" name="Picture 15"/>
          <p:cNvPicPr>
            <a:picLocks noChangeAspect="1"/>
          </p:cNvPicPr>
          <p:nvPr/>
        </p:nvPicPr>
        <p:blipFill>
          <a:blip r:embed="rId11"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3425350" y="4343401"/>
            <a:ext cx="914825" cy="914825"/>
          </a:xfrm>
          <a:prstGeom prst="rect">
            <a:avLst/>
          </a:prstGeom>
        </p:spPr>
      </p:pic>
      <p:pic>
        <p:nvPicPr>
          <p:cNvPr id="18" name="Picture 17"/>
          <p:cNvPicPr>
            <a:picLocks noChangeAspect="1"/>
          </p:cNvPicPr>
          <p:nvPr/>
        </p:nvPicPr>
        <p:blipFill>
          <a:blip r:embed="rId12"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7929564" y="4343401"/>
            <a:ext cx="780439" cy="780439"/>
          </a:xfrm>
          <a:prstGeom prst="rect">
            <a:avLst/>
          </a:prstGeom>
        </p:spPr>
      </p:pic>
      <p:sp>
        <p:nvSpPr>
          <p:cNvPr id="20" name="TextBox 19"/>
          <p:cNvSpPr txBox="1">
            <a:spLocks noChangeArrowheads="1"/>
          </p:cNvSpPr>
          <p:nvPr/>
        </p:nvSpPr>
        <p:spPr bwMode="auto">
          <a:xfrm>
            <a:off x="298996" y="4365626"/>
            <a:ext cx="2980303" cy="923330"/>
          </a:xfrm>
          <a:prstGeom prst="rect">
            <a:avLst/>
          </a:prstGeom>
          <a:solidFill>
            <a:schemeClr val="bg1"/>
          </a:solidFill>
          <a:ln w="9525">
            <a:solidFill>
              <a:schemeClr val="tx1"/>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u="sng" dirty="0" smtClean="0">
                <a:latin typeface="Arial" panose="020B0604020202020204" pitchFamily="34" charset="0"/>
              </a:rPr>
              <a:t>QMS</a:t>
            </a:r>
            <a:endParaRPr lang="en-US" altLang="en-US" sz="1800" u="sng" dirty="0">
              <a:latin typeface="Arial" panose="020B0604020202020204" pitchFamily="34" charset="0"/>
            </a:endParaRPr>
          </a:p>
          <a:p>
            <a:pPr algn="ctr">
              <a:spcBef>
                <a:spcPct val="0"/>
              </a:spcBef>
              <a:buFontTx/>
              <a:buNone/>
            </a:pPr>
            <a:r>
              <a:rPr lang="en-US" altLang="en-US" sz="1800" dirty="0" smtClean="0">
                <a:latin typeface="Arial" panose="020B0604020202020204" pitchFamily="34" charset="0"/>
              </a:rPr>
              <a:t>Quality System </a:t>
            </a:r>
            <a:r>
              <a:rPr lang="en-US" altLang="en-US" sz="1800" dirty="0" smtClean="0">
                <a:solidFill>
                  <a:srgbClr val="FF0000"/>
                </a:solidFill>
                <a:latin typeface="Arial" panose="020B0604020202020204" pitchFamily="34" charset="0"/>
              </a:rPr>
              <a:t>Procedures</a:t>
            </a:r>
          </a:p>
          <a:p>
            <a:pPr algn="ctr">
              <a:spcBef>
                <a:spcPct val="0"/>
              </a:spcBef>
              <a:buFontTx/>
              <a:buNone/>
            </a:pPr>
            <a:r>
              <a:rPr lang="en-US" altLang="en-US" sz="1800" dirty="0" smtClean="0">
                <a:latin typeface="Arial" panose="020B0604020202020204" pitchFamily="34" charset="0"/>
              </a:rPr>
              <a:t> </a:t>
            </a:r>
            <a:r>
              <a:rPr lang="en-US" altLang="en-US" sz="1800" i="1" u="sng" dirty="0" smtClean="0">
                <a:latin typeface="Arial" panose="020B0604020202020204" pitchFamily="34" charset="0"/>
              </a:rPr>
              <a:t>with </a:t>
            </a:r>
            <a:r>
              <a:rPr lang="en-US" altLang="en-US" sz="1800" i="1" u="sng" dirty="0" smtClean="0">
                <a:solidFill>
                  <a:srgbClr val="FF0000"/>
                </a:solidFill>
                <a:latin typeface="Arial" panose="020B0604020202020204" pitchFamily="34" charset="0"/>
              </a:rPr>
              <a:t>Records</a:t>
            </a:r>
            <a:endParaRPr lang="en-US" altLang="en-US" sz="1800" i="1" u="sng" dirty="0">
              <a:solidFill>
                <a:srgbClr val="FF0000"/>
              </a:solidFill>
              <a:latin typeface="Arial" panose="020B0604020202020204" pitchFamily="34" charset="0"/>
            </a:endParaRPr>
          </a:p>
        </p:txBody>
      </p:sp>
      <p:sp>
        <p:nvSpPr>
          <p:cNvPr id="21" name="TextBox 20"/>
          <p:cNvSpPr txBox="1">
            <a:spLocks noChangeArrowheads="1"/>
          </p:cNvSpPr>
          <p:nvPr/>
        </p:nvSpPr>
        <p:spPr bwMode="auto">
          <a:xfrm>
            <a:off x="8797111" y="4365626"/>
            <a:ext cx="1941557" cy="923330"/>
          </a:xfrm>
          <a:prstGeom prst="rect">
            <a:avLst/>
          </a:prstGeom>
          <a:solidFill>
            <a:schemeClr val="bg1"/>
          </a:solidFill>
          <a:ln w="9525">
            <a:solidFill>
              <a:schemeClr val="tx1"/>
            </a:solidFill>
            <a:miter lim="800000"/>
            <a:headEnd/>
            <a:tailEnd/>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FontTx/>
              <a:buNone/>
            </a:pPr>
            <a:r>
              <a:rPr lang="en-US" altLang="en-US" sz="1800" u="sng" dirty="0" smtClean="0">
                <a:latin typeface="Arial" panose="020B0604020202020204" pitchFamily="34" charset="0"/>
              </a:rPr>
              <a:t>CAPA</a:t>
            </a:r>
            <a:endParaRPr lang="en-US" altLang="en-US" sz="1800" u="sng" dirty="0">
              <a:latin typeface="Arial" panose="020B0604020202020204" pitchFamily="34" charset="0"/>
            </a:endParaRPr>
          </a:p>
          <a:p>
            <a:pPr algn="ctr">
              <a:spcBef>
                <a:spcPct val="0"/>
              </a:spcBef>
              <a:buFontTx/>
              <a:buNone/>
            </a:pPr>
            <a:r>
              <a:rPr lang="en-US" altLang="en-US" sz="1800" dirty="0" smtClean="0">
                <a:latin typeface="Arial" panose="020B0604020202020204" pitchFamily="34" charset="0"/>
              </a:rPr>
              <a:t>Identify Issues</a:t>
            </a:r>
          </a:p>
          <a:p>
            <a:pPr algn="ctr">
              <a:spcBef>
                <a:spcPct val="0"/>
              </a:spcBef>
              <a:buFontTx/>
              <a:buNone/>
            </a:pPr>
            <a:r>
              <a:rPr lang="en-US" altLang="en-US" sz="1800" dirty="0" smtClean="0">
                <a:solidFill>
                  <a:srgbClr val="FF0000"/>
                </a:solidFill>
                <a:latin typeface="Arial" panose="020B0604020202020204" pitchFamily="34" charset="0"/>
              </a:rPr>
              <a:t>For Improvement</a:t>
            </a:r>
            <a:endParaRPr lang="en-US" altLang="en-US" sz="1800" dirty="0">
              <a:solidFill>
                <a:srgbClr val="FF0000"/>
              </a:solidFill>
              <a:latin typeface="Arial" panose="020B0604020202020204" pitchFamily="34" charset="0"/>
            </a:endParaRPr>
          </a:p>
        </p:txBody>
      </p:sp>
      <p:cxnSp>
        <p:nvCxnSpPr>
          <p:cNvPr id="22" name="Straight Arrow Connector 21"/>
          <p:cNvCxnSpPr/>
          <p:nvPr/>
        </p:nvCxnSpPr>
        <p:spPr>
          <a:xfrm>
            <a:off x="4430713" y="4965700"/>
            <a:ext cx="3352800"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4" name="Title 1"/>
          <p:cNvSpPr txBox="1">
            <a:spLocks/>
          </p:cNvSpPr>
          <p:nvPr/>
        </p:nvSpPr>
        <p:spPr>
          <a:xfrm>
            <a:off x="0" y="0"/>
            <a:ext cx="12192000" cy="1051255"/>
          </a:xfrm>
          <a:prstGeom prst="rect">
            <a:avLst/>
          </a:prstGeom>
          <a:solidFill>
            <a:schemeClr val="tx1">
              <a:lumMod val="50000"/>
              <a:lumOff val="50000"/>
            </a:schemeClr>
          </a:solidFill>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dirty="0" smtClean="0">
                <a:solidFill>
                  <a:schemeClr val="bg1"/>
                </a:solidFill>
              </a:rPr>
              <a:t>        APPLYING THE “EAR” CHANGE MODEL TO ISO </a:t>
            </a:r>
            <a:endParaRPr lang="en-US" dirty="0">
              <a:solidFill>
                <a:schemeClr val="bg1"/>
              </a:solidFill>
            </a:endParaRPr>
          </a:p>
        </p:txBody>
      </p:sp>
      <p:pic>
        <p:nvPicPr>
          <p:cNvPr id="25" name="Picture 24"/>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26982" y="77061"/>
            <a:ext cx="897131" cy="897131"/>
          </a:xfrm>
          <a:prstGeom prst="rect">
            <a:avLst/>
          </a:prstGeom>
        </p:spPr>
      </p:pic>
    </p:spTree>
    <p:extLst>
      <p:ext uri="{BB962C8B-B14F-4D97-AF65-F5344CB8AC3E}">
        <p14:creationId xmlns:p14="http://schemas.microsoft.com/office/powerpoint/2010/main" val="3683003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 calcmode="lin" valueType="num">
                                      <p:cBhvr additive="base">
                                        <p:cTn id="14" dur="500" fill="hold"/>
                                        <p:tgtEl>
                                          <p:spTgt spid="23"/>
                                        </p:tgtEl>
                                        <p:attrNameLst>
                                          <p:attrName>ppt_x</p:attrName>
                                        </p:attrNameLst>
                                      </p:cBhvr>
                                      <p:tavLst>
                                        <p:tav tm="0">
                                          <p:val>
                                            <p:strVal val="#ppt_x"/>
                                          </p:val>
                                        </p:tav>
                                        <p:tav tm="100000">
                                          <p:val>
                                            <p:strVal val="#ppt_x"/>
                                          </p:val>
                                        </p:tav>
                                      </p:tavLst>
                                    </p:anim>
                                    <p:anim calcmode="lin" valueType="num">
                                      <p:cBhvr additive="base">
                                        <p:cTn id="15" dur="500" fill="hold"/>
                                        <p:tgtEl>
                                          <p:spTgt spid="23"/>
                                        </p:tgtEl>
                                        <p:attrNameLst>
                                          <p:attrName>ppt_y</p:attrName>
                                        </p:attrNameLst>
                                      </p:cBhvr>
                                      <p:tavLst>
                                        <p:tav tm="0">
                                          <p:val>
                                            <p:strVal val="1+#ppt_h/2"/>
                                          </p:val>
                                        </p:tav>
                                        <p:tav tm="100000">
                                          <p:val>
                                            <p:strVal val="#ppt_y"/>
                                          </p:val>
                                        </p:tav>
                                      </p:tavLst>
                                    </p:anim>
                                  </p:childTnLst>
                                </p:cTn>
                              </p:par>
                              <p:par>
                                <p:cTn id="16" presetID="2" presetClass="entr" presetSubtype="8"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0-#ppt_w/2"/>
                                          </p:val>
                                        </p:tav>
                                        <p:tav tm="100000">
                                          <p:val>
                                            <p:strVal val="#ppt_x"/>
                                          </p:val>
                                        </p:tav>
                                      </p:tavLst>
                                    </p:anim>
                                    <p:anim calcmode="lin" valueType="num">
                                      <p:cBhvr additive="base">
                                        <p:cTn id="19"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fill="hold"/>
                                        <p:tgtEl>
                                          <p:spTgt spid="27"/>
                                        </p:tgtEl>
                                        <p:attrNameLst>
                                          <p:attrName>ppt_x</p:attrName>
                                        </p:attrNameLst>
                                      </p:cBhvr>
                                      <p:tavLst>
                                        <p:tav tm="0">
                                          <p:val>
                                            <p:strVal val="#ppt_x"/>
                                          </p:val>
                                        </p:tav>
                                        <p:tav tm="100000">
                                          <p:val>
                                            <p:strVal val="#ppt_x"/>
                                          </p:val>
                                        </p:tav>
                                      </p:tavLst>
                                    </p:anim>
                                    <p:anim calcmode="lin" valueType="num">
                                      <p:cBhvr additive="base">
                                        <p:cTn id="25" dur="500" fill="hold"/>
                                        <p:tgtEl>
                                          <p:spTgt spid="27"/>
                                        </p:tgtEl>
                                        <p:attrNameLst>
                                          <p:attrName>ppt_y</p:attrName>
                                        </p:attrNameLst>
                                      </p:cBhvr>
                                      <p:tavLst>
                                        <p:tav tm="0">
                                          <p:val>
                                            <p:strVal val="1+#ppt_h/2"/>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1+#ppt_w/2"/>
                                          </p:val>
                                        </p:tav>
                                        <p:tav tm="100000">
                                          <p:val>
                                            <p:strVal val="#ppt_x"/>
                                          </p:val>
                                        </p:tav>
                                      </p:tavLst>
                                    </p:anim>
                                    <p:anim calcmode="lin" valueType="num">
                                      <p:cBhvr additive="base">
                                        <p:cTn id="2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500" fill="hold"/>
                                        <p:tgtEl>
                                          <p:spTgt spid="26"/>
                                        </p:tgtEl>
                                        <p:attrNameLst>
                                          <p:attrName>ppt_x</p:attrName>
                                        </p:attrNameLst>
                                      </p:cBhvr>
                                      <p:tavLst>
                                        <p:tav tm="0">
                                          <p:val>
                                            <p:strVal val="#ppt_x"/>
                                          </p:val>
                                        </p:tav>
                                        <p:tav tm="100000">
                                          <p:val>
                                            <p:strVal val="#ppt_x"/>
                                          </p:val>
                                        </p:tav>
                                      </p:tavLst>
                                    </p:anim>
                                    <p:anim calcmode="lin" valueType="num">
                                      <p:cBhvr additive="base">
                                        <p:cTn id="35"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ppt_x"/>
                                          </p:val>
                                        </p:tav>
                                        <p:tav tm="100000">
                                          <p:val>
                                            <p:strVal val="#ppt_x"/>
                                          </p:val>
                                        </p:tav>
                                      </p:tavLst>
                                    </p:anim>
                                    <p:anim calcmode="lin" valueType="num">
                                      <p:cBhvr additive="base">
                                        <p:cTn id="41" dur="500" fill="hold"/>
                                        <p:tgtEl>
                                          <p:spTgt spid="20"/>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additive="base">
                                        <p:cTn id="44" dur="500" fill="hold"/>
                                        <p:tgtEl>
                                          <p:spTgt spid="16"/>
                                        </p:tgtEl>
                                        <p:attrNameLst>
                                          <p:attrName>ppt_x</p:attrName>
                                        </p:attrNameLst>
                                      </p:cBhvr>
                                      <p:tavLst>
                                        <p:tav tm="0">
                                          <p:val>
                                            <p:strVal val="#ppt_x"/>
                                          </p:val>
                                        </p:tav>
                                        <p:tav tm="100000">
                                          <p:val>
                                            <p:strVal val="#ppt_x"/>
                                          </p:val>
                                        </p:tav>
                                      </p:tavLst>
                                    </p:anim>
                                    <p:anim calcmode="lin" valueType="num">
                                      <p:cBhvr additive="base">
                                        <p:cTn id="45" dur="500" fill="hold"/>
                                        <p:tgtEl>
                                          <p:spTgt spid="16"/>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ppt_x"/>
                                          </p:val>
                                        </p:tav>
                                        <p:tav tm="100000">
                                          <p:val>
                                            <p:strVal val="#ppt_x"/>
                                          </p:val>
                                        </p:tav>
                                      </p:tavLst>
                                    </p:anim>
                                    <p:anim calcmode="lin" valueType="num">
                                      <p:cBhvr additive="base">
                                        <p:cTn id="53" dur="500" fill="hold"/>
                                        <p:tgtEl>
                                          <p:spTgt spid="21"/>
                                        </p:tgtEl>
                                        <p:attrNameLst>
                                          <p:attrName>ppt_y</p:attrName>
                                        </p:attrNameLst>
                                      </p:cBhvr>
                                      <p:tavLst>
                                        <p:tav tm="0">
                                          <p:val>
                                            <p:strVal val="1+#ppt_h/2"/>
                                          </p:val>
                                        </p:tav>
                                        <p:tav tm="100000">
                                          <p:val>
                                            <p:strVal val="#ppt_y"/>
                                          </p:val>
                                        </p:tav>
                                      </p:tavLst>
                                    </p:anim>
                                  </p:childTnLst>
                                </p:cTn>
                              </p:par>
                              <p:par>
                                <p:cTn id="54" presetID="2" presetClass="entr" presetSubtype="4" fill="hold" nodeType="withEffect">
                                  <p:stCondLst>
                                    <p:cond delay="0"/>
                                  </p:stCondLst>
                                  <p:childTnLst>
                                    <p:set>
                                      <p:cBhvr>
                                        <p:cTn id="55" dur="1" fill="hold">
                                          <p:stCondLst>
                                            <p:cond delay="0"/>
                                          </p:stCondLst>
                                        </p:cTn>
                                        <p:tgtEl>
                                          <p:spTgt spid="18"/>
                                        </p:tgtEl>
                                        <p:attrNameLst>
                                          <p:attrName>style.visibility</p:attrName>
                                        </p:attrNameLst>
                                      </p:cBhvr>
                                      <p:to>
                                        <p:strVal val="visible"/>
                                      </p:to>
                                    </p:set>
                                    <p:anim calcmode="lin" valueType="num">
                                      <p:cBhvr additive="base">
                                        <p:cTn id="56" dur="500" fill="hold"/>
                                        <p:tgtEl>
                                          <p:spTgt spid="18"/>
                                        </p:tgtEl>
                                        <p:attrNameLst>
                                          <p:attrName>ppt_x</p:attrName>
                                        </p:attrNameLst>
                                      </p:cBhvr>
                                      <p:tavLst>
                                        <p:tav tm="0">
                                          <p:val>
                                            <p:strVal val="#ppt_x"/>
                                          </p:val>
                                        </p:tav>
                                        <p:tav tm="100000">
                                          <p:val>
                                            <p:strVal val="#ppt_x"/>
                                          </p:val>
                                        </p:tav>
                                      </p:tavLst>
                                    </p:anim>
                                    <p:anim calcmode="lin" valueType="num">
                                      <p:cBhvr additive="base">
                                        <p:cTn id="57"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7" grpId="0" animBg="1"/>
      <p:bldP spid="20"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843" y="83688"/>
            <a:ext cx="10515600" cy="773628"/>
          </a:xfrm>
        </p:spPr>
        <p:txBody>
          <a:bodyPr/>
          <a:lstStyle/>
          <a:p>
            <a:r>
              <a:rPr lang="en-US" dirty="0" smtClean="0"/>
              <a:t>What is the #1 Goal of a QMS for Norton?</a:t>
            </a:r>
            <a:endParaRPr lang="en-US" dirty="0"/>
          </a:p>
        </p:txBody>
      </p:sp>
      <p:sp>
        <p:nvSpPr>
          <p:cNvPr id="5" name="TextBox 4"/>
          <p:cNvSpPr txBox="1"/>
          <p:nvPr/>
        </p:nvSpPr>
        <p:spPr>
          <a:xfrm>
            <a:off x="363391" y="1033350"/>
            <a:ext cx="10941918" cy="954107"/>
          </a:xfrm>
          <a:prstGeom prst="rect">
            <a:avLst/>
          </a:prstGeom>
          <a:noFill/>
        </p:spPr>
        <p:txBody>
          <a:bodyPr wrap="square" rtlCol="0">
            <a:spAutoFit/>
          </a:bodyPr>
          <a:lstStyle/>
          <a:p>
            <a:r>
              <a:rPr lang="en-US" sz="2800" b="1" dirty="0" smtClean="0"/>
              <a:t>Challenge:  </a:t>
            </a:r>
            <a:r>
              <a:rPr lang="en-US" sz="2800" dirty="0" smtClean="0"/>
              <a:t>Separate the </a:t>
            </a:r>
          </a:p>
          <a:p>
            <a:r>
              <a:rPr lang="en-US" sz="2800" u="sng" dirty="0" smtClean="0"/>
              <a:t>Hazard</a:t>
            </a:r>
            <a:r>
              <a:rPr lang="en-US" sz="2800" dirty="0" smtClean="0"/>
              <a:t> from the </a:t>
            </a:r>
            <a:r>
              <a:rPr lang="en-US" sz="2800" u="sng" dirty="0" smtClean="0"/>
              <a:t>Patient</a:t>
            </a:r>
            <a:endParaRPr lang="en-US" sz="2800" u="sng" dirty="0"/>
          </a:p>
        </p:txBody>
      </p:sp>
      <p:sp>
        <p:nvSpPr>
          <p:cNvPr id="7" name="Rectangle 6"/>
          <p:cNvSpPr/>
          <p:nvPr/>
        </p:nvSpPr>
        <p:spPr>
          <a:xfrm>
            <a:off x="363391" y="2692757"/>
            <a:ext cx="2712720" cy="2462725"/>
          </a:xfrm>
          <a:prstGeom prst="rect">
            <a:avLst/>
          </a:prstGeom>
        </p:spPr>
        <p:txBody>
          <a:bodyPr wrap="square">
            <a:spAutoFit/>
          </a:bodyPr>
          <a:lstStyle/>
          <a:p>
            <a:pPr lvl="0">
              <a:lnSpc>
                <a:spcPct val="90000"/>
              </a:lnSpc>
              <a:spcBef>
                <a:spcPts val="1000"/>
              </a:spcBef>
            </a:pPr>
            <a:r>
              <a:rPr lang="en-US" sz="2800" b="1" dirty="0">
                <a:solidFill>
                  <a:prstClr val="black"/>
                </a:solidFill>
              </a:rPr>
              <a:t>To control risk:</a:t>
            </a:r>
          </a:p>
          <a:p>
            <a:pPr lvl="1">
              <a:lnSpc>
                <a:spcPct val="90000"/>
              </a:lnSpc>
              <a:spcBef>
                <a:spcPts val="500"/>
              </a:spcBef>
            </a:pPr>
            <a:r>
              <a:rPr lang="en-US" sz="2400" dirty="0">
                <a:solidFill>
                  <a:prstClr val="black"/>
                </a:solidFill>
              </a:rPr>
              <a:t>-Identify</a:t>
            </a:r>
          </a:p>
          <a:p>
            <a:pPr lvl="1">
              <a:lnSpc>
                <a:spcPct val="90000"/>
              </a:lnSpc>
              <a:spcBef>
                <a:spcPts val="500"/>
              </a:spcBef>
            </a:pPr>
            <a:r>
              <a:rPr lang="en-US" sz="2400" dirty="0">
                <a:solidFill>
                  <a:prstClr val="black"/>
                </a:solidFill>
              </a:rPr>
              <a:t>-Assess</a:t>
            </a:r>
          </a:p>
          <a:p>
            <a:pPr lvl="1">
              <a:lnSpc>
                <a:spcPct val="90000"/>
              </a:lnSpc>
              <a:spcBef>
                <a:spcPts val="500"/>
              </a:spcBef>
            </a:pPr>
            <a:r>
              <a:rPr lang="en-US" sz="2400" dirty="0">
                <a:solidFill>
                  <a:prstClr val="black"/>
                </a:solidFill>
              </a:rPr>
              <a:t>-Contain</a:t>
            </a:r>
          </a:p>
          <a:p>
            <a:pPr lvl="1">
              <a:lnSpc>
                <a:spcPct val="90000"/>
              </a:lnSpc>
              <a:spcBef>
                <a:spcPts val="500"/>
              </a:spcBef>
            </a:pPr>
            <a:r>
              <a:rPr lang="en-US" sz="2400" dirty="0">
                <a:solidFill>
                  <a:prstClr val="black"/>
                </a:solidFill>
              </a:rPr>
              <a:t>-Reduce </a:t>
            </a:r>
          </a:p>
          <a:p>
            <a:pPr lvl="1">
              <a:lnSpc>
                <a:spcPct val="90000"/>
              </a:lnSpc>
              <a:spcBef>
                <a:spcPts val="500"/>
              </a:spcBef>
            </a:pPr>
            <a:r>
              <a:rPr lang="en-US" sz="2400" dirty="0">
                <a:solidFill>
                  <a:prstClr val="black"/>
                </a:solidFill>
              </a:rPr>
              <a:t>-Eliminate</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97374" y="1496291"/>
            <a:ext cx="7112288" cy="4445180"/>
          </a:xfrm>
          <a:prstGeom prst="rect">
            <a:avLst/>
          </a:prstGeom>
        </p:spPr>
      </p:pic>
    </p:spTree>
    <p:extLst>
      <p:ext uri="{BB962C8B-B14F-4D97-AF65-F5344CB8AC3E}">
        <p14:creationId xmlns:p14="http://schemas.microsoft.com/office/powerpoint/2010/main" val="2332665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isk control graphic - The hazard and heirarchy of risk contr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6589" y="145132"/>
            <a:ext cx="10451432" cy="6654722"/>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p:cNvCxnSpPr/>
          <p:nvPr/>
        </p:nvCxnSpPr>
        <p:spPr>
          <a:xfrm>
            <a:off x="2484783" y="2653748"/>
            <a:ext cx="914025" cy="917588"/>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flipH="1">
            <a:off x="2812774" y="3975652"/>
            <a:ext cx="1361661" cy="1759226"/>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18906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985221744"/>
              </p:ext>
            </p:extLst>
          </p:nvPr>
        </p:nvGraphicFramePr>
        <p:xfrm>
          <a:off x="6096000" y="944273"/>
          <a:ext cx="5721928" cy="57233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28111" y="5587201"/>
            <a:ext cx="1021775" cy="10217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p:cNvSpPr txBox="1"/>
          <p:nvPr/>
        </p:nvSpPr>
        <p:spPr>
          <a:xfrm>
            <a:off x="8159149" y="1394742"/>
            <a:ext cx="1595630" cy="830997"/>
          </a:xfrm>
          <a:prstGeom prst="rect">
            <a:avLst/>
          </a:prstGeom>
          <a:noFill/>
        </p:spPr>
        <p:txBody>
          <a:bodyPr wrap="none" rtlCol="0">
            <a:spAutoFit/>
          </a:bodyPr>
          <a:lstStyle/>
          <a:p>
            <a:r>
              <a:rPr lang="en-US" sz="2400" dirty="0">
                <a:solidFill>
                  <a:schemeClr val="bg1"/>
                </a:solidFill>
              </a:rPr>
              <a:t>Elimination</a:t>
            </a:r>
          </a:p>
          <a:p>
            <a:endParaRPr lang="en-US" sz="2400" dirty="0">
              <a:solidFill>
                <a:schemeClr val="bg1"/>
              </a:solidFill>
            </a:endParaRP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02712" y="4492696"/>
            <a:ext cx="1564737" cy="878386"/>
          </a:xfrm>
          <a:prstGeom prst="ellipse">
            <a:avLst/>
          </a:prstGeom>
          <a:solidFill>
            <a:schemeClr val="bg1"/>
          </a:solidFill>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noChangeAspect="1"/>
          </p:cNvPicPr>
          <p:nvPr/>
        </p:nvPicPr>
        <p:blipFill rotWithShape="1">
          <a:blip r:embed="rId9" cstate="email">
            <a:extLst>
              <a:ext uri="{28A0092B-C50C-407E-A947-70E740481C1C}">
                <a14:useLocalDpi xmlns:a14="http://schemas.microsoft.com/office/drawing/2010/main"/>
              </a:ext>
            </a:extLst>
          </a:blip>
          <a:srcRect l="19437" t="23233" r="21751" b="29090"/>
          <a:stretch/>
        </p:blipFill>
        <p:spPr>
          <a:xfrm>
            <a:off x="4959252" y="3335340"/>
            <a:ext cx="1013691" cy="94123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Picture 1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002550" y="2225739"/>
            <a:ext cx="970393" cy="970393"/>
          </a:xfrm>
          <a:prstGeom prst="ellipse">
            <a:avLst/>
          </a:prstGeom>
          <a:solidFill>
            <a:schemeClr val="bg1"/>
          </a:solidFill>
          <a:ln w="63500" cap="rnd">
            <a:solidFill>
              <a:schemeClr val="tx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TextBox 12"/>
          <p:cNvSpPr txBox="1"/>
          <p:nvPr/>
        </p:nvSpPr>
        <p:spPr>
          <a:xfrm>
            <a:off x="7979453" y="2661588"/>
            <a:ext cx="1955022" cy="954107"/>
          </a:xfrm>
          <a:prstGeom prst="rect">
            <a:avLst/>
          </a:prstGeom>
          <a:noFill/>
        </p:spPr>
        <p:txBody>
          <a:bodyPr wrap="none" rtlCol="0">
            <a:spAutoFit/>
          </a:bodyPr>
          <a:lstStyle/>
          <a:p>
            <a:r>
              <a:rPr lang="en-US" sz="2800" dirty="0" smtClean="0">
                <a:solidFill>
                  <a:schemeClr val="bg1"/>
                </a:solidFill>
              </a:rPr>
              <a:t>Substitution</a:t>
            </a:r>
            <a:endParaRPr lang="en-US" sz="2800" dirty="0">
              <a:solidFill>
                <a:schemeClr val="bg1"/>
              </a:solidFill>
            </a:endParaRPr>
          </a:p>
          <a:p>
            <a:endParaRPr lang="en-US" sz="2800" dirty="0">
              <a:solidFill>
                <a:schemeClr val="bg1"/>
              </a:solidFill>
            </a:endParaRPr>
          </a:p>
        </p:txBody>
      </p:sp>
      <p:pic>
        <p:nvPicPr>
          <p:cNvPr id="14" name="Picture 13"/>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933963" y="945353"/>
            <a:ext cx="1064267" cy="10642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0" name="TextBox 19"/>
          <p:cNvSpPr txBox="1"/>
          <p:nvPr/>
        </p:nvSpPr>
        <p:spPr>
          <a:xfrm>
            <a:off x="328310" y="1102354"/>
            <a:ext cx="2071208" cy="707886"/>
          </a:xfrm>
          <a:prstGeom prst="rect">
            <a:avLst/>
          </a:prstGeom>
          <a:solidFill>
            <a:schemeClr val="bg1"/>
          </a:solidFill>
          <a:ln>
            <a:solidFill>
              <a:schemeClr val="bg1"/>
            </a:solidFill>
          </a:ln>
        </p:spPr>
        <p:txBody>
          <a:bodyPr wrap="none" rtlCol="0">
            <a:spAutoFit/>
          </a:bodyPr>
          <a:lstStyle/>
          <a:p>
            <a:r>
              <a:rPr lang="en-US" sz="2000" b="1" dirty="0" smtClean="0">
                <a:solidFill>
                  <a:srgbClr val="00B050"/>
                </a:solidFill>
              </a:rPr>
              <a:t>Low</a:t>
            </a:r>
            <a:r>
              <a:rPr lang="en-US" sz="2000" dirty="0" smtClean="0"/>
              <a:t> Effort </a:t>
            </a:r>
          </a:p>
          <a:p>
            <a:r>
              <a:rPr lang="en-US" sz="2000" b="1" dirty="0" smtClean="0">
                <a:solidFill>
                  <a:srgbClr val="00B050"/>
                </a:solidFill>
              </a:rPr>
              <a:t>High</a:t>
            </a:r>
            <a:r>
              <a:rPr lang="en-US" sz="2000" dirty="0" smtClean="0"/>
              <a:t> Effectiveness</a:t>
            </a:r>
            <a:endParaRPr lang="en-US" sz="2000" dirty="0"/>
          </a:p>
        </p:txBody>
      </p:sp>
      <p:sp>
        <p:nvSpPr>
          <p:cNvPr id="21" name="TextBox 20"/>
          <p:cNvSpPr txBox="1"/>
          <p:nvPr/>
        </p:nvSpPr>
        <p:spPr>
          <a:xfrm>
            <a:off x="2870814" y="1428809"/>
            <a:ext cx="1274067" cy="461665"/>
          </a:xfrm>
          <a:prstGeom prst="rect">
            <a:avLst/>
          </a:prstGeom>
          <a:noFill/>
        </p:spPr>
        <p:txBody>
          <a:bodyPr wrap="none" rtlCol="0">
            <a:spAutoFit/>
          </a:bodyPr>
          <a:lstStyle/>
          <a:p>
            <a:r>
              <a:rPr lang="en-US" sz="2400" dirty="0" smtClean="0">
                <a:solidFill>
                  <a:schemeClr val="bg1"/>
                </a:solidFill>
              </a:rPr>
              <a:t>VACCINE</a:t>
            </a:r>
          </a:p>
        </p:txBody>
      </p:sp>
      <p:sp>
        <p:nvSpPr>
          <p:cNvPr id="22" name="TextBox 21"/>
          <p:cNvSpPr txBox="1"/>
          <p:nvPr/>
        </p:nvSpPr>
        <p:spPr>
          <a:xfrm>
            <a:off x="2846853" y="2389578"/>
            <a:ext cx="1626086" cy="830997"/>
          </a:xfrm>
          <a:prstGeom prst="rect">
            <a:avLst/>
          </a:prstGeom>
          <a:noFill/>
        </p:spPr>
        <p:txBody>
          <a:bodyPr wrap="none" rtlCol="0">
            <a:spAutoFit/>
          </a:bodyPr>
          <a:lstStyle/>
          <a:p>
            <a:r>
              <a:rPr lang="en-US" sz="2400" dirty="0" smtClean="0">
                <a:solidFill>
                  <a:schemeClr val="bg1"/>
                </a:solidFill>
              </a:rPr>
              <a:t>CARRY OUT</a:t>
            </a:r>
          </a:p>
          <a:p>
            <a:r>
              <a:rPr lang="en-US" sz="2400" dirty="0" smtClean="0">
                <a:solidFill>
                  <a:schemeClr val="bg1"/>
                </a:solidFill>
              </a:rPr>
              <a:t>ONLY</a:t>
            </a:r>
          </a:p>
        </p:txBody>
      </p:sp>
      <p:sp>
        <p:nvSpPr>
          <p:cNvPr id="23" name="TextBox 22"/>
          <p:cNvSpPr txBox="1"/>
          <p:nvPr/>
        </p:nvSpPr>
        <p:spPr>
          <a:xfrm>
            <a:off x="2858170" y="3397825"/>
            <a:ext cx="1603452" cy="830997"/>
          </a:xfrm>
          <a:prstGeom prst="rect">
            <a:avLst/>
          </a:prstGeom>
          <a:noFill/>
        </p:spPr>
        <p:txBody>
          <a:bodyPr wrap="none" rtlCol="0">
            <a:spAutoFit/>
          </a:bodyPr>
          <a:lstStyle/>
          <a:p>
            <a:r>
              <a:rPr lang="en-US" sz="2400" dirty="0" smtClean="0">
                <a:solidFill>
                  <a:schemeClr val="bg1"/>
                </a:solidFill>
              </a:rPr>
              <a:t>HAND</a:t>
            </a:r>
          </a:p>
          <a:p>
            <a:r>
              <a:rPr lang="en-US" sz="2400" dirty="0" smtClean="0">
                <a:solidFill>
                  <a:schemeClr val="bg1"/>
                </a:solidFill>
              </a:rPr>
              <a:t>SANITIZERS</a:t>
            </a:r>
          </a:p>
        </p:txBody>
      </p:sp>
      <p:sp>
        <p:nvSpPr>
          <p:cNvPr id="24" name="TextBox 23"/>
          <p:cNvSpPr txBox="1"/>
          <p:nvPr/>
        </p:nvSpPr>
        <p:spPr>
          <a:xfrm>
            <a:off x="2908128" y="4583321"/>
            <a:ext cx="1726242" cy="830997"/>
          </a:xfrm>
          <a:prstGeom prst="rect">
            <a:avLst/>
          </a:prstGeom>
          <a:noFill/>
        </p:spPr>
        <p:txBody>
          <a:bodyPr wrap="none" rtlCol="0">
            <a:spAutoFit/>
          </a:bodyPr>
          <a:lstStyle/>
          <a:p>
            <a:r>
              <a:rPr lang="en-US" sz="2400" dirty="0" smtClean="0">
                <a:solidFill>
                  <a:schemeClr val="bg1"/>
                </a:solidFill>
              </a:rPr>
              <a:t>SOCIAL </a:t>
            </a:r>
          </a:p>
          <a:p>
            <a:r>
              <a:rPr lang="en-US" sz="2400" dirty="0" smtClean="0">
                <a:solidFill>
                  <a:schemeClr val="bg1"/>
                </a:solidFill>
              </a:rPr>
              <a:t>DISTANCING</a:t>
            </a:r>
          </a:p>
        </p:txBody>
      </p:sp>
      <p:sp>
        <p:nvSpPr>
          <p:cNvPr id="25" name="TextBox 24"/>
          <p:cNvSpPr txBox="1"/>
          <p:nvPr/>
        </p:nvSpPr>
        <p:spPr>
          <a:xfrm>
            <a:off x="3032068" y="5794351"/>
            <a:ext cx="1065228" cy="461665"/>
          </a:xfrm>
          <a:prstGeom prst="rect">
            <a:avLst/>
          </a:prstGeom>
          <a:noFill/>
        </p:spPr>
        <p:txBody>
          <a:bodyPr wrap="none" rtlCol="0">
            <a:spAutoFit/>
          </a:bodyPr>
          <a:lstStyle/>
          <a:p>
            <a:r>
              <a:rPr lang="en-US" sz="2400" dirty="0" smtClean="0">
                <a:solidFill>
                  <a:schemeClr val="bg1"/>
                </a:solidFill>
              </a:rPr>
              <a:t>MASKS</a:t>
            </a:r>
          </a:p>
        </p:txBody>
      </p:sp>
      <p:sp>
        <p:nvSpPr>
          <p:cNvPr id="27" name="Title 1"/>
          <p:cNvSpPr txBox="1">
            <a:spLocks/>
          </p:cNvSpPr>
          <p:nvPr/>
        </p:nvSpPr>
        <p:spPr>
          <a:xfrm>
            <a:off x="0" y="1"/>
            <a:ext cx="12192000" cy="665922"/>
          </a:xfrm>
          <a:prstGeom prst="rect">
            <a:avLst/>
          </a:prstGeom>
          <a:solidFill>
            <a:schemeClr val="tx1">
              <a:lumMod val="50000"/>
              <a:lumOff val="50000"/>
            </a:schemeClr>
          </a:solidFill>
        </p:spPr>
        <p:txBody>
          <a:bodyPr vert="horz" lIns="91440" tIns="45720" rIns="91440" bIns="45720" rtlCol="0" anchor="ctr">
            <a:normAutofit lnSpcReduction="10000"/>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dirty="0" smtClean="0">
                <a:solidFill>
                  <a:srgbClr val="FFC000"/>
                </a:solidFill>
              </a:rPr>
              <a:t>RESTAURANT</a:t>
            </a:r>
            <a:r>
              <a:rPr lang="en-US" dirty="0" smtClean="0">
                <a:solidFill>
                  <a:schemeClr val="bg1"/>
                </a:solidFill>
              </a:rPr>
              <a:t> RISK RESPONSE HIERARCHY - COVID</a:t>
            </a:r>
            <a:endParaRPr lang="en-US" dirty="0">
              <a:solidFill>
                <a:schemeClr val="bg1"/>
              </a:solidFill>
            </a:endParaRPr>
          </a:p>
        </p:txBody>
      </p:sp>
      <p:sp>
        <p:nvSpPr>
          <p:cNvPr id="29" name="TextBox 28"/>
          <p:cNvSpPr txBox="1"/>
          <p:nvPr/>
        </p:nvSpPr>
        <p:spPr>
          <a:xfrm>
            <a:off x="379028" y="5744145"/>
            <a:ext cx="2020490" cy="707886"/>
          </a:xfrm>
          <a:prstGeom prst="rect">
            <a:avLst/>
          </a:prstGeom>
          <a:solidFill>
            <a:schemeClr val="bg1"/>
          </a:solidFill>
          <a:ln>
            <a:solidFill>
              <a:schemeClr val="bg1"/>
            </a:solidFill>
          </a:ln>
        </p:spPr>
        <p:txBody>
          <a:bodyPr wrap="none" rtlCol="0">
            <a:spAutoFit/>
          </a:bodyPr>
          <a:lstStyle/>
          <a:p>
            <a:r>
              <a:rPr lang="en-US" sz="2000" b="1" dirty="0" smtClean="0">
                <a:solidFill>
                  <a:srgbClr val="FF0000"/>
                </a:solidFill>
              </a:rPr>
              <a:t>Hi</a:t>
            </a:r>
            <a:r>
              <a:rPr lang="en-US" sz="2000" dirty="0" smtClean="0"/>
              <a:t> Effort  </a:t>
            </a:r>
          </a:p>
          <a:p>
            <a:r>
              <a:rPr lang="en-US" sz="2000" b="1" dirty="0" smtClean="0">
                <a:solidFill>
                  <a:srgbClr val="F6131D"/>
                </a:solidFill>
              </a:rPr>
              <a:t>Low</a:t>
            </a:r>
            <a:r>
              <a:rPr lang="en-US" sz="2000" dirty="0" smtClean="0"/>
              <a:t> Effectiveness</a:t>
            </a:r>
            <a:endParaRPr lang="en-US" sz="2000" dirty="0"/>
          </a:p>
        </p:txBody>
      </p:sp>
      <p:sp>
        <p:nvSpPr>
          <p:cNvPr id="31" name="Up Arrow 30"/>
          <p:cNvSpPr/>
          <p:nvPr/>
        </p:nvSpPr>
        <p:spPr>
          <a:xfrm>
            <a:off x="890376" y="1810240"/>
            <a:ext cx="1070410" cy="3893788"/>
          </a:xfrm>
          <a:prstGeom prst="upArrow">
            <a:avLst/>
          </a:prstGeom>
          <a:gradFill>
            <a:gsLst>
              <a:gs pos="0">
                <a:srgbClr val="92D050"/>
              </a:gs>
              <a:gs pos="100000">
                <a:srgbClr val="F6131D"/>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vert="wordArtVert" rtlCol="0" anchor="ctr"/>
          <a:lstStyle/>
          <a:p>
            <a:pPr algn="ctr"/>
            <a:r>
              <a:rPr lang="en-US" b="1" dirty="0" smtClean="0"/>
              <a:t>EFFECTIVE</a:t>
            </a:r>
            <a:endParaRPr lang="en-US" b="1" dirty="0"/>
          </a:p>
        </p:txBody>
      </p:sp>
      <p:pic>
        <p:nvPicPr>
          <p:cNvPr id="2" name="Picture 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617470" y="595789"/>
            <a:ext cx="2793896" cy="1926624"/>
          </a:xfrm>
          <a:prstGeom prst="rect">
            <a:avLst/>
          </a:prstGeom>
        </p:spPr>
      </p:pic>
    </p:spTree>
    <p:extLst>
      <p:ext uri="{BB962C8B-B14F-4D97-AF65-F5344CB8AC3E}">
        <p14:creationId xmlns:p14="http://schemas.microsoft.com/office/powerpoint/2010/main" val="20075450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graphicEl>
                                              <a:dgm id="{BFDF0F80-78D6-4438-9B57-3D00D30F9BF5}"/>
                                            </p:graphicEl>
                                          </p:spTgt>
                                        </p:tgtEl>
                                      </p:cBhvr>
                                    </p:animEffect>
                                    <p:animScale>
                                      <p:cBhvr>
                                        <p:cTn id="7" dur="250" autoRev="1" fill="hold"/>
                                        <p:tgtEl>
                                          <p:spTgt spid="4">
                                            <p:graphicEl>
                                              <a:dgm id="{BFDF0F80-78D6-4438-9B57-3D00D30F9BF5}"/>
                                            </p:graphicEl>
                                          </p:spTgt>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grpId="0" nodeType="clickEffect">
                                  <p:stCondLst>
                                    <p:cond delay="0"/>
                                  </p:stCondLst>
                                  <p:childTnLst>
                                    <p:animEffect transition="out" filter="fade">
                                      <p:cBhvr>
                                        <p:cTn id="14" dur="500" tmFilter="0, 0; .2, .5; .8, .5; 1, 0"/>
                                        <p:tgtEl>
                                          <p:spTgt spid="4">
                                            <p:graphicEl>
                                              <a:dgm id="{4B42381D-D1F9-4D71-A824-875D51E679C2}"/>
                                            </p:graphicEl>
                                          </p:spTgt>
                                        </p:tgtEl>
                                      </p:cBhvr>
                                    </p:animEffect>
                                    <p:animScale>
                                      <p:cBhvr>
                                        <p:cTn id="15" dur="250" autoRev="1" fill="hold"/>
                                        <p:tgtEl>
                                          <p:spTgt spid="4">
                                            <p:graphicEl>
                                              <a:dgm id="{4B42381D-D1F9-4D71-A824-875D51E679C2}"/>
                                            </p:graphicEl>
                                          </p:spTgt>
                                        </p:tgtEl>
                                      </p:cBhvr>
                                      <p:by x="105000" y="105000"/>
                                    </p:animScale>
                                  </p:childTnLst>
                                </p:cTn>
                              </p:par>
                              <p:par>
                                <p:cTn id="16" presetID="26" presetClass="emph" presetSubtype="0" fill="hold" nodeType="withEffect">
                                  <p:stCondLst>
                                    <p:cond delay="0"/>
                                  </p:stCondLst>
                                  <p:childTnLst>
                                    <p:animEffect transition="out" filter="fade">
                                      <p:cBhvr>
                                        <p:cTn id="17" dur="500" tmFilter="0, 0; .2, .5; .8, .5; 1, 0"/>
                                        <p:tgtEl>
                                          <p:spTgt spid="8"/>
                                        </p:tgtEl>
                                      </p:cBhvr>
                                    </p:animEffect>
                                    <p:animScale>
                                      <p:cBhvr>
                                        <p:cTn id="18" dur="250" autoRev="1" fill="hold"/>
                                        <p:tgtEl>
                                          <p:spTgt spid="8"/>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26" presetClass="emph" presetSubtype="0" fill="hold" grpId="0" nodeType="clickEffect">
                                  <p:stCondLst>
                                    <p:cond delay="0"/>
                                  </p:stCondLst>
                                  <p:childTnLst>
                                    <p:animEffect transition="out" filter="fade">
                                      <p:cBhvr>
                                        <p:cTn id="22" dur="500" tmFilter="0, 0; .2, .5; .8, .5; 1, 0"/>
                                        <p:tgtEl>
                                          <p:spTgt spid="4">
                                            <p:graphicEl>
                                              <a:dgm id="{D0E32182-CF8F-4D99-85BF-45581623541A}"/>
                                            </p:graphicEl>
                                          </p:spTgt>
                                        </p:tgtEl>
                                      </p:cBhvr>
                                    </p:animEffect>
                                    <p:animScale>
                                      <p:cBhvr>
                                        <p:cTn id="23" dur="250" autoRev="1" fill="hold"/>
                                        <p:tgtEl>
                                          <p:spTgt spid="4">
                                            <p:graphicEl>
                                              <a:dgm id="{D0E32182-CF8F-4D99-85BF-45581623541A}"/>
                                            </p:graphicEl>
                                          </p:spTgt>
                                        </p:tgtEl>
                                      </p:cBhvr>
                                      <p:by x="105000" y="105000"/>
                                    </p:animScale>
                                  </p:childTnLst>
                                </p:cTn>
                              </p:par>
                              <p:par>
                                <p:cTn id="24" presetID="26" presetClass="emph" presetSubtype="0" fill="hold" nodeType="withEffect">
                                  <p:stCondLst>
                                    <p:cond delay="0"/>
                                  </p:stCondLst>
                                  <p:childTnLst>
                                    <p:animEffect transition="out" filter="fade">
                                      <p:cBhvr>
                                        <p:cTn id="25" dur="500" tmFilter="0, 0; .2, .5; .8, .5; 1, 0"/>
                                        <p:tgtEl>
                                          <p:spTgt spid="11"/>
                                        </p:tgtEl>
                                      </p:cBhvr>
                                    </p:animEffect>
                                    <p:animScale>
                                      <p:cBhvr>
                                        <p:cTn id="26" dur="250" autoRev="1" fill="hold"/>
                                        <p:tgtEl>
                                          <p:spTgt spid="11"/>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grpId="0" nodeType="clickEffect">
                                  <p:stCondLst>
                                    <p:cond delay="0"/>
                                  </p:stCondLst>
                                  <p:childTnLst>
                                    <p:animEffect transition="out" filter="fade">
                                      <p:cBhvr>
                                        <p:cTn id="30" dur="500" tmFilter="0, 0; .2, .5; .8, .5; 1, 0"/>
                                        <p:tgtEl>
                                          <p:spTgt spid="4">
                                            <p:graphicEl>
                                              <a:dgm id="{8A5F06B4-FA68-4F74-BF57-06FDB1F24648}"/>
                                            </p:graphicEl>
                                          </p:spTgt>
                                        </p:tgtEl>
                                      </p:cBhvr>
                                    </p:animEffect>
                                    <p:animScale>
                                      <p:cBhvr>
                                        <p:cTn id="31" dur="250" autoRev="1" fill="hold"/>
                                        <p:tgtEl>
                                          <p:spTgt spid="4">
                                            <p:graphicEl>
                                              <a:dgm id="{8A5F06B4-FA68-4F74-BF57-06FDB1F24648}"/>
                                            </p:graphicEl>
                                          </p:spTgt>
                                        </p:tgtEl>
                                      </p:cBhvr>
                                      <p:by x="105000" y="105000"/>
                                    </p:animScale>
                                  </p:childTnLst>
                                </p:cTn>
                              </p:par>
                              <p:par>
                                <p:cTn id="32" presetID="26" presetClass="emph" presetSubtype="0" fill="hold" nodeType="withEffect">
                                  <p:stCondLst>
                                    <p:cond delay="0"/>
                                  </p:stCondLst>
                                  <p:childTnLst>
                                    <p:animEffect transition="out" filter="fade">
                                      <p:cBhvr>
                                        <p:cTn id="33" dur="500" tmFilter="0, 0; .2, .5; .8, .5; 1, 0"/>
                                        <p:tgtEl>
                                          <p:spTgt spid="12"/>
                                        </p:tgtEl>
                                      </p:cBhvr>
                                    </p:animEffect>
                                    <p:animScale>
                                      <p:cBhvr>
                                        <p:cTn id="34" dur="250" autoRev="1" fill="hold"/>
                                        <p:tgtEl>
                                          <p:spTgt spid="12"/>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26" presetClass="emph" presetSubtype="0" fill="hold" grpId="0" nodeType="clickEffect">
                                  <p:stCondLst>
                                    <p:cond delay="0"/>
                                  </p:stCondLst>
                                  <p:childTnLst>
                                    <p:animEffect transition="out" filter="fade">
                                      <p:cBhvr>
                                        <p:cTn id="38" dur="500" tmFilter="0, 0; .2, .5; .8, .5; 1, 0"/>
                                        <p:tgtEl>
                                          <p:spTgt spid="4">
                                            <p:graphicEl>
                                              <a:dgm id="{E271D1E4-906E-4BB0-8D5A-897B55396E3D}"/>
                                            </p:graphicEl>
                                          </p:spTgt>
                                        </p:tgtEl>
                                      </p:cBhvr>
                                    </p:animEffect>
                                    <p:animScale>
                                      <p:cBhvr>
                                        <p:cTn id="39" dur="250" autoRev="1" fill="hold"/>
                                        <p:tgtEl>
                                          <p:spTgt spid="4">
                                            <p:graphicEl>
                                              <a:dgm id="{E271D1E4-906E-4BB0-8D5A-897B55396E3D}"/>
                                            </p:graphicEl>
                                          </p:spTgt>
                                        </p:tgtEl>
                                      </p:cBhvr>
                                      <p:by x="105000" y="105000"/>
                                    </p:animScale>
                                  </p:childTnLst>
                                </p:cTn>
                              </p:par>
                              <p:par>
                                <p:cTn id="40" presetID="26" presetClass="emph" presetSubtype="0" fill="hold" nodeType="withEffect">
                                  <p:stCondLst>
                                    <p:cond delay="0"/>
                                  </p:stCondLst>
                                  <p:childTnLst>
                                    <p:animEffect transition="out" filter="fade">
                                      <p:cBhvr>
                                        <p:cTn id="41" dur="500" tmFilter="0, 0; .2, .5; .8, .5; 1, 0"/>
                                        <p:tgtEl>
                                          <p:spTgt spid="14"/>
                                        </p:tgtEl>
                                      </p:cBhvr>
                                    </p:animEffect>
                                    <p:animScale>
                                      <p:cBhvr>
                                        <p:cTn id="42" dur="250" autoRev="1" fill="hold"/>
                                        <p:tgtEl>
                                          <p:spTgt spid="14"/>
                                        </p:tgtEl>
                                      </p:cBhvr>
                                      <p:by x="105000" y="105000"/>
                                    </p:animScale>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down)">
                                      <p:cBhvr>
                                        <p:cTn id="4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lvlOne" rev="1"/>
        </p:bldSub>
      </p:bldGraphic>
      <p:bldP spid="3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2999" y="1335767"/>
            <a:ext cx="10515600" cy="4351338"/>
          </a:xfrm>
        </p:spPr>
        <p:txBody>
          <a:bodyPr/>
          <a:lstStyle/>
          <a:p>
            <a:r>
              <a:rPr lang="en-US" dirty="0" smtClean="0"/>
              <a:t>Treat audits/complaints as </a:t>
            </a:r>
            <a:r>
              <a:rPr lang="en-US" dirty="0" smtClean="0">
                <a:solidFill>
                  <a:srgbClr val="FF0000"/>
                </a:solidFill>
              </a:rPr>
              <a:t>opportunities for improvement </a:t>
            </a:r>
            <a:r>
              <a:rPr lang="en-US" dirty="0" smtClean="0"/>
              <a:t>(OFIs)</a:t>
            </a:r>
          </a:p>
          <a:p>
            <a:r>
              <a:rPr lang="en-US" dirty="0" smtClean="0">
                <a:solidFill>
                  <a:srgbClr val="FF0000"/>
                </a:solidFill>
              </a:rPr>
              <a:t>No Excuses </a:t>
            </a:r>
            <a:r>
              <a:rPr lang="en-US" dirty="0" smtClean="0"/>
              <a:t>to addressing non-conformities</a:t>
            </a:r>
          </a:p>
          <a:p>
            <a:r>
              <a:rPr lang="en-US" dirty="0" smtClean="0">
                <a:solidFill>
                  <a:srgbClr val="FF0000"/>
                </a:solidFill>
              </a:rPr>
              <a:t>Train in New Quality Tools</a:t>
            </a:r>
            <a:r>
              <a:rPr lang="en-US" dirty="0" smtClean="0"/>
              <a:t>:  Root Cause Analysis</a:t>
            </a:r>
          </a:p>
          <a:p>
            <a:r>
              <a:rPr lang="en-US" dirty="0" smtClean="0">
                <a:solidFill>
                  <a:srgbClr val="FF0000"/>
                </a:solidFill>
              </a:rPr>
              <a:t>ISO Power tool</a:t>
            </a:r>
            <a:r>
              <a:rPr lang="en-US" dirty="0" smtClean="0"/>
              <a:t>:  Corrective and Preventative Action (CAPA) </a:t>
            </a:r>
          </a:p>
          <a:p>
            <a:pPr lvl="1"/>
            <a:r>
              <a:rPr lang="en-US" dirty="0" smtClean="0"/>
              <a:t>Major – Impact Patient Care </a:t>
            </a:r>
          </a:p>
          <a:p>
            <a:pPr lvl="1"/>
            <a:r>
              <a:rPr lang="en-US" dirty="0" smtClean="0"/>
              <a:t>Minor- Impact Efficiency/Effectiveness of QMS</a:t>
            </a:r>
          </a:p>
          <a:p>
            <a:pPr lvl="1"/>
            <a:r>
              <a:rPr lang="en-US" dirty="0" smtClean="0"/>
              <a:t>OFI – Proactive improvements (What if?)</a:t>
            </a:r>
            <a:endParaRPr lang="en-US" dirty="0"/>
          </a:p>
        </p:txBody>
      </p:sp>
      <p:sp>
        <p:nvSpPr>
          <p:cNvPr id="4" name="Title 1"/>
          <p:cNvSpPr>
            <a:spLocks noGrp="1"/>
          </p:cNvSpPr>
          <p:nvPr>
            <p:ph type="title"/>
          </p:nvPr>
        </p:nvSpPr>
        <p:spPr>
          <a:xfrm>
            <a:off x="1649046" y="130629"/>
            <a:ext cx="10542954" cy="1325563"/>
          </a:xfrm>
        </p:spPr>
        <p:txBody>
          <a:bodyPr/>
          <a:lstStyle/>
          <a:p>
            <a:r>
              <a:rPr lang="en-US" dirty="0" smtClean="0"/>
              <a:t>Quality Leadership Take Aways</a:t>
            </a:r>
            <a:endParaRPr lang="en-US" dirty="0"/>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626" y="130629"/>
            <a:ext cx="1373147" cy="1373147"/>
          </a:xfrm>
          <a:prstGeom prst="rect">
            <a:avLst/>
          </a:prstGeom>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37172" y="3897086"/>
            <a:ext cx="2721427" cy="2721427"/>
          </a:xfrm>
          <a:prstGeom prst="rect">
            <a:avLst/>
          </a:prstGeom>
        </p:spPr>
      </p:pic>
      <p:sp>
        <p:nvSpPr>
          <p:cNvPr id="6" name="TextBox 5"/>
          <p:cNvSpPr txBox="1"/>
          <p:nvPr/>
        </p:nvSpPr>
        <p:spPr>
          <a:xfrm>
            <a:off x="1017429" y="5086940"/>
            <a:ext cx="7532914" cy="1200329"/>
          </a:xfrm>
          <a:prstGeom prst="rect">
            <a:avLst/>
          </a:prstGeom>
          <a:noFill/>
          <a:ln>
            <a:solidFill>
              <a:schemeClr val="tx1"/>
            </a:solidFill>
          </a:ln>
        </p:spPr>
        <p:txBody>
          <a:bodyPr wrap="square" rtlCol="0">
            <a:spAutoFit/>
          </a:bodyPr>
          <a:lstStyle/>
          <a:p>
            <a:r>
              <a:rPr lang="en-US" sz="3600" dirty="0" smtClean="0">
                <a:solidFill>
                  <a:srgbClr val="FF0000"/>
                </a:solidFill>
              </a:rPr>
              <a:t>75% of the staff </a:t>
            </a:r>
            <a:r>
              <a:rPr lang="en-US" sz="3600" dirty="0" smtClean="0"/>
              <a:t>and leadership became certified Lean 6 Sigma White Belts</a:t>
            </a:r>
            <a:endParaRPr lang="en-US" sz="3600" dirty="0"/>
          </a:p>
        </p:txBody>
      </p:sp>
    </p:spTree>
    <p:extLst>
      <p:ext uri="{BB962C8B-B14F-4D97-AF65-F5344CB8AC3E}">
        <p14:creationId xmlns:p14="http://schemas.microsoft.com/office/powerpoint/2010/main" val="221176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 calcmode="lin" valueType="num">
                                      <p:cBhvr additive="base">
                                        <p:cTn id="43" dur="500" fill="hold"/>
                                        <p:tgtEl>
                                          <p:spTgt spid="6"/>
                                        </p:tgtEl>
                                        <p:attrNameLst>
                                          <p:attrName>ppt_x</p:attrName>
                                        </p:attrNameLst>
                                      </p:cBhvr>
                                      <p:tavLst>
                                        <p:tav tm="0">
                                          <p:val>
                                            <p:strVal val="#ppt_x"/>
                                          </p:val>
                                        </p:tav>
                                        <p:tav tm="100000">
                                          <p:val>
                                            <p:strVal val="#ppt_x"/>
                                          </p:val>
                                        </p:tav>
                                      </p:tavLst>
                                    </p:anim>
                                    <p:anim calcmode="lin" valueType="num">
                                      <p:cBhvr additive="base">
                                        <p:cTn id="44" dur="500" fill="hold"/>
                                        <p:tgtEl>
                                          <p:spTgt spid="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12192000" cy="1051255"/>
          </a:xfrm>
          <a:prstGeom prst="rect">
            <a:avLst/>
          </a:prstGeom>
          <a:solidFill>
            <a:schemeClr val="tx1">
              <a:lumMod val="50000"/>
              <a:lumOff val="50000"/>
            </a:schemeClr>
          </a:solidFill>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dirty="0" smtClean="0">
                <a:solidFill>
                  <a:schemeClr val="bg1"/>
                </a:solidFill>
              </a:rPr>
              <a:t>HOW- GETTING READY FOR ISO</a:t>
            </a:r>
            <a:endParaRPr lang="en-US" dirty="0">
              <a:solidFill>
                <a:schemeClr val="bg1"/>
              </a:solidFill>
            </a:endParaRP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982" y="77061"/>
            <a:ext cx="897131" cy="897131"/>
          </a:xfrm>
          <a:prstGeom prst="rect">
            <a:avLst/>
          </a:prstGeom>
        </p:spPr>
      </p:pic>
      <p:sp>
        <p:nvSpPr>
          <p:cNvPr id="6" name="TextBox 5"/>
          <p:cNvSpPr txBox="1"/>
          <p:nvPr/>
        </p:nvSpPr>
        <p:spPr>
          <a:xfrm>
            <a:off x="331384" y="2000976"/>
            <a:ext cx="6106360" cy="707886"/>
          </a:xfrm>
          <a:prstGeom prst="rect">
            <a:avLst/>
          </a:prstGeom>
          <a:solidFill>
            <a:schemeClr val="bg1"/>
          </a:solidFill>
        </p:spPr>
        <p:txBody>
          <a:bodyPr wrap="square" rtlCol="0">
            <a:spAutoFit/>
          </a:bodyPr>
          <a:lstStyle/>
          <a:p>
            <a:r>
              <a:rPr lang="en-US" sz="2000" b="1" u="sng" dirty="0" smtClean="0"/>
              <a:t>Quality Manual </a:t>
            </a:r>
            <a:r>
              <a:rPr lang="en-US" sz="2000" dirty="0" smtClean="0"/>
              <a:t>– </a:t>
            </a:r>
            <a:r>
              <a:rPr lang="en-US" sz="2000" dirty="0" smtClean="0">
                <a:solidFill>
                  <a:srgbClr val="FF0000"/>
                </a:solidFill>
              </a:rPr>
              <a:t>Compile</a:t>
            </a:r>
            <a:r>
              <a:rPr lang="en-US" sz="2000" dirty="0" smtClean="0"/>
              <a:t> resulting ISO 13485 Quality Management System Manual</a:t>
            </a:r>
            <a:endParaRPr lang="en-US" sz="2000" dirty="0"/>
          </a:p>
        </p:txBody>
      </p:sp>
      <p:sp>
        <p:nvSpPr>
          <p:cNvPr id="7" name="TextBox 6"/>
          <p:cNvSpPr txBox="1"/>
          <p:nvPr/>
        </p:nvSpPr>
        <p:spPr>
          <a:xfrm>
            <a:off x="331386" y="2971352"/>
            <a:ext cx="6106358" cy="707886"/>
          </a:xfrm>
          <a:prstGeom prst="rect">
            <a:avLst/>
          </a:prstGeom>
          <a:solidFill>
            <a:schemeClr val="bg1"/>
          </a:solidFill>
        </p:spPr>
        <p:txBody>
          <a:bodyPr wrap="square" rtlCol="0">
            <a:spAutoFit/>
          </a:bodyPr>
          <a:lstStyle/>
          <a:p>
            <a:r>
              <a:rPr lang="en-US" sz="2000" b="1" u="sng" dirty="0" smtClean="0"/>
              <a:t>Policy</a:t>
            </a:r>
            <a:r>
              <a:rPr lang="en-US" sz="2000" dirty="0" smtClean="0">
                <a:solidFill>
                  <a:srgbClr val="FF0000"/>
                </a:solidFill>
              </a:rPr>
              <a:t> </a:t>
            </a:r>
            <a:r>
              <a:rPr lang="en-US" sz="2000" dirty="0" smtClean="0"/>
              <a:t>– </a:t>
            </a:r>
            <a:r>
              <a:rPr lang="en-US" sz="2000" dirty="0" smtClean="0">
                <a:solidFill>
                  <a:srgbClr val="FF0000"/>
                </a:solidFill>
              </a:rPr>
              <a:t>Supplement</a:t>
            </a:r>
            <a:r>
              <a:rPr lang="en-US" sz="2000" dirty="0" smtClean="0"/>
              <a:t> Legacy Corporate / CE Policies with new ISO 13485 QMS Policies</a:t>
            </a:r>
            <a:endParaRPr lang="en-US" sz="2000" dirty="0"/>
          </a:p>
        </p:txBody>
      </p:sp>
      <p:sp>
        <p:nvSpPr>
          <p:cNvPr id="8" name="TextBox 7"/>
          <p:cNvSpPr txBox="1"/>
          <p:nvPr/>
        </p:nvSpPr>
        <p:spPr>
          <a:xfrm>
            <a:off x="331386" y="3999345"/>
            <a:ext cx="6106358" cy="707886"/>
          </a:xfrm>
          <a:prstGeom prst="rect">
            <a:avLst/>
          </a:prstGeom>
          <a:solidFill>
            <a:schemeClr val="bg1"/>
          </a:solidFill>
        </p:spPr>
        <p:txBody>
          <a:bodyPr wrap="square" rtlCol="0">
            <a:spAutoFit/>
          </a:bodyPr>
          <a:lstStyle/>
          <a:p>
            <a:r>
              <a:rPr lang="en-US" sz="2000" b="1" u="sng" dirty="0" smtClean="0"/>
              <a:t>Procedures</a:t>
            </a:r>
            <a:r>
              <a:rPr lang="en-US" sz="2000" dirty="0" smtClean="0">
                <a:solidFill>
                  <a:srgbClr val="FF0000"/>
                </a:solidFill>
              </a:rPr>
              <a:t> </a:t>
            </a:r>
            <a:r>
              <a:rPr lang="en-US" sz="2000" dirty="0" smtClean="0"/>
              <a:t>– </a:t>
            </a:r>
            <a:r>
              <a:rPr lang="en-US" sz="2000" dirty="0" smtClean="0">
                <a:solidFill>
                  <a:srgbClr val="FF0000"/>
                </a:solidFill>
              </a:rPr>
              <a:t>Create</a:t>
            </a:r>
            <a:r>
              <a:rPr lang="en-US" sz="2000" dirty="0" smtClean="0"/>
              <a:t> new ISO Quality System Procedures (QSPs) as needed</a:t>
            </a:r>
            <a:endParaRPr lang="en-US" sz="2000" dirty="0"/>
          </a:p>
        </p:txBody>
      </p:sp>
      <p:sp>
        <p:nvSpPr>
          <p:cNvPr id="9" name="TextBox 8"/>
          <p:cNvSpPr txBox="1"/>
          <p:nvPr/>
        </p:nvSpPr>
        <p:spPr>
          <a:xfrm>
            <a:off x="331384" y="4949067"/>
            <a:ext cx="6106359" cy="707886"/>
          </a:xfrm>
          <a:prstGeom prst="rect">
            <a:avLst/>
          </a:prstGeom>
          <a:solidFill>
            <a:schemeClr val="bg1"/>
          </a:solidFill>
        </p:spPr>
        <p:txBody>
          <a:bodyPr wrap="square" rtlCol="0">
            <a:spAutoFit/>
          </a:bodyPr>
          <a:lstStyle/>
          <a:p>
            <a:r>
              <a:rPr lang="en-US" sz="2000" b="1" u="sng" dirty="0" smtClean="0"/>
              <a:t>Work Instructions </a:t>
            </a:r>
            <a:r>
              <a:rPr lang="en-US" sz="2000" dirty="0" smtClean="0"/>
              <a:t>– </a:t>
            </a:r>
            <a:r>
              <a:rPr lang="en-US" sz="2000" dirty="0" smtClean="0">
                <a:solidFill>
                  <a:srgbClr val="FF0000"/>
                </a:solidFill>
              </a:rPr>
              <a:t>Add</a:t>
            </a:r>
            <a:r>
              <a:rPr lang="en-US" sz="2000" dirty="0" smtClean="0"/>
              <a:t> Work Instructions to QSPs and train team in new Standard Work Instructions (SWIs) </a:t>
            </a:r>
            <a:endParaRPr lang="en-US" sz="2000" dirty="0"/>
          </a:p>
        </p:txBody>
      </p:sp>
      <p:sp>
        <p:nvSpPr>
          <p:cNvPr id="10" name="TextBox 9"/>
          <p:cNvSpPr txBox="1"/>
          <p:nvPr/>
        </p:nvSpPr>
        <p:spPr>
          <a:xfrm>
            <a:off x="331383" y="5827333"/>
            <a:ext cx="6106362" cy="707886"/>
          </a:xfrm>
          <a:prstGeom prst="rect">
            <a:avLst/>
          </a:prstGeom>
          <a:solidFill>
            <a:schemeClr val="bg1"/>
          </a:solidFill>
        </p:spPr>
        <p:txBody>
          <a:bodyPr wrap="square" rtlCol="0">
            <a:spAutoFit/>
          </a:bodyPr>
          <a:lstStyle/>
          <a:p>
            <a:r>
              <a:rPr lang="en-US" sz="2000" b="1" u="sng" dirty="0" smtClean="0"/>
              <a:t>Records</a:t>
            </a:r>
            <a:r>
              <a:rPr lang="en-US" sz="2000" dirty="0" smtClean="0">
                <a:solidFill>
                  <a:srgbClr val="FF0000"/>
                </a:solidFill>
              </a:rPr>
              <a:t> </a:t>
            </a:r>
            <a:r>
              <a:rPr lang="en-US" sz="2000" dirty="0" smtClean="0"/>
              <a:t>– </a:t>
            </a:r>
            <a:r>
              <a:rPr lang="en-US" sz="2000" dirty="0" smtClean="0">
                <a:solidFill>
                  <a:srgbClr val="FF0000"/>
                </a:solidFill>
              </a:rPr>
              <a:t>Link</a:t>
            </a:r>
            <a:r>
              <a:rPr lang="en-US" sz="2000" dirty="0" smtClean="0"/>
              <a:t> records to show evidence of QSP compliance (CMMS, Training Logs, etc.)</a:t>
            </a:r>
            <a:endParaRPr lang="en-US" sz="2000" dirty="0"/>
          </a:p>
        </p:txBody>
      </p:sp>
      <p:sp>
        <p:nvSpPr>
          <p:cNvPr id="11" name="TextBox 10"/>
          <p:cNvSpPr txBox="1"/>
          <p:nvPr/>
        </p:nvSpPr>
        <p:spPr>
          <a:xfrm>
            <a:off x="6788735" y="1172172"/>
            <a:ext cx="4983016" cy="707886"/>
          </a:xfrm>
          <a:prstGeom prst="rect">
            <a:avLst/>
          </a:prstGeom>
          <a:solidFill>
            <a:schemeClr val="bg1"/>
          </a:solidFill>
        </p:spPr>
        <p:txBody>
          <a:bodyPr wrap="square" rtlCol="0">
            <a:spAutoFit/>
          </a:bodyPr>
          <a:lstStyle/>
          <a:p>
            <a:r>
              <a:rPr lang="en-US" sz="2000" dirty="0" smtClean="0">
                <a:solidFill>
                  <a:srgbClr val="FF0000"/>
                </a:solidFill>
              </a:rPr>
              <a:t>Gap Analysis </a:t>
            </a:r>
            <a:r>
              <a:rPr lang="en-US" sz="2000" dirty="0" smtClean="0"/>
              <a:t>– Identify ISO Clauses and QSPs to </a:t>
            </a:r>
            <a:r>
              <a:rPr lang="en-US" sz="2000" b="1" dirty="0" smtClean="0"/>
              <a:t>include</a:t>
            </a:r>
            <a:r>
              <a:rPr lang="en-US" sz="2000" dirty="0" smtClean="0"/>
              <a:t> and </a:t>
            </a:r>
            <a:r>
              <a:rPr lang="en-US" sz="2000" b="1" dirty="0" smtClean="0"/>
              <a:t>exclude</a:t>
            </a:r>
            <a:r>
              <a:rPr lang="en-US" sz="2000" dirty="0" smtClean="0"/>
              <a:t> from scope</a:t>
            </a:r>
            <a:endParaRPr lang="en-US" sz="2000" dirty="0"/>
          </a:p>
        </p:txBody>
      </p:sp>
      <p:graphicFrame>
        <p:nvGraphicFramePr>
          <p:cNvPr id="19" name="Diagram 18"/>
          <p:cNvGraphicFramePr/>
          <p:nvPr>
            <p:extLst>
              <p:ext uri="{D42A27DB-BD31-4B8C-83A1-F6EECF244321}">
                <p14:modId xmlns:p14="http://schemas.microsoft.com/office/powerpoint/2010/main" val="2138793102"/>
              </p:ext>
            </p:extLst>
          </p:nvPr>
        </p:nvGraphicFramePr>
        <p:xfrm>
          <a:off x="6437743" y="1998023"/>
          <a:ext cx="5590910" cy="47105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557626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0-#ppt_w/2"/>
                                          </p:val>
                                        </p:tav>
                                        <p:tav tm="100000">
                                          <p:val>
                                            <p:strVal val="#ppt_x"/>
                                          </p:val>
                                        </p:tav>
                                      </p:tavLst>
                                    </p:anim>
                                    <p:anim calcmode="lin" valueType="num">
                                      <p:cBhvr additive="base">
                                        <p:cTn id="20"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0-#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12192000" cy="1051255"/>
          </a:xfrm>
          <a:prstGeom prst="rect">
            <a:avLst/>
          </a:prstGeom>
          <a:solidFill>
            <a:schemeClr val="tx1">
              <a:lumMod val="50000"/>
              <a:lumOff val="50000"/>
            </a:schemeClr>
          </a:solidFill>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dirty="0" smtClean="0">
                <a:solidFill>
                  <a:schemeClr val="bg1"/>
                </a:solidFill>
              </a:rPr>
              <a:t>HOW – </a:t>
            </a:r>
            <a:r>
              <a:rPr lang="en-US" u="sng" dirty="0" smtClean="0">
                <a:solidFill>
                  <a:schemeClr val="bg1"/>
                </a:solidFill>
              </a:rPr>
              <a:t>K</a:t>
            </a:r>
            <a:r>
              <a:rPr lang="en-US" dirty="0" smtClean="0">
                <a:solidFill>
                  <a:schemeClr val="bg1"/>
                </a:solidFill>
              </a:rPr>
              <a:t>EEP </a:t>
            </a:r>
            <a:r>
              <a:rPr lang="en-US" u="sng" dirty="0" smtClean="0">
                <a:solidFill>
                  <a:schemeClr val="bg1"/>
                </a:solidFill>
              </a:rPr>
              <a:t>I</a:t>
            </a:r>
            <a:r>
              <a:rPr lang="en-US" dirty="0" smtClean="0">
                <a:solidFill>
                  <a:schemeClr val="bg1"/>
                </a:solidFill>
              </a:rPr>
              <a:t>T </a:t>
            </a:r>
            <a:r>
              <a:rPr lang="en-US" u="sng" dirty="0" smtClean="0">
                <a:solidFill>
                  <a:schemeClr val="bg1"/>
                </a:solidFill>
              </a:rPr>
              <a:t>S</a:t>
            </a:r>
            <a:r>
              <a:rPr lang="en-US" dirty="0" smtClean="0">
                <a:solidFill>
                  <a:schemeClr val="bg1"/>
                </a:solidFill>
              </a:rPr>
              <a:t>IMPLE </a:t>
            </a:r>
            <a:r>
              <a:rPr lang="en-US" u="sng" dirty="0" smtClean="0">
                <a:solidFill>
                  <a:schemeClr val="bg1"/>
                </a:solidFill>
              </a:rPr>
              <a:t>S</a:t>
            </a:r>
            <a:r>
              <a:rPr lang="en-US" dirty="0" smtClean="0">
                <a:solidFill>
                  <a:schemeClr val="bg1"/>
                </a:solidFill>
              </a:rPr>
              <a:t>YSTEM</a:t>
            </a:r>
            <a:endParaRPr lang="en-US" dirty="0">
              <a:solidFill>
                <a:schemeClr val="bg1"/>
              </a:solidFill>
            </a:endParaRPr>
          </a:p>
        </p:txBody>
      </p:sp>
      <p:sp>
        <p:nvSpPr>
          <p:cNvPr id="5" name="TextBox 4"/>
          <p:cNvSpPr txBox="1"/>
          <p:nvPr/>
        </p:nvSpPr>
        <p:spPr>
          <a:xfrm>
            <a:off x="1449151" y="1155958"/>
            <a:ext cx="9968178" cy="5201424"/>
          </a:xfrm>
          <a:prstGeom prst="rect">
            <a:avLst/>
          </a:prstGeom>
          <a:noFill/>
        </p:spPr>
        <p:txBody>
          <a:bodyPr wrap="none" rtlCol="0">
            <a:spAutoFit/>
          </a:bodyPr>
          <a:lstStyle/>
          <a:p>
            <a:r>
              <a:rPr lang="en-US" sz="4000" dirty="0" smtClean="0">
                <a:solidFill>
                  <a:srgbClr val="FFC000"/>
                </a:solidFill>
              </a:rPr>
              <a:t>Build</a:t>
            </a:r>
            <a:r>
              <a:rPr lang="en-US" sz="4000" dirty="0" smtClean="0">
                <a:solidFill>
                  <a:schemeClr val="bg1"/>
                </a:solidFill>
              </a:rPr>
              <a:t> ISO 13485 from the </a:t>
            </a:r>
            <a:r>
              <a:rPr lang="en-US" sz="4000" dirty="0" smtClean="0">
                <a:solidFill>
                  <a:srgbClr val="FFC000"/>
                </a:solidFill>
              </a:rPr>
              <a:t>ground up</a:t>
            </a:r>
          </a:p>
          <a:p>
            <a:pPr marL="1028700" lvl="1" indent="-571500">
              <a:buFont typeface="Wingdings" panose="05000000000000000000" pitchFamily="2" charset="2"/>
              <a:buChar char="§"/>
            </a:pPr>
            <a:r>
              <a:rPr lang="en-US" sz="3600" dirty="0" smtClean="0">
                <a:solidFill>
                  <a:schemeClr val="bg1"/>
                </a:solidFill>
              </a:rPr>
              <a:t>Quality Manual</a:t>
            </a:r>
          </a:p>
          <a:p>
            <a:pPr marL="1028700" lvl="1" indent="-571500">
              <a:buFont typeface="Wingdings" panose="05000000000000000000" pitchFamily="2" charset="2"/>
              <a:buChar char="§"/>
            </a:pPr>
            <a:r>
              <a:rPr lang="en-US" sz="3600" dirty="0" smtClean="0">
                <a:solidFill>
                  <a:schemeClr val="bg1"/>
                </a:solidFill>
              </a:rPr>
              <a:t>Quality Systems Procedures</a:t>
            </a:r>
          </a:p>
          <a:p>
            <a:pPr marL="1028700" lvl="1" indent="-571500">
              <a:buFont typeface="Wingdings" panose="05000000000000000000" pitchFamily="2" charset="2"/>
              <a:buChar char="§"/>
            </a:pPr>
            <a:r>
              <a:rPr lang="en-US" sz="3600" dirty="0" smtClean="0">
                <a:solidFill>
                  <a:schemeClr val="bg1"/>
                </a:solidFill>
              </a:rPr>
              <a:t>Forms</a:t>
            </a:r>
          </a:p>
          <a:p>
            <a:pPr marL="1028700" lvl="1" indent="-571500">
              <a:buFont typeface="Wingdings" panose="05000000000000000000" pitchFamily="2" charset="2"/>
              <a:buChar char="§"/>
            </a:pPr>
            <a:r>
              <a:rPr lang="en-US" sz="3600" dirty="0" smtClean="0">
                <a:solidFill>
                  <a:schemeClr val="bg1"/>
                </a:solidFill>
              </a:rPr>
              <a:t>Records</a:t>
            </a:r>
          </a:p>
          <a:p>
            <a:r>
              <a:rPr lang="en-US" sz="4000" dirty="0" smtClean="0">
                <a:solidFill>
                  <a:srgbClr val="FFC000"/>
                </a:solidFill>
              </a:rPr>
              <a:t>Leverage &amp; Link Existing </a:t>
            </a:r>
            <a:r>
              <a:rPr lang="en-US" sz="4000" dirty="0" smtClean="0">
                <a:solidFill>
                  <a:schemeClr val="bg1"/>
                </a:solidFill>
              </a:rPr>
              <a:t>Infrastructure to ISO</a:t>
            </a:r>
          </a:p>
          <a:p>
            <a:pPr marL="1028700" lvl="1" indent="-571500">
              <a:buFont typeface="Wingdings" panose="05000000000000000000" pitchFamily="2" charset="2"/>
              <a:buChar char="§"/>
            </a:pPr>
            <a:r>
              <a:rPr lang="en-US" sz="3600" dirty="0" smtClean="0">
                <a:solidFill>
                  <a:schemeClr val="bg1"/>
                </a:solidFill>
              </a:rPr>
              <a:t>“N Site” – Norton intranet file sharing platform</a:t>
            </a:r>
          </a:p>
          <a:p>
            <a:pPr marL="1028700" lvl="1" indent="-571500">
              <a:buFont typeface="Wingdings" panose="05000000000000000000" pitchFamily="2" charset="2"/>
              <a:buChar char="§"/>
            </a:pPr>
            <a:r>
              <a:rPr lang="en-US" sz="3600" dirty="0" smtClean="0">
                <a:solidFill>
                  <a:schemeClr val="bg1"/>
                </a:solidFill>
              </a:rPr>
              <a:t>CMS – Computerized Maintenance System</a:t>
            </a:r>
          </a:p>
          <a:p>
            <a:pPr marL="1028700" lvl="1" indent="-571500">
              <a:buFont typeface="Wingdings" panose="05000000000000000000" pitchFamily="2" charset="2"/>
              <a:buChar char="§"/>
            </a:pPr>
            <a:r>
              <a:rPr lang="en-US" sz="3600" dirty="0" smtClean="0">
                <a:solidFill>
                  <a:schemeClr val="bg1"/>
                </a:solidFill>
              </a:rPr>
              <a:t>Environment of Care (EOC)</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82" y="77061"/>
            <a:ext cx="897131" cy="897131"/>
          </a:xfrm>
          <a:prstGeom prst="rect">
            <a:avLst/>
          </a:prstGeom>
        </p:spPr>
      </p:pic>
    </p:spTree>
    <p:extLst>
      <p:ext uri="{BB962C8B-B14F-4D97-AF65-F5344CB8AC3E}">
        <p14:creationId xmlns:p14="http://schemas.microsoft.com/office/powerpoint/2010/main" val="6414422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
                                            <p:txEl>
                                              <p:pRg st="5" end="5"/>
                                            </p:txEl>
                                          </p:spTgt>
                                        </p:tgtEl>
                                        <p:attrNameLst>
                                          <p:attrName>style.visibility</p:attrName>
                                        </p:attrNameLst>
                                      </p:cBhvr>
                                      <p:to>
                                        <p:strVal val="visible"/>
                                      </p:to>
                                    </p:set>
                                    <p:anim calcmode="lin" valueType="num">
                                      <p:cBhvr additive="base">
                                        <p:cTn id="2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5">
                                            <p:txEl>
                                              <p:pRg st="6" end="6"/>
                                            </p:txEl>
                                          </p:spTgt>
                                        </p:tgtEl>
                                        <p:attrNameLst>
                                          <p:attrName>style.visibility</p:attrName>
                                        </p:attrNameLst>
                                      </p:cBhvr>
                                      <p:to>
                                        <p:strVal val="visible"/>
                                      </p:to>
                                    </p:set>
                                    <p:anim calcmode="lin" valueType="num">
                                      <p:cBhvr additive="base">
                                        <p:cTn id="3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5">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5">
                                            <p:txEl>
                                              <p:pRg st="7" end="7"/>
                                            </p:txEl>
                                          </p:spTgt>
                                        </p:tgtEl>
                                        <p:attrNameLst>
                                          <p:attrName>style.visibility</p:attrName>
                                        </p:attrNameLst>
                                      </p:cBhvr>
                                      <p:to>
                                        <p:strVal val="visible"/>
                                      </p:to>
                                    </p:set>
                                    <p:anim calcmode="lin" valueType="num">
                                      <p:cBhvr additive="base">
                                        <p:cTn id="37"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 calcmode="lin" valueType="num">
                                      <p:cBhvr additive="base">
                                        <p:cTn id="4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12192000" cy="1051255"/>
          </a:xfrm>
          <a:prstGeom prst="rect">
            <a:avLst/>
          </a:prstGeom>
          <a:solidFill>
            <a:schemeClr val="tx1">
              <a:lumMod val="50000"/>
              <a:lumOff val="50000"/>
            </a:schemeClr>
          </a:solidFill>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dirty="0" smtClean="0">
                <a:solidFill>
                  <a:schemeClr val="bg1"/>
                </a:solidFill>
              </a:rPr>
              <a:t>HOW – </a:t>
            </a:r>
            <a:r>
              <a:rPr lang="en-US" u="sng" dirty="0" smtClean="0">
                <a:solidFill>
                  <a:schemeClr val="bg1"/>
                </a:solidFill>
              </a:rPr>
              <a:t>K</a:t>
            </a:r>
            <a:r>
              <a:rPr lang="en-US" dirty="0" smtClean="0">
                <a:solidFill>
                  <a:schemeClr val="bg1"/>
                </a:solidFill>
              </a:rPr>
              <a:t>EEP </a:t>
            </a:r>
            <a:r>
              <a:rPr lang="en-US" u="sng" dirty="0" smtClean="0">
                <a:solidFill>
                  <a:schemeClr val="bg1"/>
                </a:solidFill>
              </a:rPr>
              <a:t>I</a:t>
            </a:r>
            <a:r>
              <a:rPr lang="en-US" dirty="0" smtClean="0">
                <a:solidFill>
                  <a:schemeClr val="bg1"/>
                </a:solidFill>
              </a:rPr>
              <a:t>T </a:t>
            </a:r>
            <a:r>
              <a:rPr lang="en-US" u="sng" dirty="0" smtClean="0">
                <a:solidFill>
                  <a:schemeClr val="bg1"/>
                </a:solidFill>
              </a:rPr>
              <a:t>S</a:t>
            </a:r>
            <a:r>
              <a:rPr lang="en-US" dirty="0" smtClean="0">
                <a:solidFill>
                  <a:schemeClr val="bg1"/>
                </a:solidFill>
              </a:rPr>
              <a:t>IMPLE </a:t>
            </a:r>
            <a:r>
              <a:rPr lang="en-US" u="sng" dirty="0" smtClean="0">
                <a:solidFill>
                  <a:schemeClr val="bg1"/>
                </a:solidFill>
              </a:rPr>
              <a:t>S</a:t>
            </a:r>
            <a:r>
              <a:rPr lang="en-US" dirty="0" smtClean="0">
                <a:solidFill>
                  <a:schemeClr val="bg1"/>
                </a:solidFill>
              </a:rPr>
              <a:t>YSTEM</a:t>
            </a:r>
            <a:endParaRPr lang="en-US" dirty="0">
              <a:solidFill>
                <a:schemeClr val="bg1"/>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82" y="77061"/>
            <a:ext cx="897131" cy="897131"/>
          </a:xfrm>
          <a:prstGeom prst="rect">
            <a:avLst/>
          </a:prstGeom>
        </p:spPr>
      </p:pic>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0742" y="1122629"/>
            <a:ext cx="8630516" cy="5554829"/>
          </a:xfrm>
          <a:prstGeom prst="rect">
            <a:avLst/>
          </a:prstGeom>
        </p:spPr>
      </p:pic>
      <p:pic>
        <p:nvPicPr>
          <p:cNvPr id="5" name="Picture 4"/>
          <p:cNvPicPr>
            <a:picLocks noChangeAspect="1"/>
          </p:cNvPicPr>
          <p:nvPr/>
        </p:nvPicPr>
        <p:blipFill>
          <a:blip r:embed="rId4"/>
          <a:stretch>
            <a:fillRect/>
          </a:stretch>
        </p:blipFill>
        <p:spPr>
          <a:xfrm>
            <a:off x="5113204" y="1601928"/>
            <a:ext cx="768163" cy="323116"/>
          </a:xfrm>
          <a:prstGeom prst="rect">
            <a:avLst/>
          </a:prstGeom>
          <a:ln w="76200">
            <a:solidFill>
              <a:schemeClr val="tx1"/>
            </a:solidFill>
          </a:ln>
        </p:spPr>
      </p:pic>
      <p:sp>
        <p:nvSpPr>
          <p:cNvPr id="7" name="TextBox 6"/>
          <p:cNvSpPr txBox="1"/>
          <p:nvPr/>
        </p:nvSpPr>
        <p:spPr>
          <a:xfrm>
            <a:off x="1780742" y="4844146"/>
            <a:ext cx="8630516" cy="1754326"/>
          </a:xfrm>
          <a:prstGeom prst="rect">
            <a:avLst/>
          </a:prstGeom>
          <a:solidFill>
            <a:schemeClr val="bg1"/>
          </a:solidFill>
        </p:spPr>
        <p:txBody>
          <a:bodyPr wrap="square" rtlCol="0">
            <a:spAutoFit/>
          </a:bodyPr>
          <a:lstStyle/>
          <a:p>
            <a:r>
              <a:rPr lang="en-US" sz="5400" dirty="0" smtClean="0"/>
              <a:t>All 17,000 Norton Employees Access </a:t>
            </a:r>
            <a:r>
              <a:rPr lang="en-US" sz="5400" dirty="0" smtClean="0">
                <a:solidFill>
                  <a:srgbClr val="FF0000"/>
                </a:solidFill>
              </a:rPr>
              <a:t>SharePoint</a:t>
            </a:r>
            <a:endParaRPr lang="en-US" sz="5400" dirty="0">
              <a:solidFill>
                <a:srgbClr val="FF0000"/>
              </a:solidFill>
            </a:endParaRPr>
          </a:p>
        </p:txBody>
      </p:sp>
    </p:spTree>
    <p:extLst>
      <p:ext uri="{BB962C8B-B14F-4D97-AF65-F5344CB8AC3E}">
        <p14:creationId xmlns:p14="http://schemas.microsoft.com/office/powerpoint/2010/main" val="2632921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12192000" cy="1051255"/>
          </a:xfrm>
          <a:prstGeom prst="rect">
            <a:avLst/>
          </a:prstGeom>
          <a:solidFill>
            <a:schemeClr val="tx1">
              <a:lumMod val="50000"/>
              <a:lumOff val="50000"/>
            </a:schemeClr>
          </a:solidFill>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dirty="0" smtClean="0">
                <a:solidFill>
                  <a:schemeClr val="bg1"/>
                </a:solidFill>
              </a:rPr>
              <a:t>HOW – </a:t>
            </a:r>
            <a:r>
              <a:rPr lang="en-US" u="sng" dirty="0" smtClean="0">
                <a:solidFill>
                  <a:schemeClr val="bg1"/>
                </a:solidFill>
              </a:rPr>
              <a:t>K</a:t>
            </a:r>
            <a:r>
              <a:rPr lang="en-US" dirty="0" smtClean="0">
                <a:solidFill>
                  <a:schemeClr val="bg1"/>
                </a:solidFill>
              </a:rPr>
              <a:t>EEP </a:t>
            </a:r>
            <a:r>
              <a:rPr lang="en-US" u="sng" dirty="0" smtClean="0">
                <a:solidFill>
                  <a:schemeClr val="bg1"/>
                </a:solidFill>
              </a:rPr>
              <a:t>I</a:t>
            </a:r>
            <a:r>
              <a:rPr lang="en-US" dirty="0" smtClean="0">
                <a:solidFill>
                  <a:schemeClr val="bg1"/>
                </a:solidFill>
              </a:rPr>
              <a:t>T </a:t>
            </a:r>
            <a:r>
              <a:rPr lang="en-US" u="sng" dirty="0" smtClean="0">
                <a:solidFill>
                  <a:schemeClr val="bg1"/>
                </a:solidFill>
              </a:rPr>
              <a:t>S</a:t>
            </a:r>
            <a:r>
              <a:rPr lang="en-US" dirty="0" smtClean="0">
                <a:solidFill>
                  <a:schemeClr val="bg1"/>
                </a:solidFill>
              </a:rPr>
              <a:t>IMPLE </a:t>
            </a:r>
            <a:r>
              <a:rPr lang="en-US" u="sng" dirty="0" smtClean="0">
                <a:solidFill>
                  <a:schemeClr val="bg1"/>
                </a:solidFill>
              </a:rPr>
              <a:t>S</a:t>
            </a:r>
            <a:r>
              <a:rPr lang="en-US" dirty="0" smtClean="0">
                <a:solidFill>
                  <a:schemeClr val="bg1"/>
                </a:solidFill>
              </a:rPr>
              <a:t>YSTEM</a:t>
            </a:r>
            <a:endParaRPr lang="en-US" dirty="0">
              <a:solidFill>
                <a:schemeClr val="bg1"/>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82" y="77061"/>
            <a:ext cx="897131" cy="897131"/>
          </a:xfrm>
          <a:prstGeom prst="rect">
            <a:avLst/>
          </a:prstGeom>
        </p:spPr>
      </p:pic>
      <p:pic>
        <p:nvPicPr>
          <p:cNvPr id="2" name="Picture 1"/>
          <p:cNvPicPr>
            <a:picLocks noChangeAspect="1"/>
          </p:cNvPicPr>
          <p:nvPr/>
        </p:nvPicPr>
        <p:blipFill rotWithShape="1">
          <a:blip r:embed="rId3"/>
          <a:srcRect b="27926"/>
          <a:stretch/>
        </p:blipFill>
        <p:spPr>
          <a:xfrm>
            <a:off x="4774950" y="2225568"/>
            <a:ext cx="6905153" cy="3529133"/>
          </a:xfrm>
          <a:prstGeom prst="rect">
            <a:avLst/>
          </a:prstGeom>
        </p:spPr>
      </p:pic>
      <p:sp>
        <p:nvSpPr>
          <p:cNvPr id="5" name="TextBox 4"/>
          <p:cNvSpPr txBox="1"/>
          <p:nvPr/>
        </p:nvSpPr>
        <p:spPr>
          <a:xfrm>
            <a:off x="575547" y="2276826"/>
            <a:ext cx="3690257" cy="3477875"/>
          </a:xfrm>
          <a:prstGeom prst="rect">
            <a:avLst/>
          </a:prstGeom>
          <a:solidFill>
            <a:schemeClr val="bg1"/>
          </a:solidFill>
        </p:spPr>
        <p:txBody>
          <a:bodyPr wrap="square" rtlCol="0">
            <a:spAutoFit/>
          </a:bodyPr>
          <a:lstStyle/>
          <a:p>
            <a:r>
              <a:rPr lang="en-US" sz="4400" dirty="0" smtClean="0"/>
              <a:t>Simple Folder Structure Organized</a:t>
            </a:r>
          </a:p>
          <a:p>
            <a:r>
              <a:rPr lang="en-US" sz="4400" dirty="0" smtClean="0"/>
              <a:t>around ISO 13485 Clauses</a:t>
            </a:r>
            <a:endParaRPr lang="en-US" sz="4400" dirty="0"/>
          </a:p>
        </p:txBody>
      </p:sp>
    </p:spTree>
    <p:extLst>
      <p:ext uri="{BB962C8B-B14F-4D97-AF65-F5344CB8AC3E}">
        <p14:creationId xmlns:p14="http://schemas.microsoft.com/office/powerpoint/2010/main" val="11733033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207135" y="93641"/>
            <a:ext cx="4854632" cy="4876304"/>
          </a:xfrm>
          <a:prstGeom prst="rect">
            <a:avLst/>
          </a:prstGeom>
          <a:ln>
            <a:solidFill>
              <a:srgbClr val="255EAB"/>
            </a:solidFill>
          </a:ln>
        </p:spPr>
      </p:pic>
      <p:sp>
        <p:nvSpPr>
          <p:cNvPr id="4" name="TextBox 3"/>
          <p:cNvSpPr txBox="1"/>
          <p:nvPr/>
        </p:nvSpPr>
        <p:spPr>
          <a:xfrm>
            <a:off x="151657" y="161913"/>
            <a:ext cx="5018859" cy="2369880"/>
          </a:xfrm>
          <a:prstGeom prst="rect">
            <a:avLst/>
          </a:prstGeom>
          <a:noFill/>
        </p:spPr>
        <p:txBody>
          <a:bodyPr wrap="square" rtlCol="0">
            <a:spAutoFit/>
          </a:bodyPr>
          <a:lstStyle/>
          <a:p>
            <a:r>
              <a:rPr lang="en-US" sz="4000" b="1" dirty="0" smtClean="0">
                <a:solidFill>
                  <a:schemeClr val="bg1"/>
                </a:solidFill>
              </a:rPr>
              <a:t>NORTON HEALTHCARE  </a:t>
            </a:r>
          </a:p>
          <a:p>
            <a:r>
              <a:rPr lang="en-US" sz="3600" b="1" i="1" u="sng" dirty="0" smtClean="0">
                <a:solidFill>
                  <a:schemeClr val="bg1"/>
                </a:solidFill>
              </a:rPr>
              <a:t>#1 PROVIDER </a:t>
            </a:r>
          </a:p>
          <a:p>
            <a:r>
              <a:rPr lang="en-US" sz="3600" dirty="0" smtClean="0">
                <a:solidFill>
                  <a:schemeClr val="bg1"/>
                </a:solidFill>
              </a:rPr>
              <a:t>IN THE LOUISVILLE</a:t>
            </a:r>
          </a:p>
          <a:p>
            <a:r>
              <a:rPr lang="en-US" sz="3600" dirty="0" smtClean="0">
                <a:solidFill>
                  <a:schemeClr val="bg1"/>
                </a:solidFill>
              </a:rPr>
              <a:t>METRO AREA </a:t>
            </a:r>
            <a:endParaRPr lang="en-US" sz="3600" dirty="0">
              <a:solidFill>
                <a:schemeClr val="bg1"/>
              </a:solidFill>
            </a:endParaRPr>
          </a:p>
        </p:txBody>
      </p:sp>
      <p:sp>
        <p:nvSpPr>
          <p:cNvPr id="6" name="TextBox 5"/>
          <p:cNvSpPr txBox="1"/>
          <p:nvPr/>
        </p:nvSpPr>
        <p:spPr>
          <a:xfrm>
            <a:off x="7959537" y="4377659"/>
            <a:ext cx="3492303" cy="2062103"/>
          </a:xfrm>
          <a:prstGeom prst="rect">
            <a:avLst/>
          </a:prstGeom>
          <a:noFill/>
        </p:spPr>
        <p:txBody>
          <a:bodyPr wrap="none" rtlCol="0">
            <a:spAutoFit/>
          </a:bodyPr>
          <a:lstStyle/>
          <a:p>
            <a:r>
              <a:rPr lang="en-US" sz="3200" dirty="0" smtClean="0">
                <a:solidFill>
                  <a:schemeClr val="bg1"/>
                </a:solidFill>
              </a:rPr>
              <a:t>-17,000 Employees</a:t>
            </a:r>
          </a:p>
          <a:p>
            <a:r>
              <a:rPr lang="en-US" sz="3200" dirty="0" smtClean="0">
                <a:solidFill>
                  <a:schemeClr val="bg1"/>
                </a:solidFill>
              </a:rPr>
              <a:t>-5 Hospitals</a:t>
            </a:r>
          </a:p>
          <a:p>
            <a:r>
              <a:rPr lang="en-US" sz="3200" dirty="0" smtClean="0">
                <a:solidFill>
                  <a:schemeClr val="bg1"/>
                </a:solidFill>
              </a:rPr>
              <a:t>-1,000s of Providers</a:t>
            </a:r>
          </a:p>
          <a:p>
            <a:r>
              <a:rPr lang="en-US" sz="3200" b="1" u="sng" dirty="0" smtClean="0">
                <a:solidFill>
                  <a:schemeClr val="bg1"/>
                </a:solidFill>
              </a:rPr>
              <a:t>Depend on HTM</a:t>
            </a:r>
            <a:endParaRPr lang="en-US" sz="3200" b="1" u="sng" dirty="0">
              <a:solidFill>
                <a:schemeClr val="bg1"/>
              </a:solidFill>
            </a:endParaRPr>
          </a:p>
        </p:txBody>
      </p:sp>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32184" y="2779132"/>
            <a:ext cx="3275198" cy="1812175"/>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36166" y="2848314"/>
            <a:ext cx="3129392" cy="1742993"/>
          </a:xfrm>
          <a:prstGeom prst="rect">
            <a:avLst/>
          </a:prstGeom>
        </p:spPr>
      </p:pic>
      <p:pic>
        <p:nvPicPr>
          <p:cNvPr id="7" name="Picture 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16149" y="4711146"/>
            <a:ext cx="3307269" cy="1823270"/>
          </a:xfrm>
          <a:prstGeom prst="rect">
            <a:avLst/>
          </a:prstGeom>
        </p:spPr>
      </p:pic>
      <p:pic>
        <p:nvPicPr>
          <p:cNvPr id="8" name="Picture 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12511" y="4718264"/>
            <a:ext cx="3176703" cy="1816152"/>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832184" y="791351"/>
            <a:ext cx="3235923" cy="1808714"/>
          </a:xfrm>
          <a:prstGeom prst="rect">
            <a:avLst/>
          </a:prstGeom>
        </p:spPr>
      </p:pic>
    </p:spTree>
    <p:extLst>
      <p:ext uri="{BB962C8B-B14F-4D97-AF65-F5344CB8AC3E}">
        <p14:creationId xmlns:p14="http://schemas.microsoft.com/office/powerpoint/2010/main" val="210673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12192000" cy="1051255"/>
          </a:xfrm>
          <a:prstGeom prst="rect">
            <a:avLst/>
          </a:prstGeom>
          <a:solidFill>
            <a:schemeClr val="tx1">
              <a:lumMod val="50000"/>
              <a:lumOff val="50000"/>
            </a:schemeClr>
          </a:solidFill>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dirty="0" smtClean="0">
                <a:solidFill>
                  <a:schemeClr val="bg1"/>
                </a:solidFill>
              </a:rPr>
              <a:t>HOW – </a:t>
            </a:r>
            <a:r>
              <a:rPr lang="en-US" u="sng" dirty="0" smtClean="0">
                <a:solidFill>
                  <a:schemeClr val="bg1"/>
                </a:solidFill>
              </a:rPr>
              <a:t>K</a:t>
            </a:r>
            <a:r>
              <a:rPr lang="en-US" dirty="0" smtClean="0">
                <a:solidFill>
                  <a:schemeClr val="bg1"/>
                </a:solidFill>
              </a:rPr>
              <a:t>EEP </a:t>
            </a:r>
            <a:r>
              <a:rPr lang="en-US" u="sng" dirty="0" smtClean="0">
                <a:solidFill>
                  <a:schemeClr val="bg1"/>
                </a:solidFill>
              </a:rPr>
              <a:t>I</a:t>
            </a:r>
            <a:r>
              <a:rPr lang="en-US" dirty="0" smtClean="0">
                <a:solidFill>
                  <a:schemeClr val="bg1"/>
                </a:solidFill>
              </a:rPr>
              <a:t>T </a:t>
            </a:r>
            <a:r>
              <a:rPr lang="en-US" u="sng" dirty="0" smtClean="0">
                <a:solidFill>
                  <a:schemeClr val="bg1"/>
                </a:solidFill>
              </a:rPr>
              <a:t>S</a:t>
            </a:r>
            <a:r>
              <a:rPr lang="en-US" dirty="0" smtClean="0">
                <a:solidFill>
                  <a:schemeClr val="bg1"/>
                </a:solidFill>
              </a:rPr>
              <a:t>IMPLE </a:t>
            </a:r>
            <a:r>
              <a:rPr lang="en-US" u="sng" dirty="0" smtClean="0">
                <a:solidFill>
                  <a:schemeClr val="bg1"/>
                </a:solidFill>
              </a:rPr>
              <a:t>S</a:t>
            </a:r>
            <a:r>
              <a:rPr lang="en-US" dirty="0" smtClean="0">
                <a:solidFill>
                  <a:schemeClr val="bg1"/>
                </a:solidFill>
              </a:rPr>
              <a:t>YSTEM</a:t>
            </a:r>
            <a:endParaRPr lang="en-US" dirty="0">
              <a:solidFill>
                <a:schemeClr val="bg1"/>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82" y="77061"/>
            <a:ext cx="897131" cy="897131"/>
          </a:xfrm>
          <a:prstGeom prst="rect">
            <a:avLst/>
          </a:prstGeom>
        </p:spPr>
      </p:pic>
      <p:pic>
        <p:nvPicPr>
          <p:cNvPr id="13" name="Picture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6113" y="1128316"/>
            <a:ext cx="4223796" cy="3150422"/>
          </a:xfrm>
          <a:prstGeom prst="rect">
            <a:avLst/>
          </a:prstGeom>
        </p:spPr>
      </p:pic>
      <p:sp>
        <p:nvSpPr>
          <p:cNvPr id="23" name="Rectangle 22"/>
          <p:cNvSpPr/>
          <p:nvPr/>
        </p:nvSpPr>
        <p:spPr>
          <a:xfrm>
            <a:off x="575547" y="3119718"/>
            <a:ext cx="2113865" cy="22591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p:cNvPicPr>
            <a:picLocks noChangeAspect="1"/>
          </p:cNvPicPr>
          <p:nvPr/>
        </p:nvPicPr>
        <p:blipFill>
          <a:blip r:embed="rId4"/>
          <a:stretch>
            <a:fillRect/>
          </a:stretch>
        </p:blipFill>
        <p:spPr>
          <a:xfrm>
            <a:off x="2888595" y="2078803"/>
            <a:ext cx="5876925" cy="2533650"/>
          </a:xfrm>
          <a:prstGeom prst="rect">
            <a:avLst/>
          </a:prstGeom>
        </p:spPr>
      </p:pic>
      <p:sp>
        <p:nvSpPr>
          <p:cNvPr id="25" name="Rectangle 24"/>
          <p:cNvSpPr/>
          <p:nvPr/>
        </p:nvSpPr>
        <p:spPr>
          <a:xfrm>
            <a:off x="3245237" y="3614569"/>
            <a:ext cx="3230867" cy="2492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3245236" y="3919333"/>
            <a:ext cx="3230867" cy="2492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p:cNvSpPr/>
          <p:nvPr/>
        </p:nvSpPr>
        <p:spPr>
          <a:xfrm>
            <a:off x="3245235" y="4231189"/>
            <a:ext cx="3230867" cy="24921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p:cNvPicPr>
            <a:picLocks noChangeAspect="1"/>
          </p:cNvPicPr>
          <p:nvPr/>
        </p:nvPicPr>
        <p:blipFill>
          <a:blip r:embed="rId5"/>
          <a:stretch>
            <a:fillRect/>
          </a:stretch>
        </p:blipFill>
        <p:spPr>
          <a:xfrm>
            <a:off x="5367727" y="4168552"/>
            <a:ext cx="6010275" cy="2562225"/>
          </a:xfrm>
          <a:prstGeom prst="rect">
            <a:avLst/>
          </a:prstGeom>
        </p:spPr>
      </p:pic>
      <p:sp>
        <p:nvSpPr>
          <p:cNvPr id="29" name="Rectangle 28"/>
          <p:cNvSpPr/>
          <p:nvPr/>
        </p:nvSpPr>
        <p:spPr>
          <a:xfrm>
            <a:off x="5744585" y="6258301"/>
            <a:ext cx="3313340" cy="3118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p:cNvSpPr txBox="1"/>
          <p:nvPr/>
        </p:nvSpPr>
        <p:spPr>
          <a:xfrm>
            <a:off x="2438401" y="1160313"/>
            <a:ext cx="2061508" cy="584775"/>
          </a:xfrm>
          <a:prstGeom prst="rect">
            <a:avLst/>
          </a:prstGeom>
          <a:solidFill>
            <a:schemeClr val="bg1"/>
          </a:solidFill>
        </p:spPr>
        <p:txBody>
          <a:bodyPr wrap="square" rtlCol="0">
            <a:spAutoFit/>
          </a:bodyPr>
          <a:lstStyle/>
          <a:p>
            <a:r>
              <a:rPr lang="en-US" sz="3200" dirty="0" smtClean="0"/>
              <a:t>Clauses</a:t>
            </a:r>
            <a:endParaRPr lang="en-US" sz="3200" dirty="0"/>
          </a:p>
        </p:txBody>
      </p:sp>
      <p:sp>
        <p:nvSpPr>
          <p:cNvPr id="14" name="TextBox 13"/>
          <p:cNvSpPr txBox="1"/>
          <p:nvPr/>
        </p:nvSpPr>
        <p:spPr>
          <a:xfrm>
            <a:off x="5867400" y="2078803"/>
            <a:ext cx="2898120" cy="584775"/>
          </a:xfrm>
          <a:prstGeom prst="rect">
            <a:avLst/>
          </a:prstGeom>
          <a:solidFill>
            <a:schemeClr val="bg1"/>
          </a:solidFill>
        </p:spPr>
        <p:txBody>
          <a:bodyPr wrap="square" rtlCol="0">
            <a:spAutoFit/>
          </a:bodyPr>
          <a:lstStyle/>
          <a:p>
            <a:r>
              <a:rPr lang="en-US" sz="3200" dirty="0" smtClean="0"/>
              <a:t>Documents</a:t>
            </a:r>
            <a:endParaRPr lang="en-US" sz="3200" dirty="0"/>
          </a:p>
        </p:txBody>
      </p:sp>
      <p:sp>
        <p:nvSpPr>
          <p:cNvPr id="15" name="TextBox 14"/>
          <p:cNvSpPr txBox="1"/>
          <p:nvPr/>
        </p:nvSpPr>
        <p:spPr>
          <a:xfrm>
            <a:off x="8392886" y="4161198"/>
            <a:ext cx="2985116" cy="584775"/>
          </a:xfrm>
          <a:prstGeom prst="rect">
            <a:avLst/>
          </a:prstGeom>
          <a:solidFill>
            <a:schemeClr val="bg1"/>
          </a:solidFill>
        </p:spPr>
        <p:txBody>
          <a:bodyPr wrap="square" rtlCol="0">
            <a:spAutoFit/>
          </a:bodyPr>
          <a:lstStyle/>
          <a:p>
            <a:r>
              <a:rPr lang="en-US" sz="3200" dirty="0" smtClean="0"/>
              <a:t>Records</a:t>
            </a:r>
            <a:endParaRPr lang="en-US" sz="3200" dirty="0"/>
          </a:p>
        </p:txBody>
      </p:sp>
      <p:cxnSp>
        <p:nvCxnSpPr>
          <p:cNvPr id="6" name="Elbow Connector 5"/>
          <p:cNvCxnSpPr>
            <a:endCxn id="14" idx="0"/>
          </p:cNvCxnSpPr>
          <p:nvPr/>
        </p:nvCxnSpPr>
        <p:spPr>
          <a:xfrm>
            <a:off x="3940629" y="1480457"/>
            <a:ext cx="3375831" cy="598346"/>
          </a:xfrm>
          <a:prstGeom prst="bentConnector2">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p:nvPr/>
        </p:nvCxnSpPr>
        <p:spPr>
          <a:xfrm rot="16200000" flipH="1">
            <a:off x="7893971" y="2510881"/>
            <a:ext cx="1672749" cy="1393370"/>
          </a:xfrm>
          <a:prstGeom prst="bentConnector3">
            <a:avLst>
              <a:gd name="adj1" fmla="val -141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7256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0-#ppt_w/2"/>
                                          </p:val>
                                        </p:tav>
                                        <p:tav tm="100000">
                                          <p:val>
                                            <p:strVal val="#ppt_x"/>
                                          </p:val>
                                        </p:tav>
                                      </p:tavLst>
                                    </p:anim>
                                    <p:anim calcmode="lin" valueType="num">
                                      <p:cBhvr additive="base">
                                        <p:cTn id="11"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2" presetClass="entr" presetSubtype="4"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500" fill="hold"/>
                                        <p:tgtEl>
                                          <p:spTgt spid="25"/>
                                        </p:tgtEl>
                                        <p:attrNameLst>
                                          <p:attrName>ppt_x</p:attrName>
                                        </p:attrNameLst>
                                      </p:cBhvr>
                                      <p:tavLst>
                                        <p:tav tm="0">
                                          <p:val>
                                            <p:strVal val="#ppt_x"/>
                                          </p:val>
                                        </p:tav>
                                        <p:tav tm="100000">
                                          <p:val>
                                            <p:strVal val="#ppt_x"/>
                                          </p:val>
                                        </p:tav>
                                      </p:tavLst>
                                    </p:anim>
                                    <p:anim calcmode="lin" valueType="num">
                                      <p:cBhvr additive="base">
                                        <p:cTn id="23" dur="500" fill="hold"/>
                                        <p:tgtEl>
                                          <p:spTgt spid="25"/>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additive="base">
                                        <p:cTn id="30" dur="500" fill="hold"/>
                                        <p:tgtEl>
                                          <p:spTgt spid="27"/>
                                        </p:tgtEl>
                                        <p:attrNameLst>
                                          <p:attrName>ppt_x</p:attrName>
                                        </p:attrNameLst>
                                      </p:cBhvr>
                                      <p:tavLst>
                                        <p:tav tm="0">
                                          <p:val>
                                            <p:strVal val="#ppt_x"/>
                                          </p:val>
                                        </p:tav>
                                        <p:tav tm="100000">
                                          <p:val>
                                            <p:strVal val="#ppt_x"/>
                                          </p:val>
                                        </p:tav>
                                      </p:tavLst>
                                    </p:anim>
                                    <p:anim calcmode="lin" valueType="num">
                                      <p:cBhvr additive="base">
                                        <p:cTn id="31"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wipe(left)">
                                      <p:cBhvr>
                                        <p:cTn id="36" dur="500"/>
                                        <p:tgtEl>
                                          <p:spTgt spid="17"/>
                                        </p:tgtEl>
                                      </p:cBhvr>
                                    </p:animEffect>
                                  </p:childTnLst>
                                </p:cTn>
                              </p:par>
                              <p:par>
                                <p:cTn id="37" presetID="10"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2" presetClass="entr" presetSubtype="4"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500" fill="hold"/>
                                        <p:tgtEl>
                                          <p:spTgt spid="29"/>
                                        </p:tgtEl>
                                        <p:attrNameLst>
                                          <p:attrName>ppt_x</p:attrName>
                                        </p:attrNameLst>
                                      </p:cBhvr>
                                      <p:tavLst>
                                        <p:tav tm="0">
                                          <p:val>
                                            <p:strVal val="#ppt_x"/>
                                          </p:val>
                                        </p:tav>
                                        <p:tav tm="100000">
                                          <p:val>
                                            <p:strVal val="#ppt_x"/>
                                          </p:val>
                                        </p:tav>
                                      </p:tavLst>
                                    </p:anim>
                                    <p:anim calcmode="lin" valueType="num">
                                      <p:cBhvr additive="base">
                                        <p:cTn id="43"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P spid="27" grpId="0" animBg="1"/>
      <p:bldP spid="2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12192000" cy="1051255"/>
          </a:xfrm>
          <a:prstGeom prst="rect">
            <a:avLst/>
          </a:prstGeom>
          <a:solidFill>
            <a:schemeClr val="tx1">
              <a:lumMod val="50000"/>
              <a:lumOff val="50000"/>
            </a:schemeClr>
          </a:solidFill>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dirty="0" smtClean="0">
                <a:solidFill>
                  <a:schemeClr val="bg1"/>
                </a:solidFill>
              </a:rPr>
              <a:t>HOW – </a:t>
            </a:r>
            <a:r>
              <a:rPr lang="en-US" u="sng" dirty="0" smtClean="0">
                <a:solidFill>
                  <a:schemeClr val="bg1"/>
                </a:solidFill>
              </a:rPr>
              <a:t>K</a:t>
            </a:r>
            <a:r>
              <a:rPr lang="en-US" dirty="0" smtClean="0">
                <a:solidFill>
                  <a:schemeClr val="bg1"/>
                </a:solidFill>
              </a:rPr>
              <a:t>EEP </a:t>
            </a:r>
            <a:r>
              <a:rPr lang="en-US" u="sng" dirty="0" smtClean="0">
                <a:solidFill>
                  <a:schemeClr val="bg1"/>
                </a:solidFill>
              </a:rPr>
              <a:t>I</a:t>
            </a:r>
            <a:r>
              <a:rPr lang="en-US" dirty="0" smtClean="0">
                <a:solidFill>
                  <a:schemeClr val="bg1"/>
                </a:solidFill>
              </a:rPr>
              <a:t>T </a:t>
            </a:r>
            <a:r>
              <a:rPr lang="en-US" u="sng" dirty="0" smtClean="0">
                <a:solidFill>
                  <a:schemeClr val="bg1"/>
                </a:solidFill>
              </a:rPr>
              <a:t>S</a:t>
            </a:r>
            <a:r>
              <a:rPr lang="en-US" dirty="0" smtClean="0">
                <a:solidFill>
                  <a:schemeClr val="bg1"/>
                </a:solidFill>
              </a:rPr>
              <a:t>IMPLE </a:t>
            </a:r>
            <a:r>
              <a:rPr lang="en-US" u="sng" dirty="0" smtClean="0">
                <a:solidFill>
                  <a:schemeClr val="bg1"/>
                </a:solidFill>
              </a:rPr>
              <a:t>S</a:t>
            </a:r>
            <a:r>
              <a:rPr lang="en-US" dirty="0" smtClean="0">
                <a:solidFill>
                  <a:schemeClr val="bg1"/>
                </a:solidFill>
              </a:rPr>
              <a:t>YSTEM</a:t>
            </a:r>
            <a:endParaRPr lang="en-US" dirty="0">
              <a:solidFill>
                <a:schemeClr val="bg1"/>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82" y="77061"/>
            <a:ext cx="897131" cy="897131"/>
          </a:xfrm>
          <a:prstGeom prst="rect">
            <a:avLst/>
          </a:prstGeom>
        </p:spPr>
      </p:pic>
      <p:grpSp>
        <p:nvGrpSpPr>
          <p:cNvPr id="7" name="Group 6"/>
          <p:cNvGrpSpPr/>
          <p:nvPr/>
        </p:nvGrpSpPr>
        <p:grpSpPr>
          <a:xfrm>
            <a:off x="85725" y="1128316"/>
            <a:ext cx="6010275" cy="2562225"/>
            <a:chOff x="85725" y="1128316"/>
            <a:chExt cx="6010275" cy="2562225"/>
          </a:xfrm>
        </p:grpSpPr>
        <p:pic>
          <p:nvPicPr>
            <p:cNvPr id="12" name="Picture 11"/>
            <p:cNvPicPr>
              <a:picLocks noChangeAspect="1"/>
            </p:cNvPicPr>
            <p:nvPr/>
          </p:nvPicPr>
          <p:blipFill>
            <a:blip r:embed="rId3"/>
            <a:stretch>
              <a:fillRect/>
            </a:stretch>
          </p:blipFill>
          <p:spPr>
            <a:xfrm>
              <a:off x="85725" y="1128316"/>
              <a:ext cx="6010275" cy="2562225"/>
            </a:xfrm>
            <a:prstGeom prst="rect">
              <a:avLst/>
            </a:prstGeom>
          </p:spPr>
        </p:pic>
        <p:sp>
          <p:nvSpPr>
            <p:cNvPr id="6" name="Rectangle 5"/>
            <p:cNvSpPr/>
            <p:nvPr/>
          </p:nvSpPr>
          <p:spPr>
            <a:xfrm>
              <a:off x="430306" y="3184264"/>
              <a:ext cx="3324113" cy="30121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 name="Group 7"/>
          <p:cNvGrpSpPr/>
          <p:nvPr/>
        </p:nvGrpSpPr>
        <p:grpSpPr>
          <a:xfrm>
            <a:off x="3925308" y="2242970"/>
            <a:ext cx="4857750" cy="2286000"/>
            <a:chOff x="3925308" y="2242970"/>
            <a:chExt cx="4857750" cy="2286000"/>
          </a:xfrm>
        </p:grpSpPr>
        <p:pic>
          <p:nvPicPr>
            <p:cNvPr id="2" name="Picture 1"/>
            <p:cNvPicPr>
              <a:picLocks noChangeAspect="1"/>
            </p:cNvPicPr>
            <p:nvPr/>
          </p:nvPicPr>
          <p:blipFill>
            <a:blip r:embed="rId4"/>
            <a:stretch>
              <a:fillRect/>
            </a:stretch>
          </p:blipFill>
          <p:spPr>
            <a:xfrm>
              <a:off x="3925308" y="2242970"/>
              <a:ext cx="4857750" cy="2286000"/>
            </a:xfrm>
            <a:prstGeom prst="rect">
              <a:avLst/>
            </a:prstGeom>
          </p:spPr>
        </p:pic>
        <p:sp>
          <p:nvSpPr>
            <p:cNvPr id="17" name="Rectangle 16"/>
            <p:cNvSpPr/>
            <p:nvPr/>
          </p:nvSpPr>
          <p:spPr>
            <a:xfrm>
              <a:off x="4165002" y="4121214"/>
              <a:ext cx="3324113" cy="30121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Picture 4"/>
          <p:cNvPicPr>
            <a:picLocks noChangeAspect="1"/>
          </p:cNvPicPr>
          <p:nvPr/>
        </p:nvPicPr>
        <p:blipFill>
          <a:blip r:embed="rId5"/>
          <a:stretch>
            <a:fillRect/>
          </a:stretch>
        </p:blipFill>
        <p:spPr>
          <a:xfrm>
            <a:off x="7053430" y="3485478"/>
            <a:ext cx="4486275" cy="2962275"/>
          </a:xfrm>
          <a:prstGeom prst="rect">
            <a:avLst/>
          </a:prstGeom>
        </p:spPr>
      </p:pic>
    </p:spTree>
    <p:extLst>
      <p:ext uri="{BB962C8B-B14F-4D97-AF65-F5344CB8AC3E}">
        <p14:creationId xmlns:p14="http://schemas.microsoft.com/office/powerpoint/2010/main" val="1856957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12192000" cy="1051255"/>
          </a:xfrm>
          <a:prstGeom prst="rect">
            <a:avLst/>
          </a:prstGeom>
          <a:solidFill>
            <a:schemeClr val="tx1">
              <a:lumMod val="50000"/>
              <a:lumOff val="50000"/>
            </a:schemeClr>
          </a:solidFill>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dirty="0" smtClean="0">
                <a:solidFill>
                  <a:srgbClr val="FFC000"/>
                </a:solidFill>
              </a:rPr>
              <a:t>CAPA</a:t>
            </a:r>
            <a:r>
              <a:rPr lang="en-US" dirty="0" smtClean="0">
                <a:solidFill>
                  <a:schemeClr val="bg1"/>
                </a:solidFill>
              </a:rPr>
              <a:t> IS HOW WE ADDRESS ISSUES</a:t>
            </a:r>
            <a:endParaRPr lang="en-US" dirty="0">
              <a:solidFill>
                <a:schemeClr val="bg1"/>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82" y="77061"/>
            <a:ext cx="897131" cy="897131"/>
          </a:xfrm>
          <a:prstGeom prst="rect">
            <a:avLst/>
          </a:prstGeom>
        </p:spPr>
      </p:pic>
      <p:sp>
        <p:nvSpPr>
          <p:cNvPr id="11" name="Freeform 10"/>
          <p:cNvSpPr/>
          <p:nvPr/>
        </p:nvSpPr>
        <p:spPr>
          <a:xfrm>
            <a:off x="5523062" y="1163782"/>
            <a:ext cx="1670201" cy="1068868"/>
          </a:xfrm>
          <a:custGeom>
            <a:avLst/>
            <a:gdLst>
              <a:gd name="connsiteX0" fmla="*/ 0 w 1519039"/>
              <a:gd name="connsiteY0" fmla="*/ 164566 h 987375"/>
              <a:gd name="connsiteX1" fmla="*/ 164566 w 1519039"/>
              <a:gd name="connsiteY1" fmla="*/ 0 h 987375"/>
              <a:gd name="connsiteX2" fmla="*/ 1354473 w 1519039"/>
              <a:gd name="connsiteY2" fmla="*/ 0 h 987375"/>
              <a:gd name="connsiteX3" fmla="*/ 1519039 w 1519039"/>
              <a:gd name="connsiteY3" fmla="*/ 164566 h 987375"/>
              <a:gd name="connsiteX4" fmla="*/ 1519039 w 1519039"/>
              <a:gd name="connsiteY4" fmla="*/ 822809 h 987375"/>
              <a:gd name="connsiteX5" fmla="*/ 1354473 w 1519039"/>
              <a:gd name="connsiteY5" fmla="*/ 987375 h 987375"/>
              <a:gd name="connsiteX6" fmla="*/ 164566 w 1519039"/>
              <a:gd name="connsiteY6" fmla="*/ 987375 h 987375"/>
              <a:gd name="connsiteX7" fmla="*/ 0 w 1519039"/>
              <a:gd name="connsiteY7" fmla="*/ 822809 h 987375"/>
              <a:gd name="connsiteX8" fmla="*/ 0 w 1519039"/>
              <a:gd name="connsiteY8" fmla="*/ 164566 h 98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9039" h="987375">
                <a:moveTo>
                  <a:pt x="0" y="164566"/>
                </a:moveTo>
                <a:cubicBezTo>
                  <a:pt x="0" y="73679"/>
                  <a:pt x="73679" y="0"/>
                  <a:pt x="164566" y="0"/>
                </a:cubicBezTo>
                <a:lnTo>
                  <a:pt x="1354473" y="0"/>
                </a:lnTo>
                <a:cubicBezTo>
                  <a:pt x="1445360" y="0"/>
                  <a:pt x="1519039" y="73679"/>
                  <a:pt x="1519039" y="164566"/>
                </a:cubicBezTo>
                <a:lnTo>
                  <a:pt x="1519039" y="822809"/>
                </a:lnTo>
                <a:cubicBezTo>
                  <a:pt x="1519039" y="913696"/>
                  <a:pt x="1445360" y="987375"/>
                  <a:pt x="1354473" y="987375"/>
                </a:cubicBezTo>
                <a:lnTo>
                  <a:pt x="164566" y="987375"/>
                </a:lnTo>
                <a:cubicBezTo>
                  <a:pt x="73679" y="987375"/>
                  <a:pt x="0" y="913696"/>
                  <a:pt x="0" y="822809"/>
                </a:cubicBezTo>
                <a:lnTo>
                  <a:pt x="0" y="164566"/>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12970" tIns="112970" rIns="112970" bIns="112970" numCol="1" spcCol="1270" anchor="ctr" anchorCtr="0">
            <a:noAutofit/>
          </a:bodyPr>
          <a:lstStyle/>
          <a:p>
            <a:pPr lvl="0" algn="ctr" defTabSz="755650">
              <a:lnSpc>
                <a:spcPct val="90000"/>
              </a:lnSpc>
              <a:spcBef>
                <a:spcPct val="0"/>
              </a:spcBef>
              <a:spcAft>
                <a:spcPct val="35000"/>
              </a:spcAft>
            </a:pPr>
            <a:r>
              <a:rPr lang="en-US" kern="1200" dirty="0" smtClean="0"/>
              <a:t>Create Record of the Issue</a:t>
            </a:r>
            <a:endParaRPr lang="en-US" kern="1200" dirty="0"/>
          </a:p>
        </p:txBody>
      </p:sp>
      <p:sp>
        <p:nvSpPr>
          <p:cNvPr id="13" name="Freeform 12"/>
          <p:cNvSpPr/>
          <p:nvPr/>
        </p:nvSpPr>
        <p:spPr>
          <a:xfrm>
            <a:off x="4575402" y="1761636"/>
            <a:ext cx="4335330" cy="4268390"/>
          </a:xfrm>
          <a:custGeom>
            <a:avLst/>
            <a:gdLst/>
            <a:ahLst/>
            <a:cxnLst/>
            <a:rect l="0" t="0" r="0" b="0"/>
            <a:pathLst>
              <a:path>
                <a:moveTo>
                  <a:pt x="2934209" y="251047"/>
                </a:moveTo>
                <a:arcTo wR="1971480" hR="1971480" stAng="17953844" swAng="1210890"/>
              </a:path>
            </a:pathLst>
          </a:custGeom>
          <a:noFill/>
          <a:ln w="44450">
            <a:tailEnd type="arrow"/>
          </a:ln>
        </p:spPr>
        <p:style>
          <a:lnRef idx="1">
            <a:schemeClr val="accent2">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14" name="Freeform 13"/>
          <p:cNvSpPr/>
          <p:nvPr/>
        </p:nvSpPr>
        <p:spPr>
          <a:xfrm>
            <a:off x="7584635" y="2638474"/>
            <a:ext cx="1670201" cy="1068868"/>
          </a:xfrm>
          <a:custGeom>
            <a:avLst/>
            <a:gdLst>
              <a:gd name="connsiteX0" fmla="*/ 0 w 1519039"/>
              <a:gd name="connsiteY0" fmla="*/ 164566 h 987375"/>
              <a:gd name="connsiteX1" fmla="*/ 164566 w 1519039"/>
              <a:gd name="connsiteY1" fmla="*/ 0 h 987375"/>
              <a:gd name="connsiteX2" fmla="*/ 1354473 w 1519039"/>
              <a:gd name="connsiteY2" fmla="*/ 0 h 987375"/>
              <a:gd name="connsiteX3" fmla="*/ 1519039 w 1519039"/>
              <a:gd name="connsiteY3" fmla="*/ 164566 h 987375"/>
              <a:gd name="connsiteX4" fmla="*/ 1519039 w 1519039"/>
              <a:gd name="connsiteY4" fmla="*/ 822809 h 987375"/>
              <a:gd name="connsiteX5" fmla="*/ 1354473 w 1519039"/>
              <a:gd name="connsiteY5" fmla="*/ 987375 h 987375"/>
              <a:gd name="connsiteX6" fmla="*/ 164566 w 1519039"/>
              <a:gd name="connsiteY6" fmla="*/ 987375 h 987375"/>
              <a:gd name="connsiteX7" fmla="*/ 0 w 1519039"/>
              <a:gd name="connsiteY7" fmla="*/ 822809 h 987375"/>
              <a:gd name="connsiteX8" fmla="*/ 0 w 1519039"/>
              <a:gd name="connsiteY8" fmla="*/ 164566 h 98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9039" h="987375">
                <a:moveTo>
                  <a:pt x="0" y="164566"/>
                </a:moveTo>
                <a:cubicBezTo>
                  <a:pt x="0" y="73679"/>
                  <a:pt x="73679" y="0"/>
                  <a:pt x="164566" y="0"/>
                </a:cubicBezTo>
                <a:lnTo>
                  <a:pt x="1354473" y="0"/>
                </a:lnTo>
                <a:cubicBezTo>
                  <a:pt x="1445360" y="0"/>
                  <a:pt x="1519039" y="73679"/>
                  <a:pt x="1519039" y="164566"/>
                </a:cubicBezTo>
                <a:lnTo>
                  <a:pt x="1519039" y="822809"/>
                </a:lnTo>
                <a:cubicBezTo>
                  <a:pt x="1519039" y="913696"/>
                  <a:pt x="1445360" y="987375"/>
                  <a:pt x="1354473" y="987375"/>
                </a:cubicBezTo>
                <a:lnTo>
                  <a:pt x="164566" y="987375"/>
                </a:lnTo>
                <a:cubicBezTo>
                  <a:pt x="73679" y="987375"/>
                  <a:pt x="0" y="913696"/>
                  <a:pt x="0" y="822809"/>
                </a:cubicBezTo>
                <a:lnTo>
                  <a:pt x="0" y="164566"/>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12970" tIns="112970" rIns="112970" bIns="112970" numCol="1" spcCol="1270" anchor="ctr" anchorCtr="0">
            <a:noAutofit/>
          </a:bodyPr>
          <a:lstStyle/>
          <a:p>
            <a:pPr lvl="0" algn="ctr" defTabSz="755650">
              <a:lnSpc>
                <a:spcPct val="90000"/>
              </a:lnSpc>
              <a:spcBef>
                <a:spcPct val="0"/>
              </a:spcBef>
              <a:spcAft>
                <a:spcPct val="35000"/>
              </a:spcAft>
            </a:pPr>
            <a:r>
              <a:rPr lang="en-US" kern="1200" dirty="0" smtClean="0"/>
              <a:t>Assign for Investigation</a:t>
            </a:r>
            <a:endParaRPr lang="en-US" kern="1200" dirty="0"/>
          </a:p>
        </p:txBody>
      </p:sp>
      <p:sp>
        <p:nvSpPr>
          <p:cNvPr id="15" name="Freeform 14"/>
          <p:cNvSpPr/>
          <p:nvPr/>
        </p:nvSpPr>
        <p:spPr>
          <a:xfrm>
            <a:off x="4412171" y="1907763"/>
            <a:ext cx="4335330" cy="4268390"/>
          </a:xfrm>
          <a:custGeom>
            <a:avLst/>
            <a:gdLst/>
            <a:ahLst/>
            <a:cxnLst/>
            <a:rect l="0" t="0" r="0" b="0"/>
            <a:pathLst>
              <a:path>
                <a:moveTo>
                  <a:pt x="3938222" y="2108074"/>
                </a:moveTo>
                <a:arcTo wR="1971480" hR="1971480" stAng="21838376" swAng="1359224"/>
              </a:path>
            </a:pathLst>
          </a:custGeom>
          <a:noFill/>
          <a:ln w="44450">
            <a:tailEnd type="arrow"/>
          </a:ln>
        </p:spPr>
        <p:style>
          <a:lnRef idx="1">
            <a:schemeClr val="accent3">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sp>
      <p:sp>
        <p:nvSpPr>
          <p:cNvPr id="16" name="Freeform 15"/>
          <p:cNvSpPr/>
          <p:nvPr/>
        </p:nvSpPr>
        <p:spPr>
          <a:xfrm>
            <a:off x="6797185" y="5024578"/>
            <a:ext cx="1670201" cy="1068868"/>
          </a:xfrm>
          <a:custGeom>
            <a:avLst/>
            <a:gdLst>
              <a:gd name="connsiteX0" fmla="*/ 0 w 1519039"/>
              <a:gd name="connsiteY0" fmla="*/ 164566 h 987375"/>
              <a:gd name="connsiteX1" fmla="*/ 164566 w 1519039"/>
              <a:gd name="connsiteY1" fmla="*/ 0 h 987375"/>
              <a:gd name="connsiteX2" fmla="*/ 1354473 w 1519039"/>
              <a:gd name="connsiteY2" fmla="*/ 0 h 987375"/>
              <a:gd name="connsiteX3" fmla="*/ 1519039 w 1519039"/>
              <a:gd name="connsiteY3" fmla="*/ 164566 h 987375"/>
              <a:gd name="connsiteX4" fmla="*/ 1519039 w 1519039"/>
              <a:gd name="connsiteY4" fmla="*/ 822809 h 987375"/>
              <a:gd name="connsiteX5" fmla="*/ 1354473 w 1519039"/>
              <a:gd name="connsiteY5" fmla="*/ 987375 h 987375"/>
              <a:gd name="connsiteX6" fmla="*/ 164566 w 1519039"/>
              <a:gd name="connsiteY6" fmla="*/ 987375 h 987375"/>
              <a:gd name="connsiteX7" fmla="*/ 0 w 1519039"/>
              <a:gd name="connsiteY7" fmla="*/ 822809 h 987375"/>
              <a:gd name="connsiteX8" fmla="*/ 0 w 1519039"/>
              <a:gd name="connsiteY8" fmla="*/ 164566 h 98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9039" h="987375">
                <a:moveTo>
                  <a:pt x="0" y="164566"/>
                </a:moveTo>
                <a:cubicBezTo>
                  <a:pt x="0" y="73679"/>
                  <a:pt x="73679" y="0"/>
                  <a:pt x="164566" y="0"/>
                </a:cubicBezTo>
                <a:lnTo>
                  <a:pt x="1354473" y="0"/>
                </a:lnTo>
                <a:cubicBezTo>
                  <a:pt x="1445360" y="0"/>
                  <a:pt x="1519039" y="73679"/>
                  <a:pt x="1519039" y="164566"/>
                </a:cubicBezTo>
                <a:lnTo>
                  <a:pt x="1519039" y="822809"/>
                </a:lnTo>
                <a:cubicBezTo>
                  <a:pt x="1519039" y="913696"/>
                  <a:pt x="1445360" y="987375"/>
                  <a:pt x="1354473" y="987375"/>
                </a:cubicBezTo>
                <a:lnTo>
                  <a:pt x="164566" y="987375"/>
                </a:lnTo>
                <a:cubicBezTo>
                  <a:pt x="73679" y="987375"/>
                  <a:pt x="0" y="913696"/>
                  <a:pt x="0" y="822809"/>
                </a:cubicBezTo>
                <a:lnTo>
                  <a:pt x="0" y="164566"/>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12970" tIns="112970" rIns="112970" bIns="112970" numCol="1" spcCol="1270" anchor="ctr" anchorCtr="0">
            <a:noAutofit/>
          </a:bodyPr>
          <a:lstStyle/>
          <a:p>
            <a:pPr lvl="0" algn="ctr" defTabSz="755650">
              <a:lnSpc>
                <a:spcPct val="90000"/>
              </a:lnSpc>
              <a:spcBef>
                <a:spcPct val="0"/>
              </a:spcBef>
              <a:spcAft>
                <a:spcPct val="35000"/>
              </a:spcAft>
            </a:pPr>
            <a:r>
              <a:rPr lang="en-US" kern="1200" dirty="0" smtClean="0">
                <a:solidFill>
                  <a:schemeClr val="tx1"/>
                </a:solidFill>
              </a:rPr>
              <a:t>Identify Short and Long Term Solutions</a:t>
            </a:r>
            <a:endParaRPr lang="en-US" kern="1200" dirty="0">
              <a:solidFill>
                <a:schemeClr val="tx1"/>
              </a:solidFill>
            </a:endParaRPr>
          </a:p>
        </p:txBody>
      </p:sp>
      <p:sp>
        <p:nvSpPr>
          <p:cNvPr id="18" name="Freeform 17"/>
          <p:cNvSpPr/>
          <p:nvPr/>
        </p:nvSpPr>
        <p:spPr>
          <a:xfrm>
            <a:off x="4412171" y="1698215"/>
            <a:ext cx="4335330" cy="4268390"/>
          </a:xfrm>
          <a:custGeom>
            <a:avLst/>
            <a:gdLst/>
            <a:ahLst/>
            <a:cxnLst/>
            <a:rect l="0" t="0" r="0" b="0"/>
            <a:pathLst>
              <a:path>
                <a:moveTo>
                  <a:pt x="2213224" y="3928083"/>
                </a:moveTo>
                <a:arcTo wR="1971480" hR="1971480" stAng="4977398" swAng="845204"/>
              </a:path>
            </a:pathLst>
          </a:custGeom>
          <a:noFill/>
          <a:ln w="44450">
            <a:tailEnd type="arrow"/>
          </a:ln>
        </p:spPr>
        <p:style>
          <a:lnRef idx="1">
            <a:schemeClr val="accent4">
              <a:hueOff val="0"/>
              <a:satOff val="0"/>
              <a:lumOff val="0"/>
              <a:alphaOff val="0"/>
            </a:schemeClr>
          </a:lnRef>
          <a:fillRef idx="0">
            <a:scrgbClr r="0" g="0" b="0"/>
          </a:fillRef>
          <a:effectRef idx="0">
            <a:schemeClr val="accent4">
              <a:hueOff val="0"/>
              <a:satOff val="0"/>
              <a:lumOff val="0"/>
              <a:alphaOff val="0"/>
            </a:schemeClr>
          </a:effectRef>
          <a:fontRef idx="minor">
            <a:schemeClr val="tx1">
              <a:hueOff val="0"/>
              <a:satOff val="0"/>
              <a:lumOff val="0"/>
              <a:alphaOff val="0"/>
            </a:schemeClr>
          </a:fontRef>
        </p:style>
      </p:sp>
      <p:sp>
        <p:nvSpPr>
          <p:cNvPr id="19" name="Freeform 18"/>
          <p:cNvSpPr/>
          <p:nvPr/>
        </p:nvSpPr>
        <p:spPr>
          <a:xfrm>
            <a:off x="4248940" y="5024578"/>
            <a:ext cx="1670201" cy="1068868"/>
          </a:xfrm>
          <a:custGeom>
            <a:avLst/>
            <a:gdLst>
              <a:gd name="connsiteX0" fmla="*/ 0 w 1519039"/>
              <a:gd name="connsiteY0" fmla="*/ 164566 h 987375"/>
              <a:gd name="connsiteX1" fmla="*/ 164566 w 1519039"/>
              <a:gd name="connsiteY1" fmla="*/ 0 h 987375"/>
              <a:gd name="connsiteX2" fmla="*/ 1354473 w 1519039"/>
              <a:gd name="connsiteY2" fmla="*/ 0 h 987375"/>
              <a:gd name="connsiteX3" fmla="*/ 1519039 w 1519039"/>
              <a:gd name="connsiteY3" fmla="*/ 164566 h 987375"/>
              <a:gd name="connsiteX4" fmla="*/ 1519039 w 1519039"/>
              <a:gd name="connsiteY4" fmla="*/ 822809 h 987375"/>
              <a:gd name="connsiteX5" fmla="*/ 1354473 w 1519039"/>
              <a:gd name="connsiteY5" fmla="*/ 987375 h 987375"/>
              <a:gd name="connsiteX6" fmla="*/ 164566 w 1519039"/>
              <a:gd name="connsiteY6" fmla="*/ 987375 h 987375"/>
              <a:gd name="connsiteX7" fmla="*/ 0 w 1519039"/>
              <a:gd name="connsiteY7" fmla="*/ 822809 h 987375"/>
              <a:gd name="connsiteX8" fmla="*/ 0 w 1519039"/>
              <a:gd name="connsiteY8" fmla="*/ 164566 h 98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9039" h="987375">
                <a:moveTo>
                  <a:pt x="0" y="164566"/>
                </a:moveTo>
                <a:cubicBezTo>
                  <a:pt x="0" y="73679"/>
                  <a:pt x="73679" y="0"/>
                  <a:pt x="164566" y="0"/>
                </a:cubicBezTo>
                <a:lnTo>
                  <a:pt x="1354473" y="0"/>
                </a:lnTo>
                <a:cubicBezTo>
                  <a:pt x="1445360" y="0"/>
                  <a:pt x="1519039" y="73679"/>
                  <a:pt x="1519039" y="164566"/>
                </a:cubicBezTo>
                <a:lnTo>
                  <a:pt x="1519039" y="822809"/>
                </a:lnTo>
                <a:cubicBezTo>
                  <a:pt x="1519039" y="913696"/>
                  <a:pt x="1445360" y="987375"/>
                  <a:pt x="1354473" y="987375"/>
                </a:cubicBezTo>
                <a:lnTo>
                  <a:pt x="164566" y="987375"/>
                </a:lnTo>
                <a:cubicBezTo>
                  <a:pt x="73679" y="987375"/>
                  <a:pt x="0" y="913696"/>
                  <a:pt x="0" y="822809"/>
                </a:cubicBezTo>
                <a:lnTo>
                  <a:pt x="0" y="164566"/>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12970" tIns="112970" rIns="112970" bIns="112970" numCol="1" spcCol="1270" anchor="ctr" anchorCtr="0">
            <a:noAutofit/>
          </a:bodyPr>
          <a:lstStyle/>
          <a:p>
            <a:pPr lvl="0" algn="ctr" defTabSz="755650">
              <a:lnSpc>
                <a:spcPct val="90000"/>
              </a:lnSpc>
              <a:spcBef>
                <a:spcPct val="0"/>
              </a:spcBef>
              <a:spcAft>
                <a:spcPct val="35000"/>
              </a:spcAft>
            </a:pPr>
            <a:r>
              <a:rPr lang="en-US" kern="1200" dirty="0" smtClean="0"/>
              <a:t>Validate / Verify Solution</a:t>
            </a:r>
            <a:endParaRPr lang="en-US" kern="1200" dirty="0"/>
          </a:p>
        </p:txBody>
      </p:sp>
      <p:sp>
        <p:nvSpPr>
          <p:cNvPr id="20" name="Freeform 19"/>
          <p:cNvSpPr/>
          <p:nvPr/>
        </p:nvSpPr>
        <p:spPr>
          <a:xfrm>
            <a:off x="4412171" y="1907763"/>
            <a:ext cx="4335330" cy="4268390"/>
          </a:xfrm>
          <a:custGeom>
            <a:avLst/>
            <a:gdLst/>
            <a:ahLst/>
            <a:cxnLst/>
            <a:rect l="0" t="0" r="0" b="0"/>
            <a:pathLst>
              <a:path>
                <a:moveTo>
                  <a:pt x="209083" y="2855048"/>
                </a:moveTo>
                <a:arcTo wR="1971480" hR="1971480" stAng="9202400" swAng="1359224"/>
              </a:path>
            </a:pathLst>
          </a:custGeom>
          <a:noFill/>
          <a:ln w="44450">
            <a:solidFill>
              <a:schemeClr val="accent1">
                <a:lumMod val="60000"/>
                <a:lumOff val="40000"/>
              </a:schemeClr>
            </a:solidFill>
            <a:tailEnd type="arrow"/>
          </a:ln>
        </p:spPr>
        <p:style>
          <a:lnRef idx="1">
            <a:schemeClr val="accent5">
              <a:hueOff val="0"/>
              <a:satOff val="0"/>
              <a:lumOff val="0"/>
              <a:alphaOff val="0"/>
            </a:schemeClr>
          </a:lnRef>
          <a:fillRef idx="0">
            <a:scrgbClr r="0" g="0" b="0"/>
          </a:fillRef>
          <a:effectRef idx="0">
            <a:schemeClr val="accent5">
              <a:hueOff val="0"/>
              <a:satOff val="0"/>
              <a:lumOff val="0"/>
              <a:alphaOff val="0"/>
            </a:schemeClr>
          </a:effectRef>
          <a:fontRef idx="minor">
            <a:schemeClr val="tx1">
              <a:hueOff val="0"/>
              <a:satOff val="0"/>
              <a:lumOff val="0"/>
              <a:alphaOff val="0"/>
            </a:schemeClr>
          </a:fontRef>
        </p:style>
      </p:sp>
      <p:sp>
        <p:nvSpPr>
          <p:cNvPr id="21" name="Freeform 20"/>
          <p:cNvSpPr/>
          <p:nvPr/>
        </p:nvSpPr>
        <p:spPr>
          <a:xfrm>
            <a:off x="3461490" y="2638474"/>
            <a:ext cx="1670201" cy="1068868"/>
          </a:xfrm>
          <a:custGeom>
            <a:avLst/>
            <a:gdLst>
              <a:gd name="connsiteX0" fmla="*/ 0 w 1519039"/>
              <a:gd name="connsiteY0" fmla="*/ 164566 h 987375"/>
              <a:gd name="connsiteX1" fmla="*/ 164566 w 1519039"/>
              <a:gd name="connsiteY1" fmla="*/ 0 h 987375"/>
              <a:gd name="connsiteX2" fmla="*/ 1354473 w 1519039"/>
              <a:gd name="connsiteY2" fmla="*/ 0 h 987375"/>
              <a:gd name="connsiteX3" fmla="*/ 1519039 w 1519039"/>
              <a:gd name="connsiteY3" fmla="*/ 164566 h 987375"/>
              <a:gd name="connsiteX4" fmla="*/ 1519039 w 1519039"/>
              <a:gd name="connsiteY4" fmla="*/ 822809 h 987375"/>
              <a:gd name="connsiteX5" fmla="*/ 1354473 w 1519039"/>
              <a:gd name="connsiteY5" fmla="*/ 987375 h 987375"/>
              <a:gd name="connsiteX6" fmla="*/ 164566 w 1519039"/>
              <a:gd name="connsiteY6" fmla="*/ 987375 h 987375"/>
              <a:gd name="connsiteX7" fmla="*/ 0 w 1519039"/>
              <a:gd name="connsiteY7" fmla="*/ 822809 h 987375"/>
              <a:gd name="connsiteX8" fmla="*/ 0 w 1519039"/>
              <a:gd name="connsiteY8" fmla="*/ 164566 h 987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19039" h="987375">
                <a:moveTo>
                  <a:pt x="0" y="164566"/>
                </a:moveTo>
                <a:cubicBezTo>
                  <a:pt x="0" y="73679"/>
                  <a:pt x="73679" y="0"/>
                  <a:pt x="164566" y="0"/>
                </a:cubicBezTo>
                <a:lnTo>
                  <a:pt x="1354473" y="0"/>
                </a:lnTo>
                <a:cubicBezTo>
                  <a:pt x="1445360" y="0"/>
                  <a:pt x="1519039" y="73679"/>
                  <a:pt x="1519039" y="164566"/>
                </a:cubicBezTo>
                <a:lnTo>
                  <a:pt x="1519039" y="822809"/>
                </a:lnTo>
                <a:cubicBezTo>
                  <a:pt x="1519039" y="913696"/>
                  <a:pt x="1445360" y="987375"/>
                  <a:pt x="1354473" y="987375"/>
                </a:cubicBezTo>
                <a:lnTo>
                  <a:pt x="164566" y="987375"/>
                </a:lnTo>
                <a:cubicBezTo>
                  <a:pt x="73679" y="987375"/>
                  <a:pt x="0" y="913696"/>
                  <a:pt x="0" y="822809"/>
                </a:cubicBezTo>
                <a:lnTo>
                  <a:pt x="0" y="164566"/>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12970" tIns="112970" rIns="112970" bIns="112970" numCol="1" spcCol="1270" anchor="ctr" anchorCtr="0">
            <a:noAutofit/>
          </a:bodyPr>
          <a:lstStyle/>
          <a:p>
            <a:pPr lvl="0" algn="ctr" defTabSz="755650">
              <a:lnSpc>
                <a:spcPct val="90000"/>
              </a:lnSpc>
              <a:spcBef>
                <a:spcPct val="0"/>
              </a:spcBef>
              <a:spcAft>
                <a:spcPct val="35000"/>
              </a:spcAft>
            </a:pPr>
            <a:r>
              <a:rPr lang="en-US" kern="1200" dirty="0" smtClean="0"/>
              <a:t>Sign off &amp; Close Record</a:t>
            </a:r>
            <a:endParaRPr lang="en-US" kern="1200" dirty="0"/>
          </a:p>
        </p:txBody>
      </p:sp>
      <p:sp>
        <p:nvSpPr>
          <p:cNvPr id="22" name="Freeform 21"/>
          <p:cNvSpPr/>
          <p:nvPr/>
        </p:nvSpPr>
        <p:spPr>
          <a:xfrm>
            <a:off x="4190498" y="1698215"/>
            <a:ext cx="4335330" cy="4268390"/>
          </a:xfrm>
          <a:custGeom>
            <a:avLst/>
            <a:gdLst/>
            <a:ahLst/>
            <a:cxnLst/>
            <a:rect l="0" t="0" r="0" b="0"/>
            <a:pathLst>
              <a:path>
                <a:moveTo>
                  <a:pt x="474317" y="688811"/>
                </a:moveTo>
                <a:arcTo wR="1971480" hR="1971480" stAng="13235266" swAng="1210890"/>
              </a:path>
            </a:pathLst>
          </a:custGeom>
          <a:noFill/>
          <a:ln w="44450">
            <a:tailEnd type="arrow"/>
          </a:ln>
        </p:spPr>
        <p:style>
          <a:lnRef idx="1">
            <a:schemeClr val="accent6">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2" name="Flowchart: Connector 1"/>
          <p:cNvSpPr/>
          <p:nvPr/>
        </p:nvSpPr>
        <p:spPr>
          <a:xfrm>
            <a:off x="5337061" y="2609258"/>
            <a:ext cx="2042203" cy="2038712"/>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t>CAPA</a:t>
            </a:r>
            <a:endParaRPr lang="en-US" sz="4000" dirty="0"/>
          </a:p>
        </p:txBody>
      </p:sp>
    </p:spTree>
    <p:extLst>
      <p:ext uri="{BB962C8B-B14F-4D97-AF65-F5344CB8AC3E}">
        <p14:creationId xmlns:p14="http://schemas.microsoft.com/office/powerpoint/2010/main" val="417562440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mph" presetSubtype="0" fill="remove" grpId="0" nodeType="clickEffect">
                                  <p:stCondLst>
                                    <p:cond delay="0"/>
                                  </p:stCondLst>
                                  <p:childTnLst>
                                    <p:animClr clrSpc="rgb" dir="cw">
                                      <p:cBhvr override="childStyle">
                                        <p:cTn id="6" dur="250" autoRev="1" fill="remove"/>
                                        <p:tgtEl>
                                          <p:spTgt spid="11"/>
                                        </p:tgtEl>
                                        <p:attrNameLst>
                                          <p:attrName>style.color</p:attrName>
                                        </p:attrNameLst>
                                      </p:cBhvr>
                                      <p:to>
                                        <a:schemeClr val="bg1"/>
                                      </p:to>
                                    </p:animClr>
                                    <p:animClr clrSpc="rgb" dir="cw">
                                      <p:cBhvr>
                                        <p:cTn id="7" dur="250" autoRev="1" fill="remove"/>
                                        <p:tgtEl>
                                          <p:spTgt spid="11"/>
                                        </p:tgtEl>
                                        <p:attrNameLst>
                                          <p:attrName>fillcolor</p:attrName>
                                        </p:attrNameLst>
                                      </p:cBhvr>
                                      <p:to>
                                        <a:schemeClr val="bg1"/>
                                      </p:to>
                                    </p:animClr>
                                    <p:set>
                                      <p:cBhvr>
                                        <p:cTn id="8" dur="250" autoRev="1" fill="remove"/>
                                        <p:tgtEl>
                                          <p:spTgt spid="11"/>
                                        </p:tgtEl>
                                        <p:attrNameLst>
                                          <p:attrName>fill.type</p:attrName>
                                        </p:attrNameLst>
                                      </p:cBhvr>
                                      <p:to>
                                        <p:strVal val="solid"/>
                                      </p:to>
                                    </p:set>
                                    <p:set>
                                      <p:cBhvr>
                                        <p:cTn id="9" dur="250" autoRev="1" fill="remove"/>
                                        <p:tgtEl>
                                          <p:spTgt spid="11"/>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grpId="0" nodeType="clickEffect">
                                  <p:stCondLst>
                                    <p:cond delay="0"/>
                                  </p:stCondLst>
                                  <p:childTnLst>
                                    <p:animClr clrSpc="rgb" dir="cw">
                                      <p:cBhvr override="childStyle">
                                        <p:cTn id="13" dur="250" autoRev="1" fill="remove"/>
                                        <p:tgtEl>
                                          <p:spTgt spid="14"/>
                                        </p:tgtEl>
                                        <p:attrNameLst>
                                          <p:attrName>style.color</p:attrName>
                                        </p:attrNameLst>
                                      </p:cBhvr>
                                      <p:to>
                                        <a:schemeClr val="bg1"/>
                                      </p:to>
                                    </p:animClr>
                                    <p:animClr clrSpc="rgb" dir="cw">
                                      <p:cBhvr>
                                        <p:cTn id="14" dur="250" autoRev="1" fill="remove"/>
                                        <p:tgtEl>
                                          <p:spTgt spid="14"/>
                                        </p:tgtEl>
                                        <p:attrNameLst>
                                          <p:attrName>fillcolor</p:attrName>
                                        </p:attrNameLst>
                                      </p:cBhvr>
                                      <p:to>
                                        <a:schemeClr val="bg1"/>
                                      </p:to>
                                    </p:animClr>
                                    <p:set>
                                      <p:cBhvr>
                                        <p:cTn id="15" dur="250" autoRev="1" fill="remove"/>
                                        <p:tgtEl>
                                          <p:spTgt spid="14"/>
                                        </p:tgtEl>
                                        <p:attrNameLst>
                                          <p:attrName>fill.type</p:attrName>
                                        </p:attrNameLst>
                                      </p:cBhvr>
                                      <p:to>
                                        <p:strVal val="solid"/>
                                      </p:to>
                                    </p:set>
                                    <p:set>
                                      <p:cBhvr>
                                        <p:cTn id="16" dur="250" autoRev="1" fill="remove"/>
                                        <p:tgtEl>
                                          <p:spTgt spid="14"/>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7" presetClass="emph" presetSubtype="0" fill="remove" grpId="0" nodeType="clickEffect">
                                  <p:stCondLst>
                                    <p:cond delay="0"/>
                                  </p:stCondLst>
                                  <p:childTnLst>
                                    <p:animClr clrSpc="rgb" dir="cw">
                                      <p:cBhvr override="childStyle">
                                        <p:cTn id="20" dur="250" autoRev="1" fill="remove"/>
                                        <p:tgtEl>
                                          <p:spTgt spid="16"/>
                                        </p:tgtEl>
                                        <p:attrNameLst>
                                          <p:attrName>style.color</p:attrName>
                                        </p:attrNameLst>
                                      </p:cBhvr>
                                      <p:to>
                                        <a:schemeClr val="bg1"/>
                                      </p:to>
                                    </p:animClr>
                                    <p:animClr clrSpc="rgb" dir="cw">
                                      <p:cBhvr>
                                        <p:cTn id="21" dur="250" autoRev="1" fill="remove"/>
                                        <p:tgtEl>
                                          <p:spTgt spid="16"/>
                                        </p:tgtEl>
                                        <p:attrNameLst>
                                          <p:attrName>fillcolor</p:attrName>
                                        </p:attrNameLst>
                                      </p:cBhvr>
                                      <p:to>
                                        <a:schemeClr val="bg1"/>
                                      </p:to>
                                    </p:animClr>
                                    <p:set>
                                      <p:cBhvr>
                                        <p:cTn id="22" dur="250" autoRev="1" fill="remove"/>
                                        <p:tgtEl>
                                          <p:spTgt spid="16"/>
                                        </p:tgtEl>
                                        <p:attrNameLst>
                                          <p:attrName>fill.type</p:attrName>
                                        </p:attrNameLst>
                                      </p:cBhvr>
                                      <p:to>
                                        <p:strVal val="solid"/>
                                      </p:to>
                                    </p:set>
                                    <p:set>
                                      <p:cBhvr>
                                        <p:cTn id="23" dur="250" autoRev="1" fill="remove"/>
                                        <p:tgtEl>
                                          <p:spTgt spid="16"/>
                                        </p:tgtEl>
                                        <p:attrNameLst>
                                          <p:attrName>fill.on</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27" presetClass="emph" presetSubtype="0" fill="remove" grpId="0" nodeType="clickEffect">
                                  <p:stCondLst>
                                    <p:cond delay="0"/>
                                  </p:stCondLst>
                                  <p:childTnLst>
                                    <p:animClr clrSpc="rgb" dir="cw">
                                      <p:cBhvr override="childStyle">
                                        <p:cTn id="27" dur="250" autoRev="1" fill="remove"/>
                                        <p:tgtEl>
                                          <p:spTgt spid="19"/>
                                        </p:tgtEl>
                                        <p:attrNameLst>
                                          <p:attrName>style.color</p:attrName>
                                        </p:attrNameLst>
                                      </p:cBhvr>
                                      <p:to>
                                        <a:schemeClr val="bg1"/>
                                      </p:to>
                                    </p:animClr>
                                    <p:animClr clrSpc="rgb" dir="cw">
                                      <p:cBhvr>
                                        <p:cTn id="28" dur="250" autoRev="1" fill="remove"/>
                                        <p:tgtEl>
                                          <p:spTgt spid="19"/>
                                        </p:tgtEl>
                                        <p:attrNameLst>
                                          <p:attrName>fillcolor</p:attrName>
                                        </p:attrNameLst>
                                      </p:cBhvr>
                                      <p:to>
                                        <a:schemeClr val="bg1"/>
                                      </p:to>
                                    </p:animClr>
                                    <p:set>
                                      <p:cBhvr>
                                        <p:cTn id="29" dur="250" autoRev="1" fill="remove"/>
                                        <p:tgtEl>
                                          <p:spTgt spid="19"/>
                                        </p:tgtEl>
                                        <p:attrNameLst>
                                          <p:attrName>fill.type</p:attrName>
                                        </p:attrNameLst>
                                      </p:cBhvr>
                                      <p:to>
                                        <p:strVal val="solid"/>
                                      </p:to>
                                    </p:set>
                                    <p:set>
                                      <p:cBhvr>
                                        <p:cTn id="30" dur="250" autoRev="1" fill="remove"/>
                                        <p:tgtEl>
                                          <p:spTgt spid="19"/>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27" presetClass="emph" presetSubtype="0" fill="remove" grpId="0" nodeType="clickEffect">
                                  <p:stCondLst>
                                    <p:cond delay="0"/>
                                  </p:stCondLst>
                                  <p:childTnLst>
                                    <p:animClr clrSpc="rgb" dir="cw">
                                      <p:cBhvr override="childStyle">
                                        <p:cTn id="34" dur="250" autoRev="1" fill="remove"/>
                                        <p:tgtEl>
                                          <p:spTgt spid="21"/>
                                        </p:tgtEl>
                                        <p:attrNameLst>
                                          <p:attrName>style.color</p:attrName>
                                        </p:attrNameLst>
                                      </p:cBhvr>
                                      <p:to>
                                        <a:schemeClr val="bg1"/>
                                      </p:to>
                                    </p:animClr>
                                    <p:animClr clrSpc="rgb" dir="cw">
                                      <p:cBhvr>
                                        <p:cTn id="35" dur="250" autoRev="1" fill="remove"/>
                                        <p:tgtEl>
                                          <p:spTgt spid="21"/>
                                        </p:tgtEl>
                                        <p:attrNameLst>
                                          <p:attrName>fillcolor</p:attrName>
                                        </p:attrNameLst>
                                      </p:cBhvr>
                                      <p:to>
                                        <a:schemeClr val="bg1"/>
                                      </p:to>
                                    </p:animClr>
                                    <p:set>
                                      <p:cBhvr>
                                        <p:cTn id="36" dur="250" autoRev="1" fill="remove"/>
                                        <p:tgtEl>
                                          <p:spTgt spid="21"/>
                                        </p:tgtEl>
                                        <p:attrNameLst>
                                          <p:attrName>fill.type</p:attrName>
                                        </p:attrNameLst>
                                      </p:cBhvr>
                                      <p:to>
                                        <p:strVal val="solid"/>
                                      </p:to>
                                    </p:set>
                                    <p:set>
                                      <p:cBhvr>
                                        <p:cTn id="37" dur="250" autoRev="1" fill="remove"/>
                                        <p:tgtEl>
                                          <p:spTgt spid="2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P spid="16" grpId="0" animBg="1"/>
      <p:bldP spid="19" grpId="0" animBg="1"/>
      <p:bldP spid="2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12192000" cy="1051255"/>
          </a:xfrm>
          <a:prstGeom prst="rect">
            <a:avLst/>
          </a:prstGeom>
          <a:solidFill>
            <a:schemeClr val="tx1">
              <a:lumMod val="50000"/>
              <a:lumOff val="50000"/>
            </a:schemeClr>
          </a:solidFill>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gn="ctr"/>
            <a:r>
              <a:rPr lang="en-US" dirty="0" smtClean="0">
                <a:solidFill>
                  <a:schemeClr val="bg1"/>
                </a:solidFill>
              </a:rPr>
              <a:t>HOW - LESSONS LEARNED / NEW PRACTICES</a:t>
            </a:r>
            <a:endParaRPr lang="en-US" dirty="0">
              <a:solidFill>
                <a:schemeClr val="bg1"/>
              </a:solidFill>
            </a:endParaRPr>
          </a:p>
        </p:txBody>
      </p:sp>
      <p:sp>
        <p:nvSpPr>
          <p:cNvPr id="5" name="TextBox 4"/>
          <p:cNvSpPr txBox="1"/>
          <p:nvPr/>
        </p:nvSpPr>
        <p:spPr>
          <a:xfrm>
            <a:off x="4911090" y="1108056"/>
            <a:ext cx="7280910" cy="4401205"/>
          </a:xfrm>
          <a:prstGeom prst="rect">
            <a:avLst/>
          </a:prstGeom>
          <a:noFill/>
        </p:spPr>
        <p:txBody>
          <a:bodyPr wrap="square" rtlCol="0">
            <a:spAutoFit/>
          </a:bodyPr>
          <a:lstStyle/>
          <a:p>
            <a:r>
              <a:rPr lang="en-US" sz="4000" dirty="0" smtClean="0">
                <a:solidFill>
                  <a:schemeClr val="bg1"/>
                </a:solidFill>
              </a:rPr>
              <a:t>Establish </a:t>
            </a:r>
            <a:r>
              <a:rPr lang="en-US" sz="4000" dirty="0" smtClean="0">
                <a:solidFill>
                  <a:srgbClr val="FFC000"/>
                </a:solidFill>
              </a:rPr>
              <a:t>aggressive timeline</a:t>
            </a:r>
          </a:p>
          <a:p>
            <a:endParaRPr lang="en-US" sz="4000" dirty="0" smtClean="0">
              <a:solidFill>
                <a:srgbClr val="FFC000"/>
              </a:solidFill>
            </a:endParaRPr>
          </a:p>
          <a:p>
            <a:r>
              <a:rPr lang="en-US" sz="4000" dirty="0" smtClean="0">
                <a:solidFill>
                  <a:srgbClr val="FFC000"/>
                </a:solidFill>
              </a:rPr>
              <a:t>Collaborate </a:t>
            </a:r>
            <a:r>
              <a:rPr lang="en-US" sz="4000" dirty="0">
                <a:solidFill>
                  <a:schemeClr val="bg1"/>
                </a:solidFill>
              </a:rPr>
              <a:t>with ISO </a:t>
            </a:r>
            <a:r>
              <a:rPr lang="en-US" sz="4000" dirty="0" smtClean="0">
                <a:solidFill>
                  <a:schemeClr val="bg1"/>
                </a:solidFill>
              </a:rPr>
              <a:t>consultant</a:t>
            </a:r>
          </a:p>
          <a:p>
            <a:r>
              <a:rPr lang="en-US" sz="4000" dirty="0" smtClean="0">
                <a:solidFill>
                  <a:schemeClr val="bg1"/>
                </a:solidFill>
              </a:rPr>
              <a:t>    </a:t>
            </a:r>
            <a:r>
              <a:rPr lang="en-US" sz="3600" dirty="0" smtClean="0">
                <a:solidFill>
                  <a:schemeClr val="bg1"/>
                </a:solidFill>
              </a:rPr>
              <a:t>Mentor, Coach, Partner, Advocate</a:t>
            </a:r>
          </a:p>
          <a:p>
            <a:endParaRPr lang="en-US" sz="4000" dirty="0" smtClean="0">
              <a:solidFill>
                <a:schemeClr val="bg1"/>
              </a:solidFill>
            </a:endParaRPr>
          </a:p>
          <a:p>
            <a:r>
              <a:rPr lang="en-US" sz="4000" dirty="0" smtClean="0">
                <a:solidFill>
                  <a:schemeClr val="bg1"/>
                </a:solidFill>
              </a:rPr>
              <a:t>Get “Audit Ready” :</a:t>
            </a:r>
          </a:p>
          <a:p>
            <a:r>
              <a:rPr lang="en-US" sz="4000" dirty="0" smtClean="0">
                <a:solidFill>
                  <a:srgbClr val="FFC000"/>
                </a:solidFill>
              </a:rPr>
              <a:t>    Prepare, Practice, Pre-Audit</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982" y="77061"/>
            <a:ext cx="897131" cy="897131"/>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3469" y="1445568"/>
            <a:ext cx="4502168" cy="3726180"/>
          </a:xfrm>
          <a:prstGeom prst="rect">
            <a:avLst/>
          </a:prstGeom>
        </p:spPr>
      </p:pic>
    </p:spTree>
    <p:extLst>
      <p:ext uri="{BB962C8B-B14F-4D97-AF65-F5344CB8AC3E}">
        <p14:creationId xmlns:p14="http://schemas.microsoft.com/office/powerpoint/2010/main" val="379563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 calcmode="lin" valueType="num">
                                      <p:cBhvr additive="base">
                                        <p:cTn id="31"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5814" y="112937"/>
            <a:ext cx="10515600" cy="1325563"/>
          </a:xfrm>
        </p:spPr>
        <p:txBody>
          <a:bodyPr>
            <a:normAutofit/>
          </a:bodyPr>
          <a:lstStyle/>
          <a:p>
            <a:r>
              <a:rPr lang="en-IN" sz="4800" b="1" dirty="0" smtClean="0">
                <a:solidFill>
                  <a:schemeClr val="bg1"/>
                </a:solidFill>
              </a:rPr>
              <a:t>Major Milestones - ISO 13485 </a:t>
            </a:r>
            <a:endParaRPr lang="en-IN" sz="4800" b="1" dirty="0">
              <a:solidFill>
                <a:schemeClr val="bg1"/>
              </a:solidFill>
            </a:endParaRPr>
          </a:p>
        </p:txBody>
      </p:sp>
      <p:grpSp>
        <p:nvGrpSpPr>
          <p:cNvPr id="7" name="Group 6"/>
          <p:cNvGrpSpPr/>
          <p:nvPr/>
        </p:nvGrpSpPr>
        <p:grpSpPr>
          <a:xfrm>
            <a:off x="666927" y="1691806"/>
            <a:ext cx="3892997" cy="4503690"/>
            <a:chOff x="204191" y="1691806"/>
            <a:chExt cx="3892997" cy="4113458"/>
          </a:xfrm>
        </p:grpSpPr>
        <p:grpSp>
          <p:nvGrpSpPr>
            <p:cNvPr id="5" name="Group 4"/>
            <p:cNvGrpSpPr/>
            <p:nvPr/>
          </p:nvGrpSpPr>
          <p:grpSpPr>
            <a:xfrm>
              <a:off x="204191" y="1700808"/>
              <a:ext cx="3759439" cy="4104456"/>
              <a:chOff x="204191" y="1700808"/>
              <a:chExt cx="3759439" cy="4104456"/>
            </a:xfrm>
          </p:grpSpPr>
          <p:sp>
            <p:nvSpPr>
              <p:cNvPr id="3" name="Chevron 2"/>
              <p:cNvSpPr/>
              <p:nvPr/>
            </p:nvSpPr>
            <p:spPr>
              <a:xfrm>
                <a:off x="232306" y="1700808"/>
                <a:ext cx="3731324" cy="4104456"/>
              </a:xfrm>
              <a:prstGeom prst="chevron">
                <a:avLst>
                  <a:gd name="adj" fmla="val 36633"/>
                </a:avLst>
              </a:prstGeom>
              <a:gradFill>
                <a:gsLst>
                  <a:gs pos="0">
                    <a:srgbClr val="FFC000"/>
                  </a:gs>
                  <a:gs pos="100000">
                    <a:schemeClr val="accent2">
                      <a:lumMod val="100000"/>
                    </a:schemeClr>
                  </a:gs>
                </a:gsLst>
                <a:lin ang="0" scaled="0"/>
              </a:gra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 name="Parallelogram 3"/>
              <p:cNvSpPr/>
              <p:nvPr/>
            </p:nvSpPr>
            <p:spPr>
              <a:xfrm flipH="1">
                <a:off x="204191" y="1700808"/>
                <a:ext cx="3019427" cy="936104"/>
              </a:xfrm>
              <a:prstGeom prst="parallelogram">
                <a:avLst>
                  <a:gd name="adj" fmla="val 6946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Box 8"/>
            <p:cNvSpPr txBox="1"/>
            <p:nvPr/>
          </p:nvSpPr>
          <p:spPr>
            <a:xfrm>
              <a:off x="761971" y="1691806"/>
              <a:ext cx="2108538" cy="871436"/>
            </a:xfrm>
            <a:prstGeom prst="rect">
              <a:avLst/>
            </a:prstGeom>
            <a:noFill/>
          </p:spPr>
          <p:txBody>
            <a:bodyPr wrap="square" rtlCol="0">
              <a:spAutoFit/>
            </a:bodyPr>
            <a:lstStyle/>
            <a:p>
              <a:pPr algn="ctr"/>
              <a:r>
                <a:rPr lang="en-US" sz="2800" b="1" dirty="0" smtClean="0">
                  <a:latin typeface="Arial Narrow" pitchFamily="34" charset="0"/>
                </a:rPr>
                <a:t>Define</a:t>
              </a:r>
            </a:p>
            <a:p>
              <a:pPr algn="ctr"/>
              <a:r>
                <a:rPr lang="en-US" sz="2800" dirty="0" smtClean="0">
                  <a:latin typeface="Arial Narrow" pitchFamily="34" charset="0"/>
                </a:rPr>
                <a:t>6 Months</a:t>
              </a:r>
              <a:endParaRPr lang="en-US" sz="2800" dirty="0">
                <a:latin typeface="Arial Narrow" pitchFamily="34" charset="0"/>
              </a:endParaRPr>
            </a:p>
          </p:txBody>
        </p:sp>
        <p:sp>
          <p:nvSpPr>
            <p:cNvPr id="10" name="TextBox 9"/>
            <p:cNvSpPr txBox="1"/>
            <p:nvPr/>
          </p:nvSpPr>
          <p:spPr>
            <a:xfrm>
              <a:off x="1541019" y="3098589"/>
              <a:ext cx="2556169" cy="1208767"/>
            </a:xfrm>
            <a:prstGeom prst="rect">
              <a:avLst/>
            </a:prstGeom>
            <a:noFill/>
          </p:spPr>
          <p:txBody>
            <a:bodyPr wrap="square" rtlCol="0" anchor="ctr">
              <a:spAutoFit/>
            </a:bodyPr>
            <a:lstStyle/>
            <a:p>
              <a:pPr marL="342900" indent="-342900">
                <a:buFont typeface="Wingdings" pitchFamily="2" charset="2"/>
                <a:buChar char="§"/>
              </a:pPr>
              <a:r>
                <a:rPr lang="en-US" sz="2000" b="1" dirty="0" smtClean="0"/>
                <a:t>Assess Current</a:t>
              </a:r>
            </a:p>
            <a:p>
              <a:pPr marL="342900" indent="-342900">
                <a:buFont typeface="Wingdings" pitchFamily="2" charset="2"/>
                <a:buChar char="§"/>
              </a:pPr>
              <a:r>
                <a:rPr lang="en-US" sz="2000" b="1" dirty="0" smtClean="0"/>
                <a:t>ISO Gaps</a:t>
              </a:r>
            </a:p>
            <a:p>
              <a:pPr marL="342900" indent="-342900">
                <a:buFont typeface="Wingdings" pitchFamily="2" charset="2"/>
                <a:buChar char="§"/>
              </a:pPr>
              <a:r>
                <a:rPr lang="en-US" sz="2000" b="1" dirty="0" smtClean="0"/>
                <a:t>Convert QSPs</a:t>
              </a:r>
            </a:p>
            <a:p>
              <a:pPr marL="342900" indent="-342900">
                <a:buFont typeface="Wingdings" pitchFamily="2" charset="2"/>
                <a:buChar char="§"/>
              </a:pPr>
              <a:r>
                <a:rPr lang="en-US" sz="2000" b="1" dirty="0" smtClean="0"/>
                <a:t>Develop QSPs</a:t>
              </a:r>
              <a:endParaRPr lang="en-US" sz="2000" b="1" dirty="0"/>
            </a:p>
          </p:txBody>
        </p:sp>
      </p:grpSp>
      <p:grpSp>
        <p:nvGrpSpPr>
          <p:cNvPr id="14" name="Group 13"/>
          <p:cNvGrpSpPr/>
          <p:nvPr/>
        </p:nvGrpSpPr>
        <p:grpSpPr>
          <a:xfrm>
            <a:off x="3028103" y="1687019"/>
            <a:ext cx="3963972" cy="4514180"/>
            <a:chOff x="2904606" y="1682225"/>
            <a:chExt cx="3963972" cy="4123039"/>
          </a:xfrm>
        </p:grpSpPr>
        <p:sp>
          <p:nvSpPr>
            <p:cNvPr id="34" name="Chevron 33"/>
            <p:cNvSpPr/>
            <p:nvPr/>
          </p:nvSpPr>
          <p:spPr>
            <a:xfrm>
              <a:off x="2932721" y="1700808"/>
              <a:ext cx="3731324" cy="4104456"/>
            </a:xfrm>
            <a:prstGeom prst="chevron">
              <a:avLst>
                <a:gd name="adj" fmla="val 36633"/>
              </a:avLst>
            </a:prstGeom>
            <a:gradFill>
              <a:gsLst>
                <a:gs pos="100000">
                  <a:schemeClr val="tx1">
                    <a:lumMod val="50000"/>
                    <a:lumOff val="50000"/>
                  </a:schemeClr>
                </a:gs>
                <a:gs pos="28000">
                  <a:schemeClr val="tx1">
                    <a:lumMod val="75000"/>
                    <a:lumOff val="25000"/>
                  </a:schemeClr>
                </a:gs>
              </a:gsLst>
              <a:lin ang="0" scaled="0"/>
            </a:gradFill>
            <a:ln w="12700"/>
            <a:effectLst>
              <a:innerShdw blurRad="2540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6" name="Parallelogram 35"/>
            <p:cNvSpPr/>
            <p:nvPr/>
          </p:nvSpPr>
          <p:spPr>
            <a:xfrm flipH="1">
              <a:off x="2904606" y="1700808"/>
              <a:ext cx="3019427" cy="936104"/>
            </a:xfrm>
            <a:prstGeom prst="parallelogram">
              <a:avLst>
                <a:gd name="adj" fmla="val 6946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p:cNvSpPr txBox="1"/>
            <p:nvPr/>
          </p:nvSpPr>
          <p:spPr>
            <a:xfrm>
              <a:off x="3554917" y="1682225"/>
              <a:ext cx="2108538" cy="871436"/>
            </a:xfrm>
            <a:prstGeom prst="rect">
              <a:avLst/>
            </a:prstGeom>
            <a:noFill/>
          </p:spPr>
          <p:txBody>
            <a:bodyPr wrap="square" rtlCol="0">
              <a:spAutoFit/>
            </a:bodyPr>
            <a:lstStyle/>
            <a:p>
              <a:pPr algn="ctr"/>
              <a:r>
                <a:rPr lang="en-US" sz="2800" b="1" dirty="0" smtClean="0">
                  <a:solidFill>
                    <a:schemeClr val="bg1"/>
                  </a:solidFill>
                  <a:latin typeface="Arial Narrow" pitchFamily="34" charset="0"/>
                </a:rPr>
                <a:t>Train</a:t>
              </a:r>
            </a:p>
            <a:p>
              <a:pPr algn="ctr"/>
              <a:r>
                <a:rPr lang="en-US" sz="2800" dirty="0" smtClean="0">
                  <a:solidFill>
                    <a:schemeClr val="bg1"/>
                  </a:solidFill>
                  <a:latin typeface="Arial Narrow" pitchFamily="34" charset="0"/>
                </a:rPr>
                <a:t>3 Months</a:t>
              </a:r>
              <a:endParaRPr lang="en-US" sz="2800" dirty="0">
                <a:solidFill>
                  <a:schemeClr val="bg1"/>
                </a:solidFill>
                <a:latin typeface="Arial Narrow" pitchFamily="34" charset="0"/>
              </a:endParaRPr>
            </a:p>
          </p:txBody>
        </p:sp>
        <p:sp>
          <p:nvSpPr>
            <p:cNvPr id="32" name="TextBox 31"/>
            <p:cNvSpPr txBox="1"/>
            <p:nvPr/>
          </p:nvSpPr>
          <p:spPr>
            <a:xfrm>
              <a:off x="4147136" y="3119415"/>
              <a:ext cx="2721442" cy="1208767"/>
            </a:xfrm>
            <a:prstGeom prst="rect">
              <a:avLst/>
            </a:prstGeom>
            <a:noFill/>
          </p:spPr>
          <p:txBody>
            <a:bodyPr wrap="square" rtlCol="0" anchor="ctr">
              <a:spAutoFit/>
            </a:bodyPr>
            <a:lstStyle/>
            <a:p>
              <a:pPr marL="342900" indent="-342900">
                <a:buFont typeface="Wingdings" pitchFamily="2" charset="2"/>
                <a:buChar char="§"/>
              </a:pPr>
              <a:r>
                <a:rPr lang="en-US" sz="2000" dirty="0" smtClean="0">
                  <a:solidFill>
                    <a:schemeClr val="bg1"/>
                  </a:solidFill>
                </a:rPr>
                <a:t>Quality Tools  Leadership &amp; Staff</a:t>
              </a:r>
            </a:p>
            <a:p>
              <a:pPr marL="342900" indent="-342900">
                <a:buFont typeface="Wingdings" pitchFamily="2" charset="2"/>
                <a:buChar char="§"/>
              </a:pPr>
              <a:r>
                <a:rPr lang="en-US" sz="2000" dirty="0" smtClean="0">
                  <a:solidFill>
                    <a:schemeClr val="bg1"/>
                  </a:solidFill>
                </a:rPr>
                <a:t>Lean 6 Sigma</a:t>
              </a:r>
            </a:p>
            <a:p>
              <a:pPr marL="342900" indent="-342900">
                <a:buFont typeface="Wingdings" pitchFamily="2" charset="2"/>
                <a:buChar char="§"/>
              </a:pPr>
              <a:r>
                <a:rPr lang="en-US" sz="2000" dirty="0" smtClean="0">
                  <a:solidFill>
                    <a:schemeClr val="bg1"/>
                  </a:solidFill>
                </a:rPr>
                <a:t>ISO Basics</a:t>
              </a:r>
              <a:endParaRPr lang="en-US" sz="3200" dirty="0"/>
            </a:p>
          </p:txBody>
        </p:sp>
      </p:grpSp>
      <p:grpSp>
        <p:nvGrpSpPr>
          <p:cNvPr id="38" name="Group 37"/>
          <p:cNvGrpSpPr/>
          <p:nvPr/>
        </p:nvGrpSpPr>
        <p:grpSpPr>
          <a:xfrm>
            <a:off x="5403614" y="1682225"/>
            <a:ext cx="3759439" cy="4514180"/>
            <a:chOff x="204191" y="1682225"/>
            <a:chExt cx="3759439" cy="4123039"/>
          </a:xfrm>
        </p:grpSpPr>
        <p:grpSp>
          <p:nvGrpSpPr>
            <p:cNvPr id="40" name="Group 39"/>
            <p:cNvGrpSpPr/>
            <p:nvPr/>
          </p:nvGrpSpPr>
          <p:grpSpPr>
            <a:xfrm>
              <a:off x="204191" y="1700808"/>
              <a:ext cx="3759439" cy="4104456"/>
              <a:chOff x="204191" y="1700808"/>
              <a:chExt cx="3759439" cy="4104456"/>
            </a:xfrm>
          </p:grpSpPr>
          <p:sp>
            <p:nvSpPr>
              <p:cNvPr id="44" name="Chevron 43"/>
              <p:cNvSpPr/>
              <p:nvPr/>
            </p:nvSpPr>
            <p:spPr>
              <a:xfrm>
                <a:off x="232306" y="1700808"/>
                <a:ext cx="3731324" cy="4104456"/>
              </a:xfrm>
              <a:prstGeom prst="chevron">
                <a:avLst>
                  <a:gd name="adj" fmla="val 36633"/>
                </a:avLst>
              </a:prstGeom>
              <a:gradFill>
                <a:gsLst>
                  <a:gs pos="0">
                    <a:srgbClr val="0070C0"/>
                  </a:gs>
                  <a:gs pos="100000">
                    <a:srgbClr val="83ACD1"/>
                  </a:gs>
                </a:gsLst>
                <a:lin ang="0" scaled="0"/>
              </a:gradFill>
              <a:ln w="12700"/>
              <a:effectLst>
                <a:innerShdw blurRad="2540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46" name="Parallelogram 45"/>
              <p:cNvSpPr/>
              <p:nvPr/>
            </p:nvSpPr>
            <p:spPr>
              <a:xfrm flipH="1">
                <a:off x="204191" y="1700808"/>
                <a:ext cx="3019427" cy="936104"/>
              </a:xfrm>
              <a:prstGeom prst="parallelogram">
                <a:avLst>
                  <a:gd name="adj" fmla="val 69466"/>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2" name="TextBox 41"/>
            <p:cNvSpPr txBox="1"/>
            <p:nvPr/>
          </p:nvSpPr>
          <p:spPr>
            <a:xfrm>
              <a:off x="720987" y="1682225"/>
              <a:ext cx="2108538" cy="871436"/>
            </a:xfrm>
            <a:prstGeom prst="rect">
              <a:avLst/>
            </a:prstGeom>
            <a:noFill/>
          </p:spPr>
          <p:txBody>
            <a:bodyPr wrap="square" rtlCol="0">
              <a:spAutoFit/>
            </a:bodyPr>
            <a:lstStyle/>
            <a:p>
              <a:pPr algn="ctr"/>
              <a:r>
                <a:rPr lang="en-US" sz="2800" b="1" dirty="0" smtClean="0">
                  <a:solidFill>
                    <a:schemeClr val="bg1"/>
                  </a:solidFill>
                  <a:latin typeface="Arial Narrow" pitchFamily="34" charset="0"/>
                </a:rPr>
                <a:t>Launch</a:t>
              </a:r>
            </a:p>
            <a:p>
              <a:pPr algn="ctr"/>
              <a:r>
                <a:rPr lang="en-US" sz="2800" dirty="0" smtClean="0">
                  <a:solidFill>
                    <a:schemeClr val="bg1"/>
                  </a:solidFill>
                  <a:latin typeface="Arial Narrow" pitchFamily="34" charset="0"/>
                </a:rPr>
                <a:t>3 Months</a:t>
              </a:r>
              <a:endParaRPr lang="en-US" sz="2800" dirty="0">
                <a:solidFill>
                  <a:schemeClr val="bg1"/>
                </a:solidFill>
                <a:latin typeface="Arial Narrow" pitchFamily="34" charset="0"/>
              </a:endParaRPr>
            </a:p>
          </p:txBody>
        </p:sp>
        <p:sp>
          <p:nvSpPr>
            <p:cNvPr id="43" name="TextBox 42"/>
            <p:cNvSpPr txBox="1"/>
            <p:nvPr/>
          </p:nvSpPr>
          <p:spPr>
            <a:xfrm>
              <a:off x="1325905" y="3091201"/>
              <a:ext cx="2132886" cy="1939649"/>
            </a:xfrm>
            <a:prstGeom prst="rect">
              <a:avLst/>
            </a:prstGeom>
            <a:noFill/>
          </p:spPr>
          <p:txBody>
            <a:bodyPr wrap="square" rtlCol="0" anchor="ctr">
              <a:spAutoFit/>
            </a:bodyPr>
            <a:lstStyle/>
            <a:p>
              <a:pPr marL="342900" indent="-342900" algn="r">
                <a:buFont typeface="Wingdings" pitchFamily="2" charset="2"/>
                <a:buChar char="§"/>
              </a:pPr>
              <a:r>
                <a:rPr lang="en-US" sz="2000" dirty="0" smtClean="0">
                  <a:solidFill>
                    <a:schemeClr val="bg1"/>
                  </a:solidFill>
                </a:rPr>
                <a:t>Use New QSPs</a:t>
              </a:r>
            </a:p>
            <a:p>
              <a:pPr marL="342900" indent="-342900" algn="r">
                <a:buFont typeface="Wingdings" pitchFamily="2" charset="2"/>
                <a:buChar char="§"/>
              </a:pPr>
              <a:r>
                <a:rPr lang="en-US" sz="2000" dirty="0" smtClean="0">
                  <a:solidFill>
                    <a:schemeClr val="bg1"/>
                  </a:solidFill>
                </a:rPr>
                <a:t>Integrate ISO tools</a:t>
              </a:r>
              <a:endParaRPr lang="en-US" sz="2000" dirty="0">
                <a:solidFill>
                  <a:schemeClr val="bg1"/>
                </a:solidFill>
              </a:endParaRPr>
            </a:p>
            <a:p>
              <a:pPr marL="342900" indent="-342900" algn="r">
                <a:buFont typeface="Wingdings" pitchFamily="2" charset="2"/>
                <a:buChar char="§"/>
              </a:pPr>
              <a:r>
                <a:rPr lang="en-US" sz="2000" dirty="0" smtClean="0">
                  <a:solidFill>
                    <a:schemeClr val="bg1"/>
                  </a:solidFill>
                </a:rPr>
                <a:t>Transition to self sufficiency</a:t>
              </a:r>
              <a:endParaRPr lang="en-US" sz="2000" dirty="0">
                <a:solidFill>
                  <a:schemeClr val="bg1"/>
                </a:solidFill>
              </a:endParaRPr>
            </a:p>
            <a:p>
              <a:pPr marL="457200" indent="-457200" algn="r">
                <a:buFont typeface="Wingdings" pitchFamily="2" charset="2"/>
                <a:buChar char="§"/>
              </a:pPr>
              <a:endParaRPr lang="en-US" sz="3200" dirty="0"/>
            </a:p>
          </p:txBody>
        </p:sp>
      </p:grpSp>
      <p:grpSp>
        <p:nvGrpSpPr>
          <p:cNvPr id="15" name="Group 14"/>
          <p:cNvGrpSpPr/>
          <p:nvPr/>
        </p:nvGrpSpPr>
        <p:grpSpPr>
          <a:xfrm>
            <a:off x="7730730" y="1700808"/>
            <a:ext cx="4054684" cy="4493834"/>
            <a:chOff x="7945166" y="1700808"/>
            <a:chExt cx="4054684" cy="4104456"/>
          </a:xfrm>
        </p:grpSpPr>
        <p:sp>
          <p:nvSpPr>
            <p:cNvPr id="53" name="Chevron 52"/>
            <p:cNvSpPr/>
            <p:nvPr/>
          </p:nvSpPr>
          <p:spPr>
            <a:xfrm>
              <a:off x="7973281" y="1700808"/>
              <a:ext cx="3731324" cy="4104456"/>
            </a:xfrm>
            <a:prstGeom prst="chevron">
              <a:avLst>
                <a:gd name="adj" fmla="val 36633"/>
              </a:avLst>
            </a:prstGeom>
            <a:gradFill>
              <a:gsLst>
                <a:gs pos="100000">
                  <a:srgbClr val="00CC00"/>
                </a:gs>
                <a:gs pos="28000">
                  <a:schemeClr val="tx1">
                    <a:lumMod val="75000"/>
                    <a:lumOff val="25000"/>
                  </a:schemeClr>
                </a:gs>
              </a:gsLst>
              <a:lin ang="0" scaled="0"/>
            </a:gradFill>
            <a:ln w="12700"/>
            <a:effectLst>
              <a:innerShdw blurRad="2540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54" name="Parallelogram 53"/>
            <p:cNvSpPr/>
            <p:nvPr/>
          </p:nvSpPr>
          <p:spPr>
            <a:xfrm flipH="1">
              <a:off x="7945166" y="1700808"/>
              <a:ext cx="3019427" cy="936104"/>
            </a:xfrm>
            <a:prstGeom prst="parallelogram">
              <a:avLst>
                <a:gd name="adj" fmla="val 69466"/>
              </a:avLst>
            </a:prstGeom>
            <a:solidFill>
              <a:srgbClr val="2C6C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Box 50"/>
            <p:cNvSpPr txBox="1"/>
            <p:nvPr/>
          </p:nvSpPr>
          <p:spPr>
            <a:xfrm>
              <a:off x="8503135" y="1701388"/>
              <a:ext cx="2108538" cy="871436"/>
            </a:xfrm>
            <a:prstGeom prst="rect">
              <a:avLst/>
            </a:prstGeom>
            <a:noFill/>
            <a:ln>
              <a:solidFill>
                <a:srgbClr val="297229"/>
              </a:solidFill>
            </a:ln>
          </p:spPr>
          <p:txBody>
            <a:bodyPr wrap="square" rtlCol="0">
              <a:spAutoFit/>
            </a:bodyPr>
            <a:lstStyle/>
            <a:p>
              <a:pPr algn="ctr"/>
              <a:r>
                <a:rPr lang="en-US" sz="2800" b="1" dirty="0" smtClean="0">
                  <a:solidFill>
                    <a:schemeClr val="bg1"/>
                  </a:solidFill>
                  <a:latin typeface="Arial Narrow" pitchFamily="34" charset="0"/>
                </a:rPr>
                <a:t>Audit</a:t>
              </a:r>
            </a:p>
            <a:p>
              <a:pPr algn="ctr"/>
              <a:r>
                <a:rPr lang="en-US" sz="2800" dirty="0" smtClean="0">
                  <a:solidFill>
                    <a:schemeClr val="bg1"/>
                  </a:solidFill>
                  <a:latin typeface="Arial Narrow" pitchFamily="34" charset="0"/>
                </a:rPr>
                <a:t>6 Months</a:t>
              </a:r>
              <a:endParaRPr lang="en-US" sz="2800" dirty="0">
                <a:solidFill>
                  <a:schemeClr val="bg1"/>
                </a:solidFill>
                <a:latin typeface="Arial Narrow" pitchFamily="34" charset="0"/>
              </a:endParaRPr>
            </a:p>
          </p:txBody>
        </p:sp>
        <p:sp>
          <p:nvSpPr>
            <p:cNvPr id="52" name="TextBox 51"/>
            <p:cNvSpPr txBox="1"/>
            <p:nvPr/>
          </p:nvSpPr>
          <p:spPr>
            <a:xfrm>
              <a:off x="9443681" y="3108371"/>
              <a:ext cx="2556169" cy="1208767"/>
            </a:xfrm>
            <a:prstGeom prst="rect">
              <a:avLst/>
            </a:prstGeom>
            <a:noFill/>
          </p:spPr>
          <p:txBody>
            <a:bodyPr wrap="square" rtlCol="0" anchor="ctr">
              <a:spAutoFit/>
            </a:bodyPr>
            <a:lstStyle/>
            <a:p>
              <a:pPr marL="342900" indent="-342900">
                <a:buFont typeface="Wingdings" pitchFamily="2" charset="2"/>
                <a:buChar char="§"/>
              </a:pPr>
              <a:r>
                <a:rPr lang="en-US" sz="2000" dirty="0" smtClean="0">
                  <a:solidFill>
                    <a:schemeClr val="bg1"/>
                  </a:solidFill>
                </a:rPr>
                <a:t>Audit Prep</a:t>
              </a:r>
            </a:p>
            <a:p>
              <a:pPr marL="342900" indent="-342900">
                <a:buFont typeface="Wingdings" pitchFamily="2" charset="2"/>
                <a:buChar char="§"/>
              </a:pPr>
              <a:r>
                <a:rPr lang="en-US" sz="2000" dirty="0" smtClean="0">
                  <a:solidFill>
                    <a:schemeClr val="bg1"/>
                  </a:solidFill>
                </a:rPr>
                <a:t>ISO Audit</a:t>
              </a:r>
            </a:p>
            <a:p>
              <a:pPr marL="342900" indent="-342900">
                <a:buFont typeface="Wingdings" pitchFamily="2" charset="2"/>
                <a:buChar char="§"/>
              </a:pPr>
              <a:r>
                <a:rPr lang="en-US" sz="2000" dirty="0" smtClean="0">
                  <a:solidFill>
                    <a:schemeClr val="bg1"/>
                  </a:solidFill>
                </a:rPr>
                <a:t>Stage 1</a:t>
              </a:r>
            </a:p>
            <a:p>
              <a:pPr marL="342900" indent="-342900">
                <a:buFont typeface="Wingdings" pitchFamily="2" charset="2"/>
                <a:buChar char="§"/>
              </a:pPr>
              <a:r>
                <a:rPr lang="en-US" sz="2000" dirty="0" smtClean="0">
                  <a:solidFill>
                    <a:schemeClr val="bg1"/>
                  </a:solidFill>
                </a:rPr>
                <a:t>Stage 2</a:t>
              </a:r>
              <a:endParaRPr lang="en-US" sz="3200" dirty="0"/>
            </a:p>
          </p:txBody>
        </p:sp>
      </p:grpSp>
      <p:sp>
        <p:nvSpPr>
          <p:cNvPr id="6" name="TextBox 5"/>
          <p:cNvSpPr txBox="1"/>
          <p:nvPr/>
        </p:nvSpPr>
        <p:spPr>
          <a:xfrm>
            <a:off x="3086145" y="5308722"/>
            <a:ext cx="1018227" cy="584775"/>
          </a:xfrm>
          <a:prstGeom prst="rect">
            <a:avLst/>
          </a:prstGeom>
          <a:solidFill>
            <a:schemeClr val="bg1"/>
          </a:solidFill>
        </p:spPr>
        <p:txBody>
          <a:bodyPr wrap="none" rtlCol="0">
            <a:spAutoFit/>
          </a:bodyPr>
          <a:lstStyle/>
          <a:p>
            <a:r>
              <a:rPr lang="en-US" sz="3200" dirty="0" smtClean="0"/>
              <a:t>2020</a:t>
            </a:r>
            <a:endParaRPr lang="en-US" sz="3200" dirty="0"/>
          </a:p>
        </p:txBody>
      </p:sp>
      <p:sp>
        <p:nvSpPr>
          <p:cNvPr id="30" name="TextBox 29"/>
          <p:cNvSpPr txBox="1"/>
          <p:nvPr/>
        </p:nvSpPr>
        <p:spPr>
          <a:xfrm>
            <a:off x="7730730" y="5308723"/>
            <a:ext cx="1018227" cy="584775"/>
          </a:xfrm>
          <a:prstGeom prst="rect">
            <a:avLst/>
          </a:prstGeom>
          <a:solidFill>
            <a:schemeClr val="bg1"/>
          </a:solidFill>
        </p:spPr>
        <p:txBody>
          <a:bodyPr wrap="none" rtlCol="0">
            <a:spAutoFit/>
          </a:bodyPr>
          <a:lstStyle/>
          <a:p>
            <a:r>
              <a:rPr lang="en-US" sz="3200" dirty="0" smtClean="0"/>
              <a:t>2021</a:t>
            </a:r>
            <a:endParaRPr lang="en-US" sz="3200" dirty="0"/>
          </a:p>
        </p:txBody>
      </p:sp>
    </p:spTree>
    <p:extLst>
      <p:ext uri="{BB962C8B-B14F-4D97-AF65-F5344CB8AC3E}">
        <p14:creationId xmlns:p14="http://schemas.microsoft.com/office/powerpoint/2010/main" val="111498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0-#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 calcmode="lin" valueType="num">
                                      <p:cBhvr additive="base">
                                        <p:cTn id="25" dur="500" fill="hold"/>
                                        <p:tgtEl>
                                          <p:spTgt spid="30"/>
                                        </p:tgtEl>
                                        <p:attrNameLst>
                                          <p:attrName>ppt_x</p:attrName>
                                        </p:attrNameLst>
                                      </p:cBhvr>
                                      <p:tavLst>
                                        <p:tav tm="0">
                                          <p:val>
                                            <p:strVal val="#ppt_x"/>
                                          </p:val>
                                        </p:tav>
                                        <p:tav tm="100000">
                                          <p:val>
                                            <p:strVal val="#ppt_x"/>
                                          </p:val>
                                        </p:tav>
                                      </p:tavLst>
                                    </p:anim>
                                    <p:anim calcmode="lin" valueType="num">
                                      <p:cBhvr additive="base">
                                        <p:cTn id="2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 calcmode="lin" valueType="num">
                                      <p:cBhvr additive="base">
                                        <p:cTn id="31" dur="500" fill="hold"/>
                                        <p:tgtEl>
                                          <p:spTgt spid="38"/>
                                        </p:tgtEl>
                                        <p:attrNameLst>
                                          <p:attrName>ppt_x</p:attrName>
                                        </p:attrNameLst>
                                      </p:cBhvr>
                                      <p:tavLst>
                                        <p:tav tm="0">
                                          <p:val>
                                            <p:strVal val="0-#ppt_w/2"/>
                                          </p:val>
                                        </p:tav>
                                        <p:tav tm="100000">
                                          <p:val>
                                            <p:strVal val="#ppt_x"/>
                                          </p:val>
                                        </p:tav>
                                      </p:tavLst>
                                    </p:anim>
                                    <p:anim calcmode="lin" valueType="num">
                                      <p:cBhvr additive="base">
                                        <p:cTn id="32"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0-#ppt_w/2"/>
                                          </p:val>
                                        </p:tav>
                                        <p:tav tm="100000">
                                          <p:val>
                                            <p:strVal val="#ppt_x"/>
                                          </p:val>
                                        </p:tav>
                                      </p:tavLst>
                                    </p:anim>
                                    <p:anim calcmode="lin" valueType="num">
                                      <p:cBhvr additive="base">
                                        <p:cTn id="38"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2" name="TextBox 1"/>
          <p:cNvSpPr txBox="1"/>
          <p:nvPr/>
        </p:nvSpPr>
        <p:spPr>
          <a:xfrm>
            <a:off x="1624404" y="1927638"/>
            <a:ext cx="9283850" cy="3046988"/>
          </a:xfrm>
          <a:prstGeom prst="rect">
            <a:avLst/>
          </a:prstGeom>
          <a:noFill/>
        </p:spPr>
        <p:txBody>
          <a:bodyPr wrap="square" rtlCol="0">
            <a:spAutoFit/>
          </a:bodyPr>
          <a:lstStyle/>
          <a:p>
            <a:r>
              <a:rPr lang="en-US" sz="9600" dirty="0" smtClean="0">
                <a:solidFill>
                  <a:srgbClr val="FFC000"/>
                </a:solidFill>
              </a:rPr>
              <a:t>What</a:t>
            </a:r>
            <a:r>
              <a:rPr lang="en-US" sz="9600" dirty="0" smtClean="0">
                <a:solidFill>
                  <a:schemeClr val="bg1"/>
                </a:solidFill>
              </a:rPr>
              <a:t> are some of the benefits?</a:t>
            </a:r>
            <a:endParaRPr lang="en-US" sz="9600" dirty="0">
              <a:solidFill>
                <a:schemeClr val="bg1"/>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969" y="11723"/>
            <a:ext cx="1197920" cy="1197920"/>
          </a:xfrm>
          <a:prstGeom prst="rect">
            <a:avLst/>
          </a:prstGeom>
        </p:spPr>
      </p:pic>
    </p:spTree>
    <p:extLst>
      <p:ext uri="{BB962C8B-B14F-4D97-AF65-F5344CB8AC3E}">
        <p14:creationId xmlns:p14="http://schemas.microsoft.com/office/powerpoint/2010/main" val="279726627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57363" y="1597873"/>
            <a:ext cx="9650730" cy="4351338"/>
          </a:xfrm>
        </p:spPr>
        <p:txBody>
          <a:bodyPr>
            <a:normAutofit fontScale="70000" lnSpcReduction="20000"/>
          </a:bodyPr>
          <a:lstStyle/>
          <a:p>
            <a:pPr marL="0" indent="0">
              <a:buNone/>
            </a:pPr>
            <a:r>
              <a:rPr lang="en-US" sz="4400" dirty="0" smtClean="0">
                <a:solidFill>
                  <a:schemeClr val="bg1"/>
                </a:solidFill>
              </a:rPr>
              <a:t>Capability to </a:t>
            </a:r>
            <a:r>
              <a:rPr lang="en-US" sz="4400" dirty="0" smtClean="0">
                <a:solidFill>
                  <a:srgbClr val="FFC000"/>
                </a:solidFill>
              </a:rPr>
              <a:t>evaluate the performance</a:t>
            </a:r>
            <a:r>
              <a:rPr lang="en-US" sz="4400" dirty="0" smtClean="0">
                <a:solidFill>
                  <a:srgbClr val="FF0000"/>
                </a:solidFill>
              </a:rPr>
              <a:t> </a:t>
            </a:r>
            <a:r>
              <a:rPr lang="en-US" sz="4400" dirty="0" smtClean="0">
                <a:solidFill>
                  <a:schemeClr val="bg1"/>
                </a:solidFill>
              </a:rPr>
              <a:t>through a quality management system                                 </a:t>
            </a:r>
          </a:p>
          <a:p>
            <a:pPr marL="0" indent="0">
              <a:buNone/>
            </a:pPr>
            <a:endParaRPr lang="en-US" sz="4400" dirty="0" smtClean="0">
              <a:solidFill>
                <a:schemeClr val="bg1"/>
              </a:solidFill>
            </a:endParaRPr>
          </a:p>
          <a:p>
            <a:pPr marL="0" indent="0">
              <a:buNone/>
            </a:pPr>
            <a:r>
              <a:rPr lang="en-US" sz="4400" dirty="0" smtClean="0">
                <a:solidFill>
                  <a:schemeClr val="bg1"/>
                </a:solidFill>
              </a:rPr>
              <a:t>Identify </a:t>
            </a:r>
            <a:r>
              <a:rPr lang="en-US" sz="4400" dirty="0" smtClean="0">
                <a:solidFill>
                  <a:srgbClr val="FFC000"/>
                </a:solidFill>
              </a:rPr>
              <a:t>improvement</a:t>
            </a:r>
            <a:r>
              <a:rPr lang="en-US" sz="4400" dirty="0" smtClean="0">
                <a:solidFill>
                  <a:schemeClr val="bg1"/>
                </a:solidFill>
              </a:rPr>
              <a:t> opportunities</a:t>
            </a:r>
          </a:p>
          <a:p>
            <a:pPr marL="0" indent="0">
              <a:buNone/>
            </a:pPr>
            <a:endParaRPr lang="en-US" sz="4400" dirty="0" smtClean="0">
              <a:solidFill>
                <a:schemeClr val="bg1"/>
              </a:solidFill>
            </a:endParaRPr>
          </a:p>
          <a:p>
            <a:pPr marL="0" indent="0">
              <a:buNone/>
            </a:pPr>
            <a:r>
              <a:rPr lang="en-US" sz="4400" dirty="0" smtClean="0">
                <a:solidFill>
                  <a:srgbClr val="FFC000"/>
                </a:solidFill>
              </a:rPr>
              <a:t>Increase the satisfaction</a:t>
            </a:r>
            <a:r>
              <a:rPr lang="en-US" sz="4400" dirty="0" smtClean="0">
                <a:solidFill>
                  <a:schemeClr val="bg1"/>
                </a:solidFill>
              </a:rPr>
              <a:t> of NHC stakeholders</a:t>
            </a:r>
          </a:p>
          <a:p>
            <a:pPr marL="457200" lvl="1" indent="0">
              <a:buNone/>
            </a:pPr>
            <a:r>
              <a:rPr lang="en-US" sz="4000" dirty="0" smtClean="0">
                <a:solidFill>
                  <a:schemeClr val="bg1"/>
                </a:solidFill>
              </a:rPr>
              <a:t>Hospital  operations</a:t>
            </a:r>
          </a:p>
          <a:p>
            <a:pPr marL="457200" lvl="1" indent="0">
              <a:buNone/>
            </a:pPr>
            <a:r>
              <a:rPr lang="en-US" sz="4000" dirty="0" smtClean="0">
                <a:solidFill>
                  <a:schemeClr val="bg1"/>
                </a:solidFill>
              </a:rPr>
              <a:t>Clinical Staff</a:t>
            </a:r>
          </a:p>
          <a:p>
            <a:pPr marL="457200" lvl="1" indent="0">
              <a:buNone/>
            </a:pPr>
            <a:r>
              <a:rPr lang="en-US" sz="4000" dirty="0" smtClean="0">
                <a:solidFill>
                  <a:schemeClr val="bg1"/>
                </a:solidFill>
              </a:rPr>
              <a:t>Patients</a:t>
            </a:r>
          </a:p>
          <a:p>
            <a:pPr marL="457200" lvl="1" indent="0">
              <a:buNone/>
            </a:pPr>
            <a:r>
              <a:rPr lang="en-US" sz="4000" dirty="0" smtClean="0">
                <a:solidFill>
                  <a:schemeClr val="bg1"/>
                </a:solidFill>
              </a:rPr>
              <a:t>CE Staff</a:t>
            </a:r>
            <a:endParaRPr lang="en-US" sz="4400" dirty="0" smtClean="0">
              <a:solidFill>
                <a:schemeClr val="bg1"/>
              </a:solidFill>
            </a:endParaRPr>
          </a:p>
        </p:txBody>
      </p:sp>
      <p:sp>
        <p:nvSpPr>
          <p:cNvPr id="4" name="Title 1"/>
          <p:cNvSpPr>
            <a:spLocks noGrp="1"/>
          </p:cNvSpPr>
          <p:nvPr>
            <p:ph type="title"/>
          </p:nvPr>
        </p:nvSpPr>
        <p:spPr>
          <a:xfrm>
            <a:off x="0" y="0"/>
            <a:ext cx="12192000" cy="1051255"/>
          </a:xfrm>
          <a:solidFill>
            <a:schemeClr val="tx1">
              <a:lumMod val="50000"/>
              <a:lumOff val="50000"/>
            </a:schemeClr>
          </a:solidFill>
        </p:spPr>
        <p:txBody>
          <a:bodyPr/>
          <a:lstStyle/>
          <a:p>
            <a:r>
              <a:rPr lang="en-US" dirty="0" smtClean="0">
                <a:solidFill>
                  <a:schemeClr val="bg1"/>
                </a:solidFill>
              </a:rPr>
              <a:t>How Has our </a:t>
            </a:r>
            <a:r>
              <a:rPr lang="en-US" b="1" u="sng" dirty="0" smtClean="0">
                <a:solidFill>
                  <a:schemeClr val="bg1"/>
                </a:solidFill>
              </a:rPr>
              <a:t>NHC</a:t>
            </a:r>
            <a:r>
              <a:rPr lang="en-US" dirty="0" smtClean="0">
                <a:solidFill>
                  <a:schemeClr val="bg1"/>
                </a:solidFill>
              </a:rPr>
              <a:t> Benefited from ISO 13485?</a:t>
            </a:r>
            <a:endParaRPr lang="en-US" dirty="0">
              <a:solidFill>
                <a:schemeClr val="bg1"/>
              </a:solidFill>
            </a:endParaRPr>
          </a:p>
        </p:txBody>
      </p:sp>
      <p:pic>
        <p:nvPicPr>
          <p:cNvPr id="2" name="Picture 1"/>
          <p:cNvPicPr>
            <a:picLocks noChangeAspect="1"/>
          </p:cNvPicPr>
          <p:nvPr/>
        </p:nvPicPr>
        <p:blipFill>
          <a:blip r:embed="rId2" cstate="email">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550040" y="1396140"/>
            <a:ext cx="962140" cy="962140"/>
          </a:xfrm>
          <a:prstGeom prst="rect">
            <a:avLst/>
          </a:prstGeom>
        </p:spPr>
      </p:pic>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9243" y="2703166"/>
            <a:ext cx="1199893" cy="936926"/>
          </a:xfrm>
          <a:prstGeom prst="rect">
            <a:avLst/>
          </a:prstGeom>
        </p:spPr>
      </p:pic>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5537" y="3855989"/>
            <a:ext cx="806643" cy="807764"/>
          </a:xfrm>
          <a:prstGeom prst="rect">
            <a:avLst/>
          </a:prstGeom>
        </p:spPr>
      </p:pic>
    </p:spTree>
    <p:extLst>
      <p:ext uri="{BB962C8B-B14F-4D97-AF65-F5344CB8AC3E}">
        <p14:creationId xmlns:p14="http://schemas.microsoft.com/office/powerpoint/2010/main" val="209419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wipe(down)">
                                      <p:cBhvr>
                                        <p:cTn id="17" dur="500"/>
                                        <p:tgtEl>
                                          <p:spTgt spid="3">
                                            <p:txEl>
                                              <p:pRg st="4" end="4"/>
                                            </p:txEl>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wipe(down)">
                                      <p:cBhvr>
                                        <p:cTn id="20" dur="500"/>
                                        <p:tgtEl>
                                          <p:spTgt spid="3">
                                            <p:txEl>
                                              <p:pRg st="5" end="5"/>
                                            </p:txEl>
                                          </p:spTgt>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wipe(down)">
                                      <p:cBhvr>
                                        <p:cTn id="23" dur="500"/>
                                        <p:tgtEl>
                                          <p:spTgt spid="3">
                                            <p:txEl>
                                              <p:pRg st="6" end="6"/>
                                            </p:txEl>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wipe(down)">
                                      <p:cBhvr>
                                        <p:cTn id="26" dur="500"/>
                                        <p:tgtEl>
                                          <p:spTgt spid="3">
                                            <p:txEl>
                                              <p:pRg st="7" end="7"/>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wipe(down)">
                                      <p:cBhvr>
                                        <p:cTn id="2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29343" y="1631776"/>
            <a:ext cx="10515600" cy="4351338"/>
          </a:xfrm>
        </p:spPr>
        <p:txBody>
          <a:bodyPr>
            <a:normAutofit/>
          </a:bodyPr>
          <a:lstStyle/>
          <a:p>
            <a:r>
              <a:rPr lang="en-US" sz="4400" dirty="0" smtClean="0">
                <a:solidFill>
                  <a:srgbClr val="FFC000"/>
                </a:solidFill>
              </a:rPr>
              <a:t>Changed</a:t>
            </a:r>
            <a:r>
              <a:rPr lang="en-US" sz="4400" dirty="0" smtClean="0">
                <a:solidFill>
                  <a:schemeClr val="bg1"/>
                </a:solidFill>
              </a:rPr>
              <a:t> the Culture</a:t>
            </a:r>
          </a:p>
          <a:p>
            <a:r>
              <a:rPr lang="en-US" sz="4400" dirty="0" smtClean="0">
                <a:solidFill>
                  <a:srgbClr val="FFC000"/>
                </a:solidFill>
              </a:rPr>
              <a:t>Strengthened</a:t>
            </a:r>
            <a:r>
              <a:rPr lang="en-US" sz="4400" dirty="0" smtClean="0">
                <a:solidFill>
                  <a:schemeClr val="bg1"/>
                </a:solidFill>
              </a:rPr>
              <a:t> our Brand</a:t>
            </a:r>
          </a:p>
          <a:p>
            <a:r>
              <a:rPr lang="en-US" sz="4400" dirty="0" smtClean="0">
                <a:solidFill>
                  <a:srgbClr val="FFC000"/>
                </a:solidFill>
              </a:rPr>
              <a:t>Elevated</a:t>
            </a:r>
            <a:r>
              <a:rPr lang="en-US" sz="4400" dirty="0" smtClean="0">
                <a:solidFill>
                  <a:schemeClr val="bg1"/>
                </a:solidFill>
              </a:rPr>
              <a:t> Technicians to be Problem Solvers</a:t>
            </a:r>
          </a:p>
          <a:p>
            <a:r>
              <a:rPr lang="en-US" sz="4400" dirty="0" smtClean="0">
                <a:solidFill>
                  <a:srgbClr val="FFC000"/>
                </a:solidFill>
              </a:rPr>
              <a:t>Promoted </a:t>
            </a:r>
            <a:r>
              <a:rPr lang="en-US" sz="4400" dirty="0" smtClean="0">
                <a:solidFill>
                  <a:schemeClr val="bg1"/>
                </a:solidFill>
              </a:rPr>
              <a:t>as a </a:t>
            </a:r>
            <a:r>
              <a:rPr lang="en-US" sz="4400" i="1" u="sng" dirty="0" smtClean="0">
                <a:solidFill>
                  <a:schemeClr val="bg1"/>
                </a:solidFill>
              </a:rPr>
              <a:t>Quality Center of Excellence</a:t>
            </a:r>
          </a:p>
          <a:p>
            <a:pPr lvl="1">
              <a:buFont typeface="Courier New" panose="02070309020205020404" pitchFamily="49" charset="0"/>
              <a:buChar char="o"/>
            </a:pPr>
            <a:r>
              <a:rPr lang="en-US" sz="4000" dirty="0" smtClean="0">
                <a:solidFill>
                  <a:schemeClr val="bg1"/>
                </a:solidFill>
              </a:rPr>
              <a:t>Norton Healthcare</a:t>
            </a:r>
          </a:p>
          <a:p>
            <a:pPr lvl="1">
              <a:buFont typeface="Courier New" panose="02070309020205020404" pitchFamily="49" charset="0"/>
              <a:buChar char="o"/>
            </a:pPr>
            <a:r>
              <a:rPr lang="en-US" sz="4000" dirty="0" smtClean="0">
                <a:solidFill>
                  <a:schemeClr val="bg1"/>
                </a:solidFill>
              </a:rPr>
              <a:t>Regional Hospitals CE Consortium</a:t>
            </a:r>
          </a:p>
        </p:txBody>
      </p:sp>
      <p:sp>
        <p:nvSpPr>
          <p:cNvPr id="4" name="Title 1"/>
          <p:cNvSpPr>
            <a:spLocks noGrp="1"/>
          </p:cNvSpPr>
          <p:nvPr>
            <p:ph type="title"/>
          </p:nvPr>
        </p:nvSpPr>
        <p:spPr>
          <a:xfrm>
            <a:off x="0" y="0"/>
            <a:ext cx="12192000" cy="1051255"/>
          </a:xfrm>
          <a:solidFill>
            <a:schemeClr val="tx1">
              <a:lumMod val="50000"/>
              <a:lumOff val="50000"/>
            </a:schemeClr>
          </a:solidFill>
        </p:spPr>
        <p:txBody>
          <a:bodyPr/>
          <a:lstStyle/>
          <a:p>
            <a:r>
              <a:rPr lang="en-US" dirty="0" smtClean="0">
                <a:solidFill>
                  <a:schemeClr val="bg1"/>
                </a:solidFill>
              </a:rPr>
              <a:t>How Has </a:t>
            </a:r>
            <a:r>
              <a:rPr lang="en-US" b="1" u="sng" dirty="0" smtClean="0">
                <a:solidFill>
                  <a:schemeClr val="bg1"/>
                </a:solidFill>
              </a:rPr>
              <a:t>CE</a:t>
            </a:r>
            <a:r>
              <a:rPr lang="en-US" dirty="0" smtClean="0">
                <a:solidFill>
                  <a:schemeClr val="bg1"/>
                </a:solidFill>
              </a:rPr>
              <a:t> Benefited from ISO 13485?</a:t>
            </a:r>
            <a:endParaRPr lang="en-US" dirty="0">
              <a:solidFill>
                <a:schemeClr val="bg1"/>
              </a:solidFill>
            </a:endParaRPr>
          </a:p>
        </p:txBody>
      </p:sp>
    </p:spTree>
    <p:extLst>
      <p:ext uri="{BB962C8B-B14F-4D97-AF65-F5344CB8AC3E}">
        <p14:creationId xmlns:p14="http://schemas.microsoft.com/office/powerpoint/2010/main" val="1115121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down)">
                                      <p:cBhvr>
                                        <p:cTn id="25" dur="500"/>
                                        <p:tgtEl>
                                          <p:spTgt spid="3">
                                            <p:txEl>
                                              <p:pRg st="4" end="4"/>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wipe(down)">
                                      <p:cBhvr>
                                        <p:cTn id="28"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12192000" cy="1051255"/>
          </a:xfrm>
          <a:prstGeom prst="rect">
            <a:avLst/>
          </a:prstGeom>
          <a:solidFill>
            <a:schemeClr val="tx1">
              <a:lumMod val="50000"/>
              <a:lumOff val="50000"/>
            </a:schemeClr>
          </a:solidFill>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dirty="0" smtClean="0">
                <a:solidFill>
                  <a:schemeClr val="bg1"/>
                </a:solidFill>
              </a:rPr>
              <a:t>        WHERE - LESSONS LEARNED / NEW PRACTICES</a:t>
            </a:r>
            <a:endParaRPr lang="en-US" dirty="0">
              <a:solidFill>
                <a:schemeClr val="bg1"/>
              </a:solidFill>
            </a:endParaRPr>
          </a:p>
        </p:txBody>
      </p:sp>
      <p:sp>
        <p:nvSpPr>
          <p:cNvPr id="5" name="TextBox 4"/>
          <p:cNvSpPr txBox="1"/>
          <p:nvPr/>
        </p:nvSpPr>
        <p:spPr>
          <a:xfrm>
            <a:off x="575547" y="1283856"/>
            <a:ext cx="10841354" cy="3724096"/>
          </a:xfrm>
          <a:prstGeom prst="rect">
            <a:avLst/>
          </a:prstGeom>
          <a:noFill/>
        </p:spPr>
        <p:txBody>
          <a:bodyPr wrap="square" rtlCol="0">
            <a:spAutoFit/>
          </a:bodyPr>
          <a:lstStyle/>
          <a:p>
            <a:pPr marL="571500" indent="-571500">
              <a:buFont typeface="Wingdings" panose="05000000000000000000" pitchFamily="2" charset="2"/>
              <a:buChar char="§"/>
            </a:pPr>
            <a:r>
              <a:rPr lang="en-US" sz="4000" u="sng" dirty="0">
                <a:solidFill>
                  <a:schemeClr val="bg1"/>
                </a:solidFill>
              </a:rPr>
              <a:t>External</a:t>
            </a:r>
            <a:r>
              <a:rPr lang="en-US" sz="4000" dirty="0">
                <a:solidFill>
                  <a:schemeClr val="bg1"/>
                </a:solidFill>
              </a:rPr>
              <a:t>:  </a:t>
            </a:r>
            <a:r>
              <a:rPr lang="en-US" sz="4000" dirty="0" smtClean="0">
                <a:solidFill>
                  <a:schemeClr val="bg1"/>
                </a:solidFill>
              </a:rPr>
              <a:t>Use </a:t>
            </a:r>
            <a:r>
              <a:rPr lang="en-US" sz="4000" dirty="0" smtClean="0">
                <a:solidFill>
                  <a:srgbClr val="FFC000"/>
                </a:solidFill>
              </a:rPr>
              <a:t>Customer Complaints</a:t>
            </a:r>
            <a:r>
              <a:rPr lang="en-US" sz="4000" dirty="0" smtClean="0">
                <a:solidFill>
                  <a:schemeClr val="bg1"/>
                </a:solidFill>
              </a:rPr>
              <a:t> to improve patient care.</a:t>
            </a:r>
            <a:endParaRPr lang="en-US" sz="4000" u="sng" dirty="0" smtClean="0">
              <a:solidFill>
                <a:schemeClr val="bg1"/>
              </a:solidFill>
            </a:endParaRPr>
          </a:p>
          <a:p>
            <a:pPr marL="571500" indent="-571500">
              <a:buFont typeface="Wingdings" panose="05000000000000000000" pitchFamily="2" charset="2"/>
              <a:buChar char="§"/>
            </a:pPr>
            <a:r>
              <a:rPr lang="en-US" sz="4000" u="sng" dirty="0" smtClean="0">
                <a:solidFill>
                  <a:schemeClr val="bg1"/>
                </a:solidFill>
              </a:rPr>
              <a:t>Internal</a:t>
            </a:r>
            <a:r>
              <a:rPr lang="en-US" sz="4000" dirty="0" smtClean="0">
                <a:solidFill>
                  <a:schemeClr val="bg1"/>
                </a:solidFill>
              </a:rPr>
              <a:t>: </a:t>
            </a:r>
            <a:r>
              <a:rPr lang="en-US" sz="4000" dirty="0" smtClean="0">
                <a:solidFill>
                  <a:srgbClr val="FFC000"/>
                </a:solidFill>
              </a:rPr>
              <a:t>Leverage “OFIs” </a:t>
            </a:r>
            <a:r>
              <a:rPr lang="en-US" sz="4000" dirty="0" smtClean="0">
                <a:solidFill>
                  <a:schemeClr val="bg1"/>
                </a:solidFill>
              </a:rPr>
              <a:t>to improve morale, cost, service, and patient care.</a:t>
            </a:r>
          </a:p>
          <a:p>
            <a:pPr marL="571500" indent="-571500">
              <a:buFont typeface="Wingdings" panose="05000000000000000000" pitchFamily="2" charset="2"/>
              <a:buChar char="§"/>
            </a:pPr>
            <a:r>
              <a:rPr lang="en-US" sz="4000" dirty="0" smtClean="0">
                <a:solidFill>
                  <a:schemeClr val="bg1"/>
                </a:solidFill>
              </a:rPr>
              <a:t>Use CAPA to </a:t>
            </a:r>
            <a:r>
              <a:rPr lang="en-US" sz="4000" dirty="0" smtClean="0">
                <a:solidFill>
                  <a:srgbClr val="FFC000"/>
                </a:solidFill>
              </a:rPr>
              <a:t>formalize problem solving</a:t>
            </a:r>
            <a:r>
              <a:rPr lang="en-US" sz="4000" dirty="0" smtClean="0">
                <a:solidFill>
                  <a:schemeClr val="bg1"/>
                </a:solidFill>
              </a:rPr>
              <a:t>.</a:t>
            </a:r>
          </a:p>
          <a:p>
            <a:pPr lvl="1"/>
            <a:r>
              <a:rPr lang="en-US" sz="3600" dirty="0" smtClean="0">
                <a:solidFill>
                  <a:srgbClr val="FFC000"/>
                </a:solidFill>
              </a:rPr>
              <a:t>- Validate</a:t>
            </a:r>
            <a:r>
              <a:rPr lang="en-US" sz="3600" dirty="0" smtClean="0">
                <a:solidFill>
                  <a:schemeClr val="bg1"/>
                </a:solidFill>
              </a:rPr>
              <a:t> solution and </a:t>
            </a:r>
            <a:r>
              <a:rPr lang="en-US" sz="3600" dirty="0" smtClean="0">
                <a:solidFill>
                  <a:srgbClr val="FFC000"/>
                </a:solidFill>
              </a:rPr>
              <a:t>verify</a:t>
            </a:r>
            <a:r>
              <a:rPr lang="en-US" sz="3600" dirty="0" smtClean="0">
                <a:solidFill>
                  <a:schemeClr val="bg1"/>
                </a:solidFill>
              </a:rPr>
              <a:t> long term improvement.</a:t>
            </a:r>
            <a:endParaRPr lang="en-US" sz="3600" dirty="0">
              <a:solidFill>
                <a:schemeClr val="bg1"/>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82" y="77061"/>
            <a:ext cx="897131" cy="897131"/>
          </a:xfrm>
          <a:prstGeom prst="rect">
            <a:avLst/>
          </a:prstGeom>
        </p:spPr>
      </p:pic>
    </p:spTree>
    <p:extLst>
      <p:ext uri="{BB962C8B-B14F-4D97-AF65-F5344CB8AC3E}">
        <p14:creationId xmlns:p14="http://schemas.microsoft.com/office/powerpoint/2010/main" val="224722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anim calcmode="lin" valueType="num">
                                      <p:cBhvr additive="base">
                                        <p:cTn id="23"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50748500"/>
              </p:ext>
            </p:extLst>
          </p:nvPr>
        </p:nvGraphicFramePr>
        <p:xfrm>
          <a:off x="1447066" y="1691640"/>
          <a:ext cx="9605744" cy="4400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p:cNvSpPr txBox="1">
            <a:spLocks/>
          </p:cNvSpPr>
          <p:nvPr/>
        </p:nvSpPr>
        <p:spPr>
          <a:xfrm>
            <a:off x="0" y="0"/>
            <a:ext cx="12192000" cy="1051255"/>
          </a:xfrm>
          <a:prstGeom prst="rect">
            <a:avLst/>
          </a:prstGeom>
          <a:solidFill>
            <a:schemeClr val="tx1">
              <a:lumMod val="50000"/>
              <a:lumOff val="50000"/>
            </a:schemeClr>
          </a:solidFill>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dirty="0" smtClean="0">
                <a:solidFill>
                  <a:schemeClr val="bg1"/>
                </a:solidFill>
              </a:rPr>
              <a:t>        ISO IMPROVEMENT FOCUS</a:t>
            </a:r>
            <a:endParaRPr lang="en-US" dirty="0">
              <a:solidFill>
                <a:schemeClr val="bg1"/>
              </a:solidFill>
            </a:endParaRPr>
          </a:p>
        </p:txBody>
      </p:sp>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6982" y="77061"/>
            <a:ext cx="897131" cy="897131"/>
          </a:xfrm>
          <a:prstGeom prst="rect">
            <a:avLst/>
          </a:prstGeom>
        </p:spPr>
      </p:pic>
      <p:sp>
        <p:nvSpPr>
          <p:cNvPr id="8" name="TextBox 7"/>
          <p:cNvSpPr txBox="1"/>
          <p:nvPr/>
        </p:nvSpPr>
        <p:spPr>
          <a:xfrm>
            <a:off x="2000250" y="5612130"/>
            <a:ext cx="242374" cy="369332"/>
          </a:xfrm>
          <a:prstGeom prst="rect">
            <a:avLst/>
          </a:prstGeom>
          <a:noFill/>
        </p:spPr>
        <p:txBody>
          <a:bodyPr wrap="none" rtlCol="0">
            <a:spAutoFit/>
          </a:bodyPr>
          <a:lstStyle/>
          <a:p>
            <a:r>
              <a:rPr lang="en-US" dirty="0"/>
              <a:t>I</a:t>
            </a:r>
          </a:p>
        </p:txBody>
      </p:sp>
      <p:sp>
        <p:nvSpPr>
          <p:cNvPr id="10" name="TextBox 9"/>
          <p:cNvSpPr txBox="1"/>
          <p:nvPr/>
        </p:nvSpPr>
        <p:spPr>
          <a:xfrm>
            <a:off x="3737610" y="1691640"/>
            <a:ext cx="2205990" cy="646331"/>
          </a:xfrm>
          <a:prstGeom prst="rect">
            <a:avLst/>
          </a:prstGeom>
          <a:solidFill>
            <a:schemeClr val="bg1">
              <a:lumMod val="65000"/>
            </a:schemeClr>
          </a:solidFill>
        </p:spPr>
        <p:txBody>
          <a:bodyPr wrap="square" rtlCol="0">
            <a:spAutoFit/>
          </a:bodyPr>
          <a:lstStyle/>
          <a:p>
            <a:pPr algn="ctr"/>
            <a:r>
              <a:rPr lang="en-US" dirty="0" smtClean="0">
                <a:solidFill>
                  <a:schemeClr val="bg1"/>
                </a:solidFill>
              </a:rPr>
              <a:t>CUSTOMER </a:t>
            </a:r>
          </a:p>
          <a:p>
            <a:pPr algn="ctr"/>
            <a:r>
              <a:rPr lang="en-US" dirty="0" smtClean="0">
                <a:solidFill>
                  <a:schemeClr val="bg1"/>
                </a:solidFill>
              </a:rPr>
              <a:t>FOCUS</a:t>
            </a:r>
            <a:endParaRPr lang="en-US" dirty="0">
              <a:solidFill>
                <a:schemeClr val="bg1"/>
              </a:solidFill>
            </a:endParaRPr>
          </a:p>
        </p:txBody>
      </p:sp>
      <p:sp>
        <p:nvSpPr>
          <p:cNvPr id="11" name="TextBox 10"/>
          <p:cNvSpPr txBox="1"/>
          <p:nvPr/>
        </p:nvSpPr>
        <p:spPr>
          <a:xfrm>
            <a:off x="6553200" y="2461260"/>
            <a:ext cx="2205990" cy="646331"/>
          </a:xfrm>
          <a:prstGeom prst="rect">
            <a:avLst/>
          </a:prstGeom>
          <a:solidFill>
            <a:schemeClr val="bg1">
              <a:lumMod val="65000"/>
            </a:schemeClr>
          </a:solidFill>
        </p:spPr>
        <p:txBody>
          <a:bodyPr wrap="square" rtlCol="0">
            <a:spAutoFit/>
          </a:bodyPr>
          <a:lstStyle/>
          <a:p>
            <a:pPr algn="ctr"/>
            <a:r>
              <a:rPr lang="en-US" dirty="0" smtClean="0">
                <a:solidFill>
                  <a:schemeClr val="bg1"/>
                </a:solidFill>
              </a:rPr>
              <a:t>INTERNAL</a:t>
            </a:r>
          </a:p>
          <a:p>
            <a:pPr algn="ctr"/>
            <a:r>
              <a:rPr lang="en-US" dirty="0" smtClean="0">
                <a:solidFill>
                  <a:schemeClr val="bg1"/>
                </a:solidFill>
              </a:rPr>
              <a:t>FOCUS</a:t>
            </a:r>
            <a:endParaRPr lang="en-US" dirty="0">
              <a:solidFill>
                <a:schemeClr val="bg1"/>
              </a:solidFill>
            </a:endParaRPr>
          </a:p>
        </p:txBody>
      </p:sp>
      <p:sp>
        <p:nvSpPr>
          <p:cNvPr id="12" name="TextBox 11"/>
          <p:cNvSpPr txBox="1"/>
          <p:nvPr/>
        </p:nvSpPr>
        <p:spPr>
          <a:xfrm>
            <a:off x="6553200" y="5445859"/>
            <a:ext cx="2205990" cy="923330"/>
          </a:xfrm>
          <a:prstGeom prst="rect">
            <a:avLst/>
          </a:prstGeom>
          <a:solidFill>
            <a:schemeClr val="bg1">
              <a:lumMod val="65000"/>
            </a:schemeClr>
          </a:solidFill>
        </p:spPr>
        <p:txBody>
          <a:bodyPr wrap="square" rtlCol="0">
            <a:spAutoFit/>
          </a:bodyPr>
          <a:lstStyle/>
          <a:p>
            <a:pPr algn="ctr"/>
            <a:r>
              <a:rPr lang="en-US" b="1" dirty="0" smtClean="0">
                <a:solidFill>
                  <a:srgbClr val="FF0000"/>
                </a:solidFill>
              </a:rPr>
              <a:t>IMPROVE</a:t>
            </a:r>
          </a:p>
          <a:p>
            <a:pPr algn="ctr"/>
            <a:r>
              <a:rPr lang="en-US" dirty="0" smtClean="0">
                <a:solidFill>
                  <a:schemeClr val="bg1"/>
                </a:solidFill>
              </a:rPr>
              <a:t>ORGANIZATION AND </a:t>
            </a:r>
          </a:p>
          <a:p>
            <a:pPr algn="ctr"/>
            <a:r>
              <a:rPr lang="en-US" b="1" dirty="0" smtClean="0">
                <a:solidFill>
                  <a:srgbClr val="FF0000"/>
                </a:solidFill>
              </a:rPr>
              <a:t>WORKFLOW</a:t>
            </a:r>
            <a:endParaRPr lang="en-US" b="1" dirty="0">
              <a:solidFill>
                <a:srgbClr val="FF0000"/>
              </a:solidFill>
            </a:endParaRPr>
          </a:p>
        </p:txBody>
      </p:sp>
      <p:sp>
        <p:nvSpPr>
          <p:cNvPr id="13" name="TextBox 12"/>
          <p:cNvSpPr txBox="1"/>
          <p:nvPr/>
        </p:nvSpPr>
        <p:spPr>
          <a:xfrm>
            <a:off x="3737610" y="4688800"/>
            <a:ext cx="2205990" cy="923330"/>
          </a:xfrm>
          <a:prstGeom prst="rect">
            <a:avLst/>
          </a:prstGeom>
          <a:solidFill>
            <a:schemeClr val="bg1">
              <a:lumMod val="65000"/>
            </a:schemeClr>
          </a:solidFill>
        </p:spPr>
        <p:txBody>
          <a:bodyPr wrap="square" rtlCol="0">
            <a:spAutoFit/>
          </a:bodyPr>
          <a:lstStyle/>
          <a:p>
            <a:pPr algn="ctr"/>
            <a:r>
              <a:rPr lang="en-US" dirty="0" smtClean="0">
                <a:solidFill>
                  <a:schemeClr val="bg1"/>
                </a:solidFill>
              </a:rPr>
              <a:t>MAKE </a:t>
            </a:r>
          </a:p>
          <a:p>
            <a:pPr algn="ctr"/>
            <a:r>
              <a:rPr lang="en-US" dirty="0" smtClean="0">
                <a:solidFill>
                  <a:schemeClr val="bg1"/>
                </a:solidFill>
              </a:rPr>
              <a:t>THINGS </a:t>
            </a:r>
          </a:p>
          <a:p>
            <a:pPr algn="ctr"/>
            <a:r>
              <a:rPr lang="en-US" b="1" dirty="0" smtClean="0">
                <a:solidFill>
                  <a:srgbClr val="FF0000"/>
                </a:solidFill>
              </a:rPr>
              <a:t>EASIER</a:t>
            </a:r>
          </a:p>
        </p:txBody>
      </p:sp>
      <p:pic>
        <p:nvPicPr>
          <p:cNvPr id="14" name="Picture 13"/>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26982" y="1199114"/>
            <a:ext cx="3742127" cy="5385602"/>
          </a:xfrm>
          <a:prstGeom prst="rect">
            <a:avLst/>
          </a:prstGeom>
        </p:spPr>
      </p:pic>
      <p:pic>
        <p:nvPicPr>
          <p:cNvPr id="15" name="Picture 1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522980" y="1041469"/>
            <a:ext cx="4948939" cy="2784340"/>
          </a:xfrm>
          <a:prstGeom prst="rect">
            <a:avLst/>
          </a:prstGeom>
        </p:spPr>
      </p:pic>
    </p:spTree>
    <p:extLst>
      <p:ext uri="{BB962C8B-B14F-4D97-AF65-F5344CB8AC3E}">
        <p14:creationId xmlns:p14="http://schemas.microsoft.com/office/powerpoint/2010/main" val="3801702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600609" y="522322"/>
            <a:ext cx="2427562" cy="2438400"/>
          </a:xfrm>
          <a:prstGeom prst="rect">
            <a:avLst/>
          </a:prstGeom>
          <a:ln>
            <a:solidFill>
              <a:srgbClr val="255EAB"/>
            </a:solidFill>
          </a:ln>
        </p:spPr>
      </p:pic>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21919" y="3288197"/>
            <a:ext cx="9144793" cy="2351588"/>
          </a:xfrm>
          <a:prstGeom prst="rect">
            <a:avLst/>
          </a:prstGeom>
        </p:spPr>
      </p:pic>
      <p:sp>
        <p:nvSpPr>
          <p:cNvPr id="5" name="TextBox 4"/>
          <p:cNvSpPr txBox="1"/>
          <p:nvPr/>
        </p:nvSpPr>
        <p:spPr>
          <a:xfrm>
            <a:off x="1421919" y="5349023"/>
            <a:ext cx="9144793" cy="1323439"/>
          </a:xfrm>
          <a:prstGeom prst="rect">
            <a:avLst/>
          </a:prstGeom>
          <a:solidFill>
            <a:schemeClr val="tx1">
              <a:alpha val="41000"/>
            </a:schemeClr>
          </a:solidFill>
        </p:spPr>
        <p:txBody>
          <a:bodyPr wrap="square" rtlCol="0">
            <a:spAutoFit/>
          </a:bodyPr>
          <a:lstStyle/>
          <a:p>
            <a:pPr algn="ctr"/>
            <a:r>
              <a:rPr lang="en-US" sz="4000" dirty="0" smtClean="0">
                <a:solidFill>
                  <a:schemeClr val="bg1"/>
                </a:solidFill>
              </a:rPr>
              <a:t>CE Team supports 44,000 HT </a:t>
            </a:r>
            <a:r>
              <a:rPr lang="en-US" sz="4000" dirty="0" smtClean="0">
                <a:solidFill>
                  <a:srgbClr val="FFC000"/>
                </a:solidFill>
              </a:rPr>
              <a:t>devices</a:t>
            </a:r>
            <a:r>
              <a:rPr lang="en-US" sz="4000" dirty="0" smtClean="0">
                <a:solidFill>
                  <a:schemeClr val="bg1"/>
                </a:solidFill>
              </a:rPr>
              <a:t> and</a:t>
            </a:r>
          </a:p>
          <a:p>
            <a:pPr algn="ctr"/>
            <a:r>
              <a:rPr lang="en-US" sz="4000" dirty="0" smtClean="0">
                <a:solidFill>
                  <a:schemeClr val="bg1"/>
                </a:solidFill>
              </a:rPr>
              <a:t>the </a:t>
            </a:r>
            <a:r>
              <a:rPr lang="en-US" sz="4000" dirty="0" smtClean="0">
                <a:solidFill>
                  <a:srgbClr val="FFC000"/>
                </a:solidFill>
              </a:rPr>
              <a:t>patients</a:t>
            </a:r>
            <a:r>
              <a:rPr lang="en-US" sz="4000" dirty="0" smtClean="0">
                <a:solidFill>
                  <a:schemeClr val="bg1"/>
                </a:solidFill>
              </a:rPr>
              <a:t> and </a:t>
            </a:r>
            <a:r>
              <a:rPr lang="en-US" sz="4000" dirty="0" smtClean="0">
                <a:solidFill>
                  <a:srgbClr val="FFC000"/>
                </a:solidFill>
              </a:rPr>
              <a:t>clinicians</a:t>
            </a:r>
            <a:r>
              <a:rPr lang="en-US" sz="4000" dirty="0" smtClean="0">
                <a:solidFill>
                  <a:schemeClr val="bg1"/>
                </a:solidFill>
              </a:rPr>
              <a:t> that need them</a:t>
            </a:r>
            <a:endParaRPr lang="en-US" sz="4000" dirty="0">
              <a:solidFill>
                <a:schemeClr val="bg1"/>
              </a:solidFill>
            </a:endParaRPr>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2016" y="375876"/>
            <a:ext cx="4100945" cy="2731293"/>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11616" y="348515"/>
            <a:ext cx="4267200" cy="2758654"/>
          </a:xfrm>
          <a:prstGeom prst="rect">
            <a:avLst/>
          </a:prstGeom>
        </p:spPr>
      </p:pic>
    </p:spTree>
    <p:extLst>
      <p:ext uri="{BB962C8B-B14F-4D97-AF65-F5344CB8AC3E}">
        <p14:creationId xmlns:p14="http://schemas.microsoft.com/office/powerpoint/2010/main" val="36607856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0" y="0"/>
            <a:ext cx="12192000" cy="1051255"/>
          </a:xfrm>
          <a:prstGeom prst="rect">
            <a:avLst/>
          </a:prstGeom>
          <a:solidFill>
            <a:schemeClr val="tx1">
              <a:lumMod val="50000"/>
              <a:lumOff val="50000"/>
            </a:schemeClr>
          </a:solidFill>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dirty="0" smtClean="0">
                <a:solidFill>
                  <a:schemeClr val="bg1"/>
                </a:solidFill>
              </a:rPr>
              <a:t>         A CRY FOR HELP</a:t>
            </a:r>
            <a:endParaRPr lang="en-US" dirty="0">
              <a:solidFill>
                <a:schemeClr val="bg1"/>
              </a:solidFill>
            </a:endParaRP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6982" y="77061"/>
            <a:ext cx="897131" cy="897131"/>
          </a:xfrm>
          <a:prstGeom prst="rect">
            <a:avLst/>
          </a:prstGeom>
        </p:spPr>
      </p:pic>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270741" y="1321994"/>
            <a:ext cx="5684982" cy="5143500"/>
          </a:xfrm>
          <a:prstGeom prst="rect">
            <a:avLst/>
          </a:prstGeom>
        </p:spPr>
      </p:pic>
      <p:sp>
        <p:nvSpPr>
          <p:cNvPr id="5" name="TextBox 4"/>
          <p:cNvSpPr txBox="1"/>
          <p:nvPr/>
        </p:nvSpPr>
        <p:spPr>
          <a:xfrm>
            <a:off x="5312931" y="1072731"/>
            <a:ext cx="6262375" cy="1015663"/>
          </a:xfrm>
          <a:prstGeom prst="rect">
            <a:avLst/>
          </a:prstGeom>
          <a:noFill/>
        </p:spPr>
        <p:txBody>
          <a:bodyPr wrap="square" rtlCol="0">
            <a:spAutoFit/>
          </a:bodyPr>
          <a:lstStyle/>
          <a:p>
            <a:r>
              <a:rPr lang="en-US" sz="2000" b="1" u="sng" dirty="0" smtClean="0">
                <a:solidFill>
                  <a:schemeClr val="bg1"/>
                </a:solidFill>
              </a:rPr>
              <a:t>Customer Complaints:</a:t>
            </a:r>
            <a:r>
              <a:rPr lang="en-US" sz="2000" dirty="0" smtClean="0">
                <a:solidFill>
                  <a:schemeClr val="bg1"/>
                </a:solidFill>
              </a:rPr>
              <a:t>  CNO Request for Help </a:t>
            </a:r>
          </a:p>
          <a:p>
            <a:r>
              <a:rPr lang="en-US" sz="2000" dirty="0" smtClean="0">
                <a:solidFill>
                  <a:schemeClr val="bg1"/>
                </a:solidFill>
              </a:rPr>
              <a:t>“Patient Care is impacted because </a:t>
            </a:r>
            <a:r>
              <a:rPr lang="en-US" sz="2000" u="sng" dirty="0" smtClean="0">
                <a:solidFill>
                  <a:schemeClr val="bg1"/>
                </a:solidFill>
              </a:rPr>
              <a:t>Patient Monitors</a:t>
            </a:r>
            <a:r>
              <a:rPr lang="en-US" sz="2000" dirty="0" smtClean="0">
                <a:solidFill>
                  <a:schemeClr val="bg1"/>
                </a:solidFill>
              </a:rPr>
              <a:t> are unavailable.  Entire staff is frustrated!” </a:t>
            </a:r>
            <a:endParaRPr lang="en-US" sz="2000" dirty="0">
              <a:solidFill>
                <a:schemeClr val="bg1"/>
              </a:solidFill>
            </a:endParaRPr>
          </a:p>
        </p:txBody>
      </p:sp>
      <p:sp>
        <p:nvSpPr>
          <p:cNvPr id="6" name="TextBox 5"/>
          <p:cNvSpPr txBox="1"/>
          <p:nvPr/>
        </p:nvSpPr>
        <p:spPr>
          <a:xfrm>
            <a:off x="5312924" y="2445398"/>
            <a:ext cx="6262375" cy="400110"/>
          </a:xfrm>
          <a:prstGeom prst="rect">
            <a:avLst/>
          </a:prstGeom>
          <a:noFill/>
        </p:spPr>
        <p:txBody>
          <a:bodyPr wrap="square" rtlCol="0">
            <a:spAutoFit/>
          </a:bodyPr>
          <a:lstStyle/>
          <a:p>
            <a:r>
              <a:rPr lang="en-US" sz="2000" b="1" u="sng" dirty="0" smtClean="0">
                <a:solidFill>
                  <a:schemeClr val="bg1"/>
                </a:solidFill>
              </a:rPr>
              <a:t>CAPA</a:t>
            </a:r>
            <a:r>
              <a:rPr lang="en-US" sz="2000" b="1" dirty="0" smtClean="0">
                <a:solidFill>
                  <a:schemeClr val="bg1"/>
                </a:solidFill>
              </a:rPr>
              <a:t>: T</a:t>
            </a:r>
            <a:r>
              <a:rPr lang="en-US" sz="2000" dirty="0" smtClean="0">
                <a:solidFill>
                  <a:schemeClr val="bg1"/>
                </a:solidFill>
              </a:rPr>
              <a:t>o investigate trends and to observe current state</a:t>
            </a:r>
            <a:endParaRPr lang="en-US" sz="2000" dirty="0">
              <a:solidFill>
                <a:schemeClr val="bg1"/>
              </a:solidFill>
            </a:endParaRPr>
          </a:p>
        </p:txBody>
      </p:sp>
      <p:sp>
        <p:nvSpPr>
          <p:cNvPr id="7" name="TextBox 6"/>
          <p:cNvSpPr txBox="1"/>
          <p:nvPr/>
        </p:nvSpPr>
        <p:spPr>
          <a:xfrm>
            <a:off x="5312924" y="3207317"/>
            <a:ext cx="6262375" cy="707886"/>
          </a:xfrm>
          <a:prstGeom prst="rect">
            <a:avLst/>
          </a:prstGeom>
          <a:noFill/>
        </p:spPr>
        <p:txBody>
          <a:bodyPr wrap="square" rtlCol="0">
            <a:spAutoFit/>
          </a:bodyPr>
          <a:lstStyle/>
          <a:p>
            <a:r>
              <a:rPr lang="en-US" sz="2000" b="1" u="sng" dirty="0" smtClean="0">
                <a:solidFill>
                  <a:schemeClr val="bg1"/>
                </a:solidFill>
              </a:rPr>
              <a:t>RCA</a:t>
            </a:r>
            <a:r>
              <a:rPr lang="en-US" sz="2000" b="1" dirty="0" smtClean="0">
                <a:solidFill>
                  <a:schemeClr val="bg1"/>
                </a:solidFill>
              </a:rPr>
              <a:t>: </a:t>
            </a:r>
            <a:r>
              <a:rPr lang="en-US" sz="2000" dirty="0" smtClean="0">
                <a:solidFill>
                  <a:schemeClr val="bg1"/>
                </a:solidFill>
              </a:rPr>
              <a:t>Root Cause Analysis identified multiple causes for failure</a:t>
            </a:r>
            <a:endParaRPr lang="en-US" sz="2000" dirty="0">
              <a:solidFill>
                <a:schemeClr val="bg1"/>
              </a:solidFill>
            </a:endParaRPr>
          </a:p>
        </p:txBody>
      </p:sp>
      <p:sp>
        <p:nvSpPr>
          <p:cNvPr id="8" name="TextBox 7"/>
          <p:cNvSpPr txBox="1"/>
          <p:nvPr/>
        </p:nvSpPr>
        <p:spPr>
          <a:xfrm>
            <a:off x="5323682" y="3963445"/>
            <a:ext cx="6262375" cy="1015663"/>
          </a:xfrm>
          <a:prstGeom prst="rect">
            <a:avLst/>
          </a:prstGeom>
          <a:noFill/>
        </p:spPr>
        <p:txBody>
          <a:bodyPr wrap="square" rtlCol="0">
            <a:spAutoFit/>
          </a:bodyPr>
          <a:lstStyle/>
          <a:p>
            <a:r>
              <a:rPr lang="en-US" sz="2000" b="1" u="sng" dirty="0" smtClean="0">
                <a:solidFill>
                  <a:schemeClr val="bg1"/>
                </a:solidFill>
              </a:rPr>
              <a:t>Rapid Cycle Events</a:t>
            </a:r>
            <a:r>
              <a:rPr lang="en-US" sz="2000" b="1" dirty="0" smtClean="0">
                <a:solidFill>
                  <a:schemeClr val="bg1"/>
                </a:solidFill>
              </a:rPr>
              <a:t>: </a:t>
            </a:r>
            <a:r>
              <a:rPr lang="en-US" sz="2000" dirty="0">
                <a:solidFill>
                  <a:schemeClr val="bg1"/>
                </a:solidFill>
              </a:rPr>
              <a:t> </a:t>
            </a:r>
            <a:r>
              <a:rPr lang="en-US" sz="2000" dirty="0" smtClean="0">
                <a:solidFill>
                  <a:schemeClr val="bg1"/>
                </a:solidFill>
              </a:rPr>
              <a:t>Multi-discipline Leader Champions asked CE to draft team and lead Rapid Cycle events to identify solution set.</a:t>
            </a:r>
            <a:endParaRPr lang="en-US" sz="2000" dirty="0">
              <a:solidFill>
                <a:schemeClr val="bg1"/>
              </a:solidFill>
            </a:endParaRPr>
          </a:p>
        </p:txBody>
      </p:sp>
      <p:sp>
        <p:nvSpPr>
          <p:cNvPr id="10" name="TextBox 9"/>
          <p:cNvSpPr txBox="1"/>
          <p:nvPr/>
        </p:nvSpPr>
        <p:spPr>
          <a:xfrm>
            <a:off x="5441928" y="5464151"/>
            <a:ext cx="6451644" cy="954107"/>
          </a:xfrm>
          <a:prstGeom prst="rect">
            <a:avLst/>
          </a:prstGeom>
          <a:solidFill>
            <a:srgbClr val="7F7F7F"/>
          </a:solidFill>
        </p:spPr>
        <p:txBody>
          <a:bodyPr wrap="square" rtlCol="0">
            <a:spAutoFit/>
          </a:bodyPr>
          <a:lstStyle/>
          <a:p>
            <a:r>
              <a:rPr lang="en-US" sz="2800" dirty="0" smtClean="0">
                <a:solidFill>
                  <a:srgbClr val="FFC000"/>
                </a:solidFill>
              </a:rPr>
              <a:t>C-Suite Leaders </a:t>
            </a:r>
            <a:r>
              <a:rPr lang="en-US" sz="2800" dirty="0" smtClean="0">
                <a:solidFill>
                  <a:schemeClr val="bg1"/>
                </a:solidFill>
              </a:rPr>
              <a:t>asked CE to help solve </a:t>
            </a:r>
            <a:r>
              <a:rPr lang="en-US" sz="2800" dirty="0" smtClean="0">
                <a:solidFill>
                  <a:srgbClr val="FFC000"/>
                </a:solidFill>
              </a:rPr>
              <a:t>customer</a:t>
            </a:r>
            <a:r>
              <a:rPr lang="en-US" sz="2800" dirty="0" smtClean="0">
                <a:solidFill>
                  <a:schemeClr val="bg1"/>
                </a:solidFill>
              </a:rPr>
              <a:t> problem:  Accessories!</a:t>
            </a:r>
            <a:endParaRPr lang="en-US" sz="2800" dirty="0">
              <a:solidFill>
                <a:schemeClr val="bg1"/>
              </a:solidFill>
            </a:endParaRPr>
          </a:p>
        </p:txBody>
      </p:sp>
    </p:spTree>
    <p:extLst>
      <p:ext uri="{BB962C8B-B14F-4D97-AF65-F5344CB8AC3E}">
        <p14:creationId xmlns:p14="http://schemas.microsoft.com/office/powerpoint/2010/main" val="1957853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0"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Rectangle 116"/>
          <p:cNvSpPr/>
          <p:nvPr/>
        </p:nvSpPr>
        <p:spPr>
          <a:xfrm>
            <a:off x="3129130" y="1831923"/>
            <a:ext cx="5933743" cy="4111023"/>
          </a:xfrm>
          <a:prstGeom prst="rect">
            <a:avLst/>
          </a:prstGeom>
          <a:noFill/>
          <a:ln>
            <a:noFill/>
          </a:ln>
        </p:spPr>
      </p:sp>
      <p:sp>
        <p:nvSpPr>
          <p:cNvPr id="139" name="Freeform 26"/>
          <p:cNvSpPr>
            <a:spLocks/>
          </p:cNvSpPr>
          <p:nvPr/>
        </p:nvSpPr>
        <p:spPr bwMode="auto">
          <a:xfrm>
            <a:off x="7123118" y="2799293"/>
            <a:ext cx="31460" cy="43099"/>
          </a:xfrm>
          <a:custGeom>
            <a:avLst/>
            <a:gdLst>
              <a:gd name="T0" fmla="*/ 58 w 266"/>
              <a:gd name="T1" fmla="*/ 0 h 359"/>
              <a:gd name="T2" fmla="*/ 266 w 266"/>
              <a:gd name="T3" fmla="*/ 359 h 359"/>
              <a:gd name="T4" fmla="*/ 178 w 266"/>
              <a:gd name="T5" fmla="*/ 269 h 359"/>
              <a:gd name="T6" fmla="*/ 89 w 266"/>
              <a:gd name="T7" fmla="*/ 175 h 359"/>
              <a:gd name="T8" fmla="*/ 0 w 266"/>
              <a:gd name="T9" fmla="*/ 78 h 359"/>
              <a:gd name="T10" fmla="*/ 12 w 266"/>
              <a:gd name="T11" fmla="*/ 71 h 359"/>
              <a:gd name="T12" fmla="*/ 23 w 266"/>
              <a:gd name="T13" fmla="*/ 63 h 359"/>
              <a:gd name="T14" fmla="*/ 33 w 266"/>
              <a:gd name="T15" fmla="*/ 52 h 359"/>
              <a:gd name="T16" fmla="*/ 42 w 266"/>
              <a:gd name="T17" fmla="*/ 39 h 359"/>
              <a:gd name="T18" fmla="*/ 51 w 266"/>
              <a:gd name="T19" fmla="*/ 21 h 359"/>
              <a:gd name="T20" fmla="*/ 58 w 266"/>
              <a:gd name="T21" fmla="*/ 0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6" h="359">
                <a:moveTo>
                  <a:pt x="58" y="0"/>
                </a:moveTo>
                <a:lnTo>
                  <a:pt x="266" y="359"/>
                </a:lnTo>
                <a:lnTo>
                  <a:pt x="178" y="269"/>
                </a:lnTo>
                <a:lnTo>
                  <a:pt x="89" y="175"/>
                </a:lnTo>
                <a:lnTo>
                  <a:pt x="0" y="78"/>
                </a:lnTo>
                <a:lnTo>
                  <a:pt x="12" y="71"/>
                </a:lnTo>
                <a:lnTo>
                  <a:pt x="23" y="63"/>
                </a:lnTo>
                <a:lnTo>
                  <a:pt x="33" y="52"/>
                </a:lnTo>
                <a:lnTo>
                  <a:pt x="42" y="39"/>
                </a:lnTo>
                <a:lnTo>
                  <a:pt x="51" y="21"/>
                </a:lnTo>
                <a:lnTo>
                  <a:pt x="58"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914126"/>
            <a:endParaRPr lang="en-US" sz="1799" dirty="0">
              <a:solidFill>
                <a:prstClr val="black"/>
              </a:solidFill>
            </a:endParaRPr>
          </a:p>
        </p:txBody>
      </p:sp>
      <p:sp>
        <p:nvSpPr>
          <p:cNvPr id="15" name="Freeform 14"/>
          <p:cNvSpPr/>
          <p:nvPr/>
        </p:nvSpPr>
        <p:spPr>
          <a:xfrm>
            <a:off x="0" y="0"/>
            <a:ext cx="3001443" cy="2799293"/>
          </a:xfrm>
          <a:custGeom>
            <a:avLst/>
            <a:gdLst>
              <a:gd name="connsiteX0" fmla="*/ 0 w 2113280"/>
              <a:gd name="connsiteY0" fmla="*/ 352220 h 2113280"/>
              <a:gd name="connsiteX1" fmla="*/ 352220 w 2113280"/>
              <a:gd name="connsiteY1" fmla="*/ 0 h 2113280"/>
              <a:gd name="connsiteX2" fmla="*/ 1761060 w 2113280"/>
              <a:gd name="connsiteY2" fmla="*/ 0 h 2113280"/>
              <a:gd name="connsiteX3" fmla="*/ 2113280 w 2113280"/>
              <a:gd name="connsiteY3" fmla="*/ 352220 h 2113280"/>
              <a:gd name="connsiteX4" fmla="*/ 2113280 w 2113280"/>
              <a:gd name="connsiteY4" fmla="*/ 1761060 h 2113280"/>
              <a:gd name="connsiteX5" fmla="*/ 1761060 w 2113280"/>
              <a:gd name="connsiteY5" fmla="*/ 2113280 h 2113280"/>
              <a:gd name="connsiteX6" fmla="*/ 352220 w 2113280"/>
              <a:gd name="connsiteY6" fmla="*/ 2113280 h 2113280"/>
              <a:gd name="connsiteX7" fmla="*/ 0 w 2113280"/>
              <a:gd name="connsiteY7" fmla="*/ 1761060 h 2113280"/>
              <a:gd name="connsiteX8" fmla="*/ 0 w 2113280"/>
              <a:gd name="connsiteY8" fmla="*/ 352220 h 21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2113280">
                <a:moveTo>
                  <a:pt x="0" y="352220"/>
                </a:moveTo>
                <a:cubicBezTo>
                  <a:pt x="0" y="157694"/>
                  <a:pt x="157694" y="0"/>
                  <a:pt x="352220" y="0"/>
                </a:cubicBezTo>
                <a:lnTo>
                  <a:pt x="1761060" y="0"/>
                </a:lnTo>
                <a:cubicBezTo>
                  <a:pt x="1955586" y="0"/>
                  <a:pt x="2113280" y="157694"/>
                  <a:pt x="2113280" y="352220"/>
                </a:cubicBezTo>
                <a:lnTo>
                  <a:pt x="2113280" y="1761060"/>
                </a:lnTo>
                <a:cubicBezTo>
                  <a:pt x="2113280" y="1955586"/>
                  <a:pt x="1955586" y="2113280"/>
                  <a:pt x="1761060" y="2113280"/>
                </a:cubicBezTo>
                <a:lnTo>
                  <a:pt x="352220" y="2113280"/>
                </a:lnTo>
                <a:cubicBezTo>
                  <a:pt x="157694" y="2113280"/>
                  <a:pt x="0" y="1955586"/>
                  <a:pt x="0" y="1761060"/>
                </a:cubicBezTo>
                <a:lnTo>
                  <a:pt x="0" y="352220"/>
                </a:lnTo>
                <a:close/>
              </a:path>
            </a:pathLst>
          </a:custGeom>
          <a:solidFill>
            <a:srgbClr val="074C7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1282" tIns="301282" rIns="301282" bIns="301282" numCol="1" spcCol="1270" anchor="t" anchorCtr="0">
            <a:noAutofit/>
          </a:bodyPr>
          <a:lstStyle/>
          <a:p>
            <a:pPr lvl="0" algn="ctr" defTabSz="2311400">
              <a:lnSpc>
                <a:spcPct val="90000"/>
              </a:lnSpc>
              <a:spcBef>
                <a:spcPct val="0"/>
              </a:spcBef>
              <a:spcAft>
                <a:spcPct val="35000"/>
              </a:spcAft>
            </a:pPr>
            <a:r>
              <a:rPr lang="en-US" sz="3200" dirty="0" smtClean="0"/>
              <a:t>Gather Data</a:t>
            </a:r>
          </a:p>
        </p:txBody>
      </p:sp>
      <p:sp>
        <p:nvSpPr>
          <p:cNvPr id="41" name="Freeform 40"/>
          <p:cNvSpPr/>
          <p:nvPr/>
        </p:nvSpPr>
        <p:spPr>
          <a:xfrm>
            <a:off x="9117890" y="20876"/>
            <a:ext cx="3074110" cy="2799293"/>
          </a:xfrm>
          <a:custGeom>
            <a:avLst/>
            <a:gdLst>
              <a:gd name="connsiteX0" fmla="*/ 0 w 2113280"/>
              <a:gd name="connsiteY0" fmla="*/ 352220 h 2113280"/>
              <a:gd name="connsiteX1" fmla="*/ 352220 w 2113280"/>
              <a:gd name="connsiteY1" fmla="*/ 0 h 2113280"/>
              <a:gd name="connsiteX2" fmla="*/ 1761060 w 2113280"/>
              <a:gd name="connsiteY2" fmla="*/ 0 h 2113280"/>
              <a:gd name="connsiteX3" fmla="*/ 2113280 w 2113280"/>
              <a:gd name="connsiteY3" fmla="*/ 352220 h 2113280"/>
              <a:gd name="connsiteX4" fmla="*/ 2113280 w 2113280"/>
              <a:gd name="connsiteY4" fmla="*/ 1761060 h 2113280"/>
              <a:gd name="connsiteX5" fmla="*/ 1761060 w 2113280"/>
              <a:gd name="connsiteY5" fmla="*/ 2113280 h 2113280"/>
              <a:gd name="connsiteX6" fmla="*/ 352220 w 2113280"/>
              <a:gd name="connsiteY6" fmla="*/ 2113280 h 2113280"/>
              <a:gd name="connsiteX7" fmla="*/ 0 w 2113280"/>
              <a:gd name="connsiteY7" fmla="*/ 1761060 h 2113280"/>
              <a:gd name="connsiteX8" fmla="*/ 0 w 2113280"/>
              <a:gd name="connsiteY8" fmla="*/ 352220 h 21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2113280">
                <a:moveTo>
                  <a:pt x="0" y="352220"/>
                </a:moveTo>
                <a:cubicBezTo>
                  <a:pt x="0" y="157694"/>
                  <a:pt x="157694" y="0"/>
                  <a:pt x="352220" y="0"/>
                </a:cubicBezTo>
                <a:lnTo>
                  <a:pt x="1761060" y="0"/>
                </a:lnTo>
                <a:cubicBezTo>
                  <a:pt x="1955586" y="0"/>
                  <a:pt x="2113280" y="157694"/>
                  <a:pt x="2113280" y="352220"/>
                </a:cubicBezTo>
                <a:lnTo>
                  <a:pt x="2113280" y="1761060"/>
                </a:lnTo>
                <a:cubicBezTo>
                  <a:pt x="2113280" y="1955586"/>
                  <a:pt x="1955586" y="2113280"/>
                  <a:pt x="1761060" y="2113280"/>
                </a:cubicBezTo>
                <a:lnTo>
                  <a:pt x="352220" y="2113280"/>
                </a:lnTo>
                <a:cubicBezTo>
                  <a:pt x="157694" y="2113280"/>
                  <a:pt x="0" y="1955586"/>
                  <a:pt x="0" y="1761060"/>
                </a:cubicBezTo>
                <a:lnTo>
                  <a:pt x="0" y="352220"/>
                </a:lnTo>
                <a:close/>
              </a:path>
            </a:pathLst>
          </a:custGeom>
          <a:solidFill>
            <a:srgbClr val="32B6E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1282" tIns="301282" rIns="301282" bIns="301282" numCol="1" spcCol="1270" anchor="t" anchorCtr="0">
            <a:noAutofit/>
          </a:bodyPr>
          <a:lstStyle/>
          <a:p>
            <a:pPr lvl="0" algn="ctr" defTabSz="2311400">
              <a:lnSpc>
                <a:spcPct val="90000"/>
              </a:lnSpc>
              <a:spcBef>
                <a:spcPct val="0"/>
              </a:spcBef>
              <a:spcAft>
                <a:spcPct val="35000"/>
              </a:spcAft>
            </a:pPr>
            <a:r>
              <a:rPr lang="en-US" sz="3600" kern="1200" dirty="0" smtClean="0"/>
              <a:t>Rapid Cycle</a:t>
            </a:r>
          </a:p>
        </p:txBody>
      </p:sp>
      <p:sp>
        <p:nvSpPr>
          <p:cNvPr id="42" name="Freeform 41"/>
          <p:cNvSpPr/>
          <p:nvPr/>
        </p:nvSpPr>
        <p:spPr>
          <a:xfrm>
            <a:off x="9117890" y="4059381"/>
            <a:ext cx="3074110" cy="2798618"/>
          </a:xfrm>
          <a:custGeom>
            <a:avLst/>
            <a:gdLst>
              <a:gd name="connsiteX0" fmla="*/ 0 w 2113280"/>
              <a:gd name="connsiteY0" fmla="*/ 352220 h 2113280"/>
              <a:gd name="connsiteX1" fmla="*/ 352220 w 2113280"/>
              <a:gd name="connsiteY1" fmla="*/ 0 h 2113280"/>
              <a:gd name="connsiteX2" fmla="*/ 1761060 w 2113280"/>
              <a:gd name="connsiteY2" fmla="*/ 0 h 2113280"/>
              <a:gd name="connsiteX3" fmla="*/ 2113280 w 2113280"/>
              <a:gd name="connsiteY3" fmla="*/ 352220 h 2113280"/>
              <a:gd name="connsiteX4" fmla="*/ 2113280 w 2113280"/>
              <a:gd name="connsiteY4" fmla="*/ 1761060 h 2113280"/>
              <a:gd name="connsiteX5" fmla="*/ 1761060 w 2113280"/>
              <a:gd name="connsiteY5" fmla="*/ 2113280 h 2113280"/>
              <a:gd name="connsiteX6" fmla="*/ 352220 w 2113280"/>
              <a:gd name="connsiteY6" fmla="*/ 2113280 h 2113280"/>
              <a:gd name="connsiteX7" fmla="*/ 0 w 2113280"/>
              <a:gd name="connsiteY7" fmla="*/ 1761060 h 2113280"/>
              <a:gd name="connsiteX8" fmla="*/ 0 w 2113280"/>
              <a:gd name="connsiteY8" fmla="*/ 352220 h 21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2113280">
                <a:moveTo>
                  <a:pt x="0" y="352220"/>
                </a:moveTo>
                <a:cubicBezTo>
                  <a:pt x="0" y="157694"/>
                  <a:pt x="157694" y="0"/>
                  <a:pt x="352220" y="0"/>
                </a:cubicBezTo>
                <a:lnTo>
                  <a:pt x="1761060" y="0"/>
                </a:lnTo>
                <a:cubicBezTo>
                  <a:pt x="1955586" y="0"/>
                  <a:pt x="2113280" y="157694"/>
                  <a:pt x="2113280" y="352220"/>
                </a:cubicBezTo>
                <a:lnTo>
                  <a:pt x="2113280" y="1761060"/>
                </a:lnTo>
                <a:cubicBezTo>
                  <a:pt x="2113280" y="1955586"/>
                  <a:pt x="1955586" y="2113280"/>
                  <a:pt x="1761060" y="2113280"/>
                </a:cubicBezTo>
                <a:lnTo>
                  <a:pt x="352220" y="2113280"/>
                </a:lnTo>
                <a:cubicBezTo>
                  <a:pt x="157694" y="2113280"/>
                  <a:pt x="0" y="1955586"/>
                  <a:pt x="0" y="1761060"/>
                </a:cubicBezTo>
                <a:lnTo>
                  <a:pt x="0" y="35222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1282" tIns="301282" rIns="301282" bIns="301282" numCol="1" spcCol="1270" anchor="t" anchorCtr="0">
            <a:noAutofit/>
          </a:bodyPr>
          <a:lstStyle/>
          <a:p>
            <a:pPr lvl="0" algn="ctr" defTabSz="2311400">
              <a:lnSpc>
                <a:spcPct val="90000"/>
              </a:lnSpc>
              <a:spcBef>
                <a:spcPct val="0"/>
              </a:spcBef>
              <a:spcAft>
                <a:spcPct val="35000"/>
              </a:spcAft>
            </a:pPr>
            <a:r>
              <a:rPr lang="en-US" sz="3600" dirty="0" smtClean="0"/>
              <a:t>Get Buy In</a:t>
            </a:r>
            <a:endParaRPr lang="en-US" sz="2400" kern="1200" dirty="0"/>
          </a:p>
        </p:txBody>
      </p:sp>
      <p:sp>
        <p:nvSpPr>
          <p:cNvPr id="43" name="Freeform 42"/>
          <p:cNvSpPr/>
          <p:nvPr/>
        </p:nvSpPr>
        <p:spPr>
          <a:xfrm>
            <a:off x="-34362" y="4054457"/>
            <a:ext cx="3047205" cy="2803542"/>
          </a:xfrm>
          <a:custGeom>
            <a:avLst/>
            <a:gdLst>
              <a:gd name="connsiteX0" fmla="*/ 0 w 2113280"/>
              <a:gd name="connsiteY0" fmla="*/ 352220 h 2113280"/>
              <a:gd name="connsiteX1" fmla="*/ 352220 w 2113280"/>
              <a:gd name="connsiteY1" fmla="*/ 0 h 2113280"/>
              <a:gd name="connsiteX2" fmla="*/ 1761060 w 2113280"/>
              <a:gd name="connsiteY2" fmla="*/ 0 h 2113280"/>
              <a:gd name="connsiteX3" fmla="*/ 2113280 w 2113280"/>
              <a:gd name="connsiteY3" fmla="*/ 352220 h 2113280"/>
              <a:gd name="connsiteX4" fmla="*/ 2113280 w 2113280"/>
              <a:gd name="connsiteY4" fmla="*/ 1761060 h 2113280"/>
              <a:gd name="connsiteX5" fmla="*/ 1761060 w 2113280"/>
              <a:gd name="connsiteY5" fmla="*/ 2113280 h 2113280"/>
              <a:gd name="connsiteX6" fmla="*/ 352220 w 2113280"/>
              <a:gd name="connsiteY6" fmla="*/ 2113280 h 2113280"/>
              <a:gd name="connsiteX7" fmla="*/ 0 w 2113280"/>
              <a:gd name="connsiteY7" fmla="*/ 1761060 h 2113280"/>
              <a:gd name="connsiteX8" fmla="*/ 0 w 2113280"/>
              <a:gd name="connsiteY8" fmla="*/ 352220 h 211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3280" h="2113280">
                <a:moveTo>
                  <a:pt x="0" y="352220"/>
                </a:moveTo>
                <a:cubicBezTo>
                  <a:pt x="0" y="157694"/>
                  <a:pt x="157694" y="0"/>
                  <a:pt x="352220" y="0"/>
                </a:cubicBezTo>
                <a:lnTo>
                  <a:pt x="1761060" y="0"/>
                </a:lnTo>
                <a:cubicBezTo>
                  <a:pt x="1955586" y="0"/>
                  <a:pt x="2113280" y="157694"/>
                  <a:pt x="2113280" y="352220"/>
                </a:cubicBezTo>
                <a:lnTo>
                  <a:pt x="2113280" y="1761060"/>
                </a:lnTo>
                <a:cubicBezTo>
                  <a:pt x="2113280" y="1955586"/>
                  <a:pt x="1955586" y="2113280"/>
                  <a:pt x="1761060" y="2113280"/>
                </a:cubicBezTo>
                <a:lnTo>
                  <a:pt x="352220" y="2113280"/>
                </a:lnTo>
                <a:cubicBezTo>
                  <a:pt x="157694" y="2113280"/>
                  <a:pt x="0" y="1955586"/>
                  <a:pt x="0" y="1761060"/>
                </a:cubicBezTo>
                <a:lnTo>
                  <a:pt x="0" y="352220"/>
                </a:lnTo>
                <a:close/>
              </a:path>
            </a:pathLst>
          </a:custGeom>
          <a:solidFill>
            <a:srgbClr val="118465"/>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01282" tIns="301282" rIns="301282" bIns="301282" numCol="1" spcCol="1270" anchor="t" anchorCtr="0">
            <a:noAutofit/>
          </a:bodyPr>
          <a:lstStyle/>
          <a:p>
            <a:pPr lvl="0" algn="ctr" defTabSz="2311400">
              <a:lnSpc>
                <a:spcPct val="90000"/>
              </a:lnSpc>
              <a:spcBef>
                <a:spcPct val="0"/>
              </a:spcBef>
              <a:spcAft>
                <a:spcPct val="35000"/>
              </a:spcAft>
            </a:pPr>
            <a:r>
              <a:rPr lang="en-US" sz="3200" dirty="0" smtClean="0"/>
              <a:t>Pilot Solution</a:t>
            </a:r>
            <a:endParaRPr lang="en-US" sz="2400" kern="1200" dirty="0"/>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01443" y="360218"/>
            <a:ext cx="6080284" cy="6497782"/>
          </a:xfrm>
          <a:prstGeom prst="rect">
            <a:avLst/>
          </a:prstGeom>
        </p:spPr>
      </p:pic>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r="-81"/>
          <a:stretch/>
        </p:blipFill>
        <p:spPr>
          <a:xfrm>
            <a:off x="234386" y="781023"/>
            <a:ext cx="2409766" cy="1646549"/>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626583" y="4885818"/>
            <a:ext cx="2056724" cy="1817998"/>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682196" y="4638419"/>
            <a:ext cx="1670664" cy="2340507"/>
          </a:xfrm>
          <a:prstGeom prst="rect">
            <a:avLst/>
          </a:prstGeom>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rot="5400000">
            <a:off x="9798991" y="488581"/>
            <a:ext cx="1711905" cy="2353987"/>
          </a:xfrm>
          <a:prstGeom prst="rect">
            <a:avLst/>
          </a:prstGeom>
        </p:spPr>
      </p:pic>
    </p:spTree>
    <p:extLst>
      <p:ext uri="{BB962C8B-B14F-4D97-AF65-F5344CB8AC3E}">
        <p14:creationId xmlns:p14="http://schemas.microsoft.com/office/powerpoint/2010/main" val="283681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25545" y="13496"/>
            <a:ext cx="9412171" cy="1319260"/>
          </a:xfrm>
        </p:spPr>
        <p:txBody>
          <a:bodyPr>
            <a:normAutofit/>
          </a:bodyPr>
          <a:lstStyle/>
          <a:p>
            <a:r>
              <a:rPr lang="en-US" sz="3200" b="1" dirty="0">
                <a:solidFill>
                  <a:prstClr val="black"/>
                </a:solidFill>
              </a:rPr>
              <a:t>Vital Signs Accessories Management Optimization</a:t>
            </a:r>
            <a:r>
              <a:rPr lang="en-US" sz="3200" dirty="0"/>
              <a:t/>
            </a:r>
            <a:br>
              <a:rPr lang="en-US" sz="3200" dirty="0"/>
            </a:br>
            <a:r>
              <a:rPr lang="en-US" sz="2000" dirty="0" smtClean="0">
                <a:latin typeface="Calibri"/>
              </a:rPr>
              <a:t>Katya Kovatsenko, University of Louisville, Bioengineering</a:t>
            </a:r>
            <a:endParaRPr lang="en-US" sz="2000" i="1" dirty="0">
              <a:latin typeface="Calibri" panose="020F0502020204030204" pitchFamily="34" charset="0"/>
            </a:endParaRPr>
          </a:p>
        </p:txBody>
      </p:sp>
      <p:cxnSp>
        <p:nvCxnSpPr>
          <p:cNvPr id="6" name="Straight Connector 5"/>
          <p:cNvCxnSpPr/>
          <p:nvPr/>
        </p:nvCxnSpPr>
        <p:spPr>
          <a:xfrm>
            <a:off x="10834" y="1236518"/>
            <a:ext cx="1219200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924567" y="1236518"/>
            <a:ext cx="11319" cy="5621482"/>
          </a:xfrm>
          <a:prstGeom prst="line">
            <a:avLst/>
          </a:prstGeom>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022319" y="6329248"/>
            <a:ext cx="2169681" cy="525470"/>
          </a:xfrm>
          <a:prstGeom prst="rect">
            <a:avLst/>
          </a:prstGeom>
        </p:spPr>
      </p:pic>
      <p:sp>
        <p:nvSpPr>
          <p:cNvPr id="5" name="TextBox 4"/>
          <p:cNvSpPr txBox="1"/>
          <p:nvPr/>
        </p:nvSpPr>
        <p:spPr>
          <a:xfrm>
            <a:off x="6085320" y="1232877"/>
            <a:ext cx="6131598" cy="430887"/>
          </a:xfrm>
          <a:prstGeom prst="rect">
            <a:avLst/>
          </a:prstGeom>
          <a:noFill/>
        </p:spPr>
        <p:txBody>
          <a:bodyPr wrap="square" rtlCol="0">
            <a:spAutoFit/>
          </a:bodyPr>
          <a:lstStyle/>
          <a:p>
            <a:pPr algn="ctr"/>
            <a:r>
              <a:rPr lang="en-US" sz="2200" b="1" dirty="0" smtClean="0">
                <a:solidFill>
                  <a:prstClr val="black"/>
                </a:solidFill>
                <a:ea typeface="+mj-ea"/>
                <a:cs typeface="+mj-cs"/>
              </a:rPr>
              <a:t>Vital Signs Accessories Management Optimization</a:t>
            </a:r>
            <a:endParaRPr lang="en-US" sz="2200" dirty="0"/>
          </a:p>
        </p:txBody>
      </p:sp>
      <p:sp>
        <p:nvSpPr>
          <p:cNvPr id="24" name="Rectangle 23"/>
          <p:cNvSpPr/>
          <p:nvPr/>
        </p:nvSpPr>
        <p:spPr>
          <a:xfrm>
            <a:off x="9518483" y="1487669"/>
            <a:ext cx="1793504" cy="923330"/>
          </a:xfrm>
          <a:prstGeom prst="rect">
            <a:avLst/>
          </a:prstGeom>
          <a:noFill/>
        </p:spPr>
        <p:txBody>
          <a:bodyPr wrap="none" lIns="91440" tIns="45720" rIns="91440" bIns="45720">
            <a:spAutoFit/>
          </a:bodyPr>
          <a:lstStyle/>
          <a:p>
            <a:pPr algn="ctr"/>
            <a:r>
              <a:rPr lang="en-US" sz="5400" b="1" dirty="0" smtClean="0">
                <a:ln w="28575" cmpd="sng">
                  <a:solidFill>
                    <a:schemeClr val="tx2"/>
                  </a:solidFill>
                  <a:prstDash val="solid"/>
                </a:ln>
                <a:solidFill>
                  <a:schemeClr val="accent1"/>
                </a:solidFill>
              </a:rPr>
              <a:t>M</a:t>
            </a:r>
            <a:r>
              <a:rPr lang="en-US" sz="2400" b="1" dirty="0" smtClean="0">
                <a:ln w="12700" cmpd="sng">
                  <a:solidFill>
                    <a:schemeClr val="tx2"/>
                  </a:solidFill>
                  <a:prstDash val="solid"/>
                </a:ln>
                <a:solidFill>
                  <a:schemeClr val="accent1">
                    <a:lumMod val="20000"/>
                    <a:lumOff val="80000"/>
                  </a:schemeClr>
                </a:solidFill>
              </a:rPr>
              <a:t>EASURE</a:t>
            </a:r>
            <a:endParaRPr lang="en-US" sz="2400" b="1" dirty="0">
              <a:ln w="12700" cmpd="sng">
                <a:solidFill>
                  <a:schemeClr val="tx2"/>
                </a:solidFill>
                <a:prstDash val="solid"/>
              </a:ln>
              <a:solidFill>
                <a:schemeClr val="accent1">
                  <a:lumMod val="20000"/>
                  <a:lumOff val="80000"/>
                </a:schemeClr>
              </a:solidFill>
            </a:endParaRPr>
          </a:p>
        </p:txBody>
      </p:sp>
      <p:sp>
        <p:nvSpPr>
          <p:cNvPr id="25" name="Rectangle 24"/>
          <p:cNvSpPr/>
          <p:nvPr/>
        </p:nvSpPr>
        <p:spPr>
          <a:xfrm>
            <a:off x="6781153" y="1463295"/>
            <a:ext cx="1346844" cy="923330"/>
          </a:xfrm>
          <a:prstGeom prst="rect">
            <a:avLst/>
          </a:prstGeom>
          <a:noFill/>
        </p:spPr>
        <p:txBody>
          <a:bodyPr wrap="none" lIns="91440" tIns="45720" rIns="91440" bIns="45720">
            <a:spAutoFit/>
          </a:bodyPr>
          <a:lstStyle/>
          <a:p>
            <a:pPr algn="ctr"/>
            <a:r>
              <a:rPr lang="en-US" sz="5400" b="1" dirty="0" smtClean="0">
                <a:ln w="28575" cmpd="sng">
                  <a:solidFill>
                    <a:schemeClr val="tx2"/>
                  </a:solidFill>
                  <a:prstDash val="solid"/>
                </a:ln>
                <a:solidFill>
                  <a:schemeClr val="accent1"/>
                </a:solidFill>
                <a:latin typeface="+mj-lt"/>
              </a:rPr>
              <a:t>D</a:t>
            </a:r>
            <a:r>
              <a:rPr lang="en-US" sz="2400" b="1" dirty="0" smtClean="0">
                <a:ln w="12700" cmpd="sng">
                  <a:solidFill>
                    <a:schemeClr val="tx2"/>
                  </a:solidFill>
                  <a:prstDash val="solid"/>
                </a:ln>
                <a:solidFill>
                  <a:schemeClr val="accent1">
                    <a:lumMod val="20000"/>
                    <a:lumOff val="80000"/>
                  </a:schemeClr>
                </a:solidFill>
                <a:latin typeface="+mj-lt"/>
              </a:rPr>
              <a:t>EFINE</a:t>
            </a:r>
            <a:endParaRPr lang="en-US" sz="2400" b="1" dirty="0">
              <a:ln w="12700" cmpd="sng">
                <a:solidFill>
                  <a:schemeClr val="tx2"/>
                </a:solidFill>
                <a:prstDash val="solid"/>
              </a:ln>
              <a:solidFill>
                <a:schemeClr val="accent1">
                  <a:lumMod val="20000"/>
                  <a:lumOff val="80000"/>
                </a:schemeClr>
              </a:solidFill>
              <a:latin typeface="+mj-lt"/>
            </a:endParaRPr>
          </a:p>
        </p:txBody>
      </p:sp>
      <p:sp>
        <p:nvSpPr>
          <p:cNvPr id="26" name="Rectangle 25"/>
          <p:cNvSpPr/>
          <p:nvPr/>
        </p:nvSpPr>
        <p:spPr>
          <a:xfrm>
            <a:off x="6678401" y="3791189"/>
            <a:ext cx="1552348" cy="923330"/>
          </a:xfrm>
          <a:prstGeom prst="rect">
            <a:avLst/>
          </a:prstGeom>
          <a:noFill/>
        </p:spPr>
        <p:txBody>
          <a:bodyPr wrap="none" lIns="91440" tIns="45720" rIns="91440" bIns="45720">
            <a:spAutoFit/>
          </a:bodyPr>
          <a:lstStyle/>
          <a:p>
            <a:pPr algn="ctr"/>
            <a:r>
              <a:rPr lang="en-US" sz="5400" b="1" dirty="0" smtClean="0">
                <a:ln w="28575" cmpd="sng">
                  <a:solidFill>
                    <a:schemeClr val="tx2"/>
                  </a:solidFill>
                  <a:prstDash val="solid"/>
                </a:ln>
                <a:solidFill>
                  <a:schemeClr val="accent1"/>
                </a:solidFill>
              </a:rPr>
              <a:t>A</a:t>
            </a:r>
            <a:r>
              <a:rPr lang="en-US" sz="2400" b="1" dirty="0" smtClean="0">
                <a:ln w="12700" cmpd="sng">
                  <a:solidFill>
                    <a:schemeClr val="tx2"/>
                  </a:solidFill>
                  <a:prstDash val="solid"/>
                </a:ln>
                <a:solidFill>
                  <a:schemeClr val="accent1">
                    <a:lumMod val="20000"/>
                    <a:lumOff val="80000"/>
                  </a:schemeClr>
                </a:solidFill>
              </a:rPr>
              <a:t>NALYZE</a:t>
            </a:r>
            <a:endParaRPr lang="en-US" sz="2400" b="1" dirty="0">
              <a:ln w="12700" cmpd="sng">
                <a:solidFill>
                  <a:schemeClr val="tx2"/>
                </a:solidFill>
                <a:prstDash val="solid"/>
              </a:ln>
              <a:solidFill>
                <a:schemeClr val="accent1">
                  <a:lumMod val="20000"/>
                  <a:lumOff val="80000"/>
                </a:schemeClr>
              </a:solidFill>
            </a:endParaRPr>
          </a:p>
        </p:txBody>
      </p:sp>
      <p:sp>
        <p:nvSpPr>
          <p:cNvPr id="27" name="Rectangle 26"/>
          <p:cNvSpPr/>
          <p:nvPr/>
        </p:nvSpPr>
        <p:spPr>
          <a:xfrm>
            <a:off x="8590870" y="3749550"/>
            <a:ext cx="3648731" cy="1354217"/>
          </a:xfrm>
          <a:prstGeom prst="rect">
            <a:avLst/>
          </a:prstGeom>
          <a:noFill/>
        </p:spPr>
        <p:txBody>
          <a:bodyPr wrap="square" lIns="91440" tIns="45720" rIns="91440" bIns="45720">
            <a:spAutoFit/>
          </a:bodyPr>
          <a:lstStyle/>
          <a:p>
            <a:pPr lvl="0" algn="ctr"/>
            <a:r>
              <a:rPr lang="en-US" sz="5400" b="1" dirty="0" smtClean="0">
                <a:ln w="28575" cmpd="sng">
                  <a:solidFill>
                    <a:schemeClr val="tx2"/>
                  </a:solidFill>
                  <a:prstDash val="solid"/>
                </a:ln>
                <a:solidFill>
                  <a:schemeClr val="accent1"/>
                </a:solidFill>
              </a:rPr>
              <a:t>I</a:t>
            </a:r>
            <a:r>
              <a:rPr lang="en-US" sz="2400" b="1" dirty="0" smtClean="0">
                <a:ln w="12700" cmpd="sng">
                  <a:solidFill>
                    <a:schemeClr val="tx2"/>
                  </a:solidFill>
                  <a:prstDash val="solid"/>
                </a:ln>
                <a:solidFill>
                  <a:schemeClr val="accent1">
                    <a:lumMod val="20000"/>
                    <a:lumOff val="80000"/>
                  </a:schemeClr>
                </a:solidFill>
              </a:rPr>
              <a:t>MPROVE</a:t>
            </a:r>
            <a:r>
              <a:rPr lang="en-US" sz="5400" b="1" dirty="0" smtClean="0">
                <a:ln w="12700" cmpd="sng">
                  <a:solidFill>
                    <a:schemeClr val="tx2"/>
                  </a:solidFill>
                  <a:prstDash val="solid"/>
                </a:ln>
                <a:solidFill>
                  <a:schemeClr val="accent1"/>
                </a:solidFill>
              </a:rPr>
              <a:t>/</a:t>
            </a:r>
            <a:r>
              <a:rPr lang="en-US" sz="5400" b="1" dirty="0" smtClean="0">
                <a:ln w="28575" cmpd="sng">
                  <a:solidFill>
                    <a:srgbClr val="1F497D"/>
                  </a:solidFill>
                  <a:prstDash val="solid"/>
                </a:ln>
                <a:solidFill>
                  <a:srgbClr val="4F81BD"/>
                </a:solidFill>
              </a:rPr>
              <a:t>C</a:t>
            </a:r>
            <a:r>
              <a:rPr lang="en-US" sz="2400" b="1" dirty="0" smtClean="0">
                <a:ln w="12700" cmpd="sng">
                  <a:solidFill>
                    <a:srgbClr val="1F497D"/>
                  </a:solidFill>
                  <a:prstDash val="solid"/>
                </a:ln>
                <a:solidFill>
                  <a:schemeClr val="accent1">
                    <a:lumMod val="20000"/>
                    <a:lumOff val="80000"/>
                  </a:schemeClr>
                </a:solidFill>
              </a:rPr>
              <a:t>ONTROL</a:t>
            </a:r>
            <a:endParaRPr lang="en-US" sz="2400" b="1" dirty="0">
              <a:ln w="12700" cmpd="sng">
                <a:solidFill>
                  <a:srgbClr val="1F497D"/>
                </a:solidFill>
                <a:prstDash val="solid"/>
              </a:ln>
              <a:solidFill>
                <a:schemeClr val="accent1">
                  <a:lumMod val="20000"/>
                  <a:lumOff val="80000"/>
                </a:schemeClr>
              </a:solidFill>
            </a:endParaRPr>
          </a:p>
          <a:p>
            <a:pPr algn="ctr"/>
            <a:endParaRPr lang="en-US" sz="2800" b="1" dirty="0">
              <a:ln w="12700" cmpd="sng">
                <a:solidFill>
                  <a:schemeClr val="tx2"/>
                </a:solidFill>
                <a:prstDash val="solid"/>
              </a:ln>
              <a:solidFill>
                <a:schemeClr val="tx2">
                  <a:lumMod val="20000"/>
                  <a:lumOff val="80000"/>
                </a:schemeClr>
              </a:solidFill>
            </a:endParaRPr>
          </a:p>
        </p:txBody>
      </p:sp>
      <p:pic>
        <p:nvPicPr>
          <p:cNvPr id="29" name="Picture 2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9778" y="2350909"/>
            <a:ext cx="1669594" cy="1111798"/>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 name="Picture 29"/>
          <p:cNvPicPr>
            <a:picLocks noChangeAspect="1"/>
          </p:cNvPicPr>
          <p:nvPr/>
        </p:nvPicPr>
        <p:blipFill rotWithShape="1">
          <a:blip r:embed="rId5" cstate="screen">
            <a:extLst>
              <a:ext uri="{28A0092B-C50C-407E-A947-70E740481C1C}">
                <a14:useLocalDpi xmlns:a14="http://schemas.microsoft.com/office/drawing/2010/main"/>
              </a:ext>
            </a:extLst>
          </a:blip>
          <a:srcRect r="-81"/>
          <a:stretch/>
        </p:blipFill>
        <p:spPr>
          <a:xfrm>
            <a:off x="9353297" y="2332733"/>
            <a:ext cx="2130234" cy="1455550"/>
          </a:xfrm>
          <a:prstGeom prst="rect">
            <a:avLst/>
          </a:prstGeom>
          <a:solidFill>
            <a:srgbClr val="FFFFFF">
              <a:shade val="85000"/>
            </a:srgbClr>
          </a:solidFill>
          <a:ln w="28575" cap="sq">
            <a:solidFill>
              <a:schemeClr val="accent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Picture 3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02095" y="4792665"/>
            <a:ext cx="2104961" cy="1556004"/>
          </a:xfrm>
          <a:prstGeom prst="rect">
            <a:avLst/>
          </a:prstGeom>
        </p:spPr>
      </p:pic>
      <p:sp>
        <p:nvSpPr>
          <p:cNvPr id="32" name="TextBox 31"/>
          <p:cNvSpPr txBox="1"/>
          <p:nvPr/>
        </p:nvSpPr>
        <p:spPr>
          <a:xfrm rot="16200000">
            <a:off x="5657382" y="5403105"/>
            <a:ext cx="1307243" cy="246221"/>
          </a:xfrm>
          <a:prstGeom prst="rect">
            <a:avLst/>
          </a:prstGeom>
          <a:noFill/>
        </p:spPr>
        <p:txBody>
          <a:bodyPr wrap="square" rtlCol="0">
            <a:spAutoFit/>
          </a:bodyPr>
          <a:lstStyle/>
          <a:p>
            <a:r>
              <a:rPr lang="en-US" sz="1000" b="1" dirty="0" smtClean="0"/>
              <a:t>Volume Ordered</a:t>
            </a:r>
            <a:endParaRPr lang="en-US" sz="1000" b="1" dirty="0"/>
          </a:p>
        </p:txBody>
      </p:sp>
      <p:sp>
        <p:nvSpPr>
          <p:cNvPr id="33" name="TextBox 32"/>
          <p:cNvSpPr txBox="1"/>
          <p:nvPr/>
        </p:nvSpPr>
        <p:spPr>
          <a:xfrm>
            <a:off x="7012240" y="6330549"/>
            <a:ext cx="1332466" cy="246221"/>
          </a:xfrm>
          <a:prstGeom prst="rect">
            <a:avLst/>
          </a:prstGeom>
          <a:noFill/>
        </p:spPr>
        <p:txBody>
          <a:bodyPr wrap="square" rtlCol="0">
            <a:spAutoFit/>
          </a:bodyPr>
          <a:lstStyle/>
          <a:p>
            <a:r>
              <a:rPr lang="en-US" sz="1000" b="1" dirty="0" smtClean="0"/>
              <a:t>Accessory Type</a:t>
            </a:r>
            <a:endParaRPr lang="en-US" sz="1000" b="1" dirty="0"/>
          </a:p>
        </p:txBody>
      </p:sp>
      <p:sp>
        <p:nvSpPr>
          <p:cNvPr id="59" name="Flowchart: Alternate Process 58"/>
          <p:cNvSpPr/>
          <p:nvPr/>
        </p:nvSpPr>
        <p:spPr>
          <a:xfrm>
            <a:off x="6239745" y="3567184"/>
            <a:ext cx="2429661" cy="357166"/>
          </a:xfrm>
          <a:prstGeom prst="flowChartAlternateProcess">
            <a:avLst/>
          </a:prstGeom>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p:cNvSpPr txBox="1"/>
          <p:nvPr/>
        </p:nvSpPr>
        <p:spPr>
          <a:xfrm>
            <a:off x="5944846" y="3587966"/>
            <a:ext cx="2724559" cy="323165"/>
          </a:xfrm>
          <a:prstGeom prst="rect">
            <a:avLst/>
          </a:prstGeom>
          <a:noFill/>
          <a:ln>
            <a:noFill/>
          </a:ln>
        </p:spPr>
        <p:txBody>
          <a:bodyPr wrap="square" rtlCol="0">
            <a:spAutoFit/>
          </a:bodyPr>
          <a:lstStyle/>
          <a:p>
            <a:pPr algn="r"/>
            <a:r>
              <a:rPr lang="en-US" sz="1500" b="1" dirty="0" smtClean="0">
                <a:solidFill>
                  <a:schemeClr val="bg1"/>
                </a:solidFill>
              </a:rPr>
              <a:t>&gt;$500K Spent in Past 3 Years</a:t>
            </a:r>
            <a:endParaRPr lang="en-US" sz="1500" b="1" dirty="0">
              <a:solidFill>
                <a:schemeClr val="bg1"/>
              </a:solidFill>
            </a:endParaRPr>
          </a:p>
        </p:txBody>
      </p:sp>
      <p:cxnSp>
        <p:nvCxnSpPr>
          <p:cNvPr id="61" name="Straight Arrow Connector 60"/>
          <p:cNvCxnSpPr>
            <a:stCxn id="60" idx="1"/>
          </p:cNvCxnSpPr>
          <p:nvPr/>
        </p:nvCxnSpPr>
        <p:spPr>
          <a:xfrm flipH="1">
            <a:off x="6871806" y="5103767"/>
            <a:ext cx="497547" cy="25190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60" name="Picture 59" descr="https://sageservicesgroup.com/wp-content/uploads/2017/11/H01-16-50_preview-600x351.jpeg"/>
          <p:cNvPicPr/>
          <p:nvPr/>
        </p:nvPicPr>
        <p:blipFill rotWithShape="1">
          <a:blip r:embed="rId7" cstate="email">
            <a:extLst>
              <a:ext uri="{28A0092B-C50C-407E-A947-70E740481C1C}">
                <a14:useLocalDpi xmlns:a14="http://schemas.microsoft.com/office/drawing/2010/main"/>
              </a:ext>
            </a:extLst>
          </a:blip>
          <a:srcRect/>
          <a:stretch/>
        </p:blipFill>
        <p:spPr bwMode="auto">
          <a:xfrm>
            <a:off x="7369353" y="4791025"/>
            <a:ext cx="1097707" cy="625483"/>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70" name="TextBox 69"/>
          <p:cNvSpPr txBox="1"/>
          <p:nvPr/>
        </p:nvSpPr>
        <p:spPr>
          <a:xfrm>
            <a:off x="9229635" y="4581219"/>
            <a:ext cx="2371201" cy="374571"/>
          </a:xfrm>
          <a:prstGeom prst="flowChartAlternateProcess">
            <a:avLst/>
          </a:prstGeom>
          <a:solidFill>
            <a:schemeClr val="accent1"/>
          </a:solidFill>
          <a:ln>
            <a:solidFill>
              <a:schemeClr val="tx2"/>
            </a:solidFill>
          </a:ln>
        </p:spPr>
        <p:txBody>
          <a:bodyPr wrap="square" rtlCol="0">
            <a:spAutoFit/>
          </a:bodyPr>
          <a:lstStyle/>
          <a:p>
            <a:pPr algn="ctr"/>
            <a:r>
              <a:rPr lang="en-US" sz="1600" b="1" dirty="0" smtClean="0">
                <a:solidFill>
                  <a:schemeClr val="bg1"/>
                </a:solidFill>
              </a:rPr>
              <a:t>Better Accessibility</a:t>
            </a:r>
            <a:endParaRPr lang="en-US" sz="1600" b="1" dirty="0">
              <a:solidFill>
                <a:schemeClr val="bg1"/>
              </a:solidFill>
            </a:endParaRPr>
          </a:p>
        </p:txBody>
      </p:sp>
      <p:sp>
        <p:nvSpPr>
          <p:cNvPr id="71" name="TextBox 70"/>
          <p:cNvSpPr txBox="1"/>
          <p:nvPr/>
        </p:nvSpPr>
        <p:spPr>
          <a:xfrm>
            <a:off x="9229634" y="5019064"/>
            <a:ext cx="2371202" cy="374571"/>
          </a:xfrm>
          <a:prstGeom prst="flowChartAlternateProcess">
            <a:avLst/>
          </a:prstGeom>
          <a:solidFill>
            <a:schemeClr val="tx2"/>
          </a:solidFill>
        </p:spPr>
        <p:txBody>
          <a:bodyPr wrap="square" rtlCol="0">
            <a:spAutoFit/>
          </a:bodyPr>
          <a:lstStyle/>
          <a:p>
            <a:pPr algn="ctr"/>
            <a:r>
              <a:rPr lang="en-US" sz="1600" b="1" dirty="0" smtClean="0">
                <a:solidFill>
                  <a:schemeClr val="bg1"/>
                </a:solidFill>
              </a:rPr>
              <a:t>Improved</a:t>
            </a:r>
            <a:r>
              <a:rPr lang="en-US" sz="1600" b="1" dirty="0" smtClean="0"/>
              <a:t> </a:t>
            </a:r>
            <a:r>
              <a:rPr lang="en-US" sz="1600" b="1" dirty="0" smtClean="0">
                <a:solidFill>
                  <a:schemeClr val="bg1"/>
                </a:solidFill>
              </a:rPr>
              <a:t>Tracking</a:t>
            </a:r>
            <a:endParaRPr lang="en-US" sz="1600" b="1" dirty="0">
              <a:solidFill>
                <a:schemeClr val="bg1"/>
              </a:solidFill>
            </a:endParaRPr>
          </a:p>
        </p:txBody>
      </p:sp>
      <p:sp>
        <p:nvSpPr>
          <p:cNvPr id="72" name="TextBox 71"/>
          <p:cNvSpPr txBox="1"/>
          <p:nvPr/>
        </p:nvSpPr>
        <p:spPr>
          <a:xfrm>
            <a:off x="9235231" y="5456909"/>
            <a:ext cx="2360008" cy="374571"/>
          </a:xfrm>
          <a:prstGeom prst="flowChartAlternateProcess">
            <a:avLst/>
          </a:prstGeom>
          <a:solidFill>
            <a:schemeClr val="accent1"/>
          </a:solidFill>
          <a:ln>
            <a:solidFill>
              <a:schemeClr val="tx2"/>
            </a:solidFill>
          </a:ln>
        </p:spPr>
        <p:txBody>
          <a:bodyPr wrap="square" rtlCol="0">
            <a:spAutoFit/>
          </a:bodyPr>
          <a:lstStyle/>
          <a:p>
            <a:pPr algn="ctr"/>
            <a:r>
              <a:rPr lang="en-US" sz="1600" b="1" dirty="0" smtClean="0">
                <a:solidFill>
                  <a:schemeClr val="bg1"/>
                </a:solidFill>
              </a:rPr>
              <a:t>Streamline</a:t>
            </a:r>
            <a:endParaRPr lang="en-US" sz="1600" b="1" dirty="0">
              <a:solidFill>
                <a:schemeClr val="bg1"/>
              </a:solidFill>
            </a:endParaRPr>
          </a:p>
        </p:txBody>
      </p:sp>
      <p:sp>
        <p:nvSpPr>
          <p:cNvPr id="73" name="TextBox 72"/>
          <p:cNvSpPr txBox="1"/>
          <p:nvPr/>
        </p:nvSpPr>
        <p:spPr>
          <a:xfrm>
            <a:off x="9235231" y="5897861"/>
            <a:ext cx="2360009" cy="374571"/>
          </a:xfrm>
          <a:prstGeom prst="flowChartAlternateProcess">
            <a:avLst/>
          </a:prstGeom>
          <a:solidFill>
            <a:schemeClr val="tx2"/>
          </a:solidFill>
        </p:spPr>
        <p:txBody>
          <a:bodyPr wrap="square" rtlCol="0">
            <a:spAutoFit/>
          </a:bodyPr>
          <a:lstStyle/>
          <a:p>
            <a:pPr algn="ctr"/>
            <a:r>
              <a:rPr lang="en-US" sz="1600" b="1" dirty="0" smtClean="0">
                <a:solidFill>
                  <a:schemeClr val="bg1"/>
                </a:solidFill>
              </a:rPr>
              <a:t>Potential Savings</a:t>
            </a:r>
            <a:endParaRPr lang="en-US" sz="1600" b="1" dirty="0">
              <a:solidFill>
                <a:schemeClr val="bg1"/>
              </a:solidFill>
            </a:endParaRPr>
          </a:p>
        </p:txBody>
      </p:sp>
      <p:sp>
        <p:nvSpPr>
          <p:cNvPr id="3" name="TextBox 2"/>
          <p:cNvSpPr txBox="1"/>
          <p:nvPr/>
        </p:nvSpPr>
        <p:spPr>
          <a:xfrm>
            <a:off x="341725" y="1356146"/>
            <a:ext cx="5373122" cy="2431435"/>
          </a:xfrm>
          <a:prstGeom prst="rect">
            <a:avLst/>
          </a:prstGeom>
          <a:noFill/>
        </p:spPr>
        <p:txBody>
          <a:bodyPr wrap="square" rtlCol="0">
            <a:spAutoFit/>
          </a:bodyPr>
          <a:lstStyle/>
          <a:p>
            <a:r>
              <a:rPr lang="en-US" sz="3200" b="1" u="sng" dirty="0" smtClean="0"/>
              <a:t>Results</a:t>
            </a:r>
          </a:p>
          <a:p>
            <a:r>
              <a:rPr lang="en-US" sz="2400" dirty="0" smtClean="0"/>
              <a:t>Simplified Replenishment Process</a:t>
            </a:r>
          </a:p>
          <a:p>
            <a:r>
              <a:rPr lang="en-US" sz="2400" dirty="0" smtClean="0"/>
              <a:t>Centralized Visual </a:t>
            </a:r>
            <a:r>
              <a:rPr lang="en-US" sz="2400" dirty="0" smtClean="0">
                <a:solidFill>
                  <a:srgbClr val="C00000"/>
                </a:solidFill>
              </a:rPr>
              <a:t>Cost Control </a:t>
            </a:r>
          </a:p>
          <a:p>
            <a:r>
              <a:rPr lang="en-US" sz="2400" dirty="0" smtClean="0"/>
              <a:t>Reduced Storage Locations by </a:t>
            </a:r>
            <a:r>
              <a:rPr lang="en-US" sz="2400" dirty="0" smtClean="0">
                <a:solidFill>
                  <a:srgbClr val="C00000"/>
                </a:solidFill>
              </a:rPr>
              <a:t>94%</a:t>
            </a:r>
          </a:p>
          <a:p>
            <a:r>
              <a:rPr lang="en-US" sz="2400" dirty="0" smtClean="0"/>
              <a:t>Reduced Supplies on hand by </a:t>
            </a:r>
            <a:r>
              <a:rPr lang="en-US" sz="2400" dirty="0" smtClean="0">
                <a:solidFill>
                  <a:srgbClr val="C00000"/>
                </a:solidFill>
              </a:rPr>
              <a:t>98%</a:t>
            </a:r>
          </a:p>
          <a:p>
            <a:r>
              <a:rPr lang="en-US" sz="2400" dirty="0"/>
              <a:t>Improved </a:t>
            </a:r>
            <a:r>
              <a:rPr lang="en-US" sz="2400" dirty="0">
                <a:solidFill>
                  <a:srgbClr val="C00000"/>
                </a:solidFill>
              </a:rPr>
              <a:t>Availability</a:t>
            </a:r>
            <a:r>
              <a:rPr lang="en-US" sz="2400" dirty="0"/>
              <a:t> of </a:t>
            </a:r>
            <a:r>
              <a:rPr lang="en-US" sz="2400" dirty="0" smtClean="0"/>
              <a:t>Supplies</a:t>
            </a:r>
            <a:endParaRPr lang="en-US" sz="2400" dirty="0"/>
          </a:p>
        </p:txBody>
      </p:sp>
      <p:graphicFrame>
        <p:nvGraphicFramePr>
          <p:cNvPr id="9" name="Chart 8"/>
          <p:cNvGraphicFramePr/>
          <p:nvPr>
            <p:extLst>
              <p:ext uri="{D42A27DB-BD31-4B8C-83A1-F6EECF244321}">
                <p14:modId xmlns:p14="http://schemas.microsoft.com/office/powerpoint/2010/main" val="1344281761"/>
              </p:ext>
            </p:extLst>
          </p:nvPr>
        </p:nvGraphicFramePr>
        <p:xfrm>
          <a:off x="684098" y="3861283"/>
          <a:ext cx="3699216" cy="2690132"/>
        </p:xfrm>
        <a:graphic>
          <a:graphicData uri="http://schemas.openxmlformats.org/drawingml/2006/chart">
            <c:chart xmlns:c="http://schemas.openxmlformats.org/drawingml/2006/chart" xmlns:r="http://schemas.openxmlformats.org/officeDocument/2006/relationships" r:id="rId8"/>
          </a:graphicData>
        </a:graphic>
      </p:graphicFrame>
      <p:cxnSp>
        <p:nvCxnSpPr>
          <p:cNvPr id="11" name="Straight Connector 10"/>
          <p:cNvCxnSpPr/>
          <p:nvPr/>
        </p:nvCxnSpPr>
        <p:spPr>
          <a:xfrm>
            <a:off x="2105891" y="4252854"/>
            <a:ext cx="1192634" cy="1578626"/>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2536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250748500"/>
              </p:ext>
            </p:extLst>
          </p:nvPr>
        </p:nvGraphicFramePr>
        <p:xfrm>
          <a:off x="1447066" y="1691640"/>
          <a:ext cx="9605744" cy="44005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itle 1"/>
          <p:cNvSpPr txBox="1">
            <a:spLocks/>
          </p:cNvSpPr>
          <p:nvPr/>
        </p:nvSpPr>
        <p:spPr>
          <a:xfrm>
            <a:off x="0" y="0"/>
            <a:ext cx="12192000" cy="1051255"/>
          </a:xfrm>
          <a:prstGeom prst="rect">
            <a:avLst/>
          </a:prstGeom>
          <a:solidFill>
            <a:schemeClr val="tx1">
              <a:lumMod val="50000"/>
              <a:lumOff val="50000"/>
            </a:schemeClr>
          </a:solidFill>
        </p:spPr>
        <p:txBody>
          <a:bodyPr vert="horz" lIns="91440" tIns="45720" rIns="91440" bIns="45720" rtlCol="0" anchor="ctr">
            <a:norm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r>
              <a:rPr lang="en-US" dirty="0" smtClean="0">
                <a:solidFill>
                  <a:schemeClr val="bg1"/>
                </a:solidFill>
              </a:rPr>
              <a:t>        ISO - </a:t>
            </a:r>
            <a:r>
              <a:rPr lang="en-US" u="sng" dirty="0" smtClean="0">
                <a:solidFill>
                  <a:schemeClr val="bg1"/>
                </a:solidFill>
              </a:rPr>
              <a:t>INTERNAL</a:t>
            </a:r>
            <a:r>
              <a:rPr lang="en-US" dirty="0" smtClean="0">
                <a:solidFill>
                  <a:schemeClr val="bg1"/>
                </a:solidFill>
              </a:rPr>
              <a:t> IMPROVEMENT FOCUS</a:t>
            </a:r>
            <a:endParaRPr lang="en-US" dirty="0">
              <a:solidFill>
                <a:schemeClr val="bg1"/>
              </a:solidFill>
            </a:endParaRPr>
          </a:p>
        </p:txBody>
      </p:sp>
      <p:pic>
        <p:nvPicPr>
          <p:cNvPr id="7" name="Picture 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6982" y="77061"/>
            <a:ext cx="897131" cy="897131"/>
          </a:xfrm>
          <a:prstGeom prst="rect">
            <a:avLst/>
          </a:prstGeom>
        </p:spPr>
      </p:pic>
      <p:sp>
        <p:nvSpPr>
          <p:cNvPr id="8" name="TextBox 7"/>
          <p:cNvSpPr txBox="1"/>
          <p:nvPr/>
        </p:nvSpPr>
        <p:spPr>
          <a:xfrm>
            <a:off x="2000250" y="5612130"/>
            <a:ext cx="242374" cy="369332"/>
          </a:xfrm>
          <a:prstGeom prst="rect">
            <a:avLst/>
          </a:prstGeom>
          <a:noFill/>
        </p:spPr>
        <p:txBody>
          <a:bodyPr wrap="none" rtlCol="0">
            <a:spAutoFit/>
          </a:bodyPr>
          <a:lstStyle/>
          <a:p>
            <a:r>
              <a:rPr lang="en-US" dirty="0"/>
              <a:t>I</a:t>
            </a:r>
          </a:p>
        </p:txBody>
      </p:sp>
      <p:sp>
        <p:nvSpPr>
          <p:cNvPr id="10" name="TextBox 9"/>
          <p:cNvSpPr txBox="1"/>
          <p:nvPr/>
        </p:nvSpPr>
        <p:spPr>
          <a:xfrm>
            <a:off x="3737610" y="1691640"/>
            <a:ext cx="2205990" cy="646331"/>
          </a:xfrm>
          <a:prstGeom prst="rect">
            <a:avLst/>
          </a:prstGeom>
          <a:solidFill>
            <a:schemeClr val="bg1">
              <a:lumMod val="65000"/>
            </a:schemeClr>
          </a:solidFill>
        </p:spPr>
        <p:txBody>
          <a:bodyPr wrap="square" rtlCol="0">
            <a:spAutoFit/>
          </a:bodyPr>
          <a:lstStyle/>
          <a:p>
            <a:pPr algn="ctr"/>
            <a:r>
              <a:rPr lang="en-US" dirty="0" smtClean="0">
                <a:solidFill>
                  <a:schemeClr val="bg1"/>
                </a:solidFill>
              </a:rPr>
              <a:t>CUSTOMER </a:t>
            </a:r>
          </a:p>
          <a:p>
            <a:pPr algn="ctr"/>
            <a:r>
              <a:rPr lang="en-US" dirty="0" smtClean="0">
                <a:solidFill>
                  <a:schemeClr val="bg1"/>
                </a:solidFill>
              </a:rPr>
              <a:t>FOCUS</a:t>
            </a:r>
            <a:endParaRPr lang="en-US" dirty="0">
              <a:solidFill>
                <a:schemeClr val="bg1"/>
              </a:solidFill>
            </a:endParaRPr>
          </a:p>
        </p:txBody>
      </p:sp>
      <p:sp>
        <p:nvSpPr>
          <p:cNvPr id="11" name="TextBox 10"/>
          <p:cNvSpPr txBox="1"/>
          <p:nvPr/>
        </p:nvSpPr>
        <p:spPr>
          <a:xfrm>
            <a:off x="6553200" y="2461260"/>
            <a:ext cx="2205990" cy="646331"/>
          </a:xfrm>
          <a:prstGeom prst="rect">
            <a:avLst/>
          </a:prstGeom>
          <a:solidFill>
            <a:schemeClr val="bg1">
              <a:lumMod val="65000"/>
            </a:schemeClr>
          </a:solidFill>
        </p:spPr>
        <p:txBody>
          <a:bodyPr wrap="square" rtlCol="0">
            <a:spAutoFit/>
          </a:bodyPr>
          <a:lstStyle/>
          <a:p>
            <a:pPr algn="ctr"/>
            <a:r>
              <a:rPr lang="en-US" dirty="0" smtClean="0">
                <a:solidFill>
                  <a:schemeClr val="bg1"/>
                </a:solidFill>
              </a:rPr>
              <a:t>INTERNAL</a:t>
            </a:r>
          </a:p>
          <a:p>
            <a:pPr algn="ctr"/>
            <a:r>
              <a:rPr lang="en-US" dirty="0" smtClean="0">
                <a:solidFill>
                  <a:schemeClr val="bg1"/>
                </a:solidFill>
              </a:rPr>
              <a:t>FOCUS</a:t>
            </a:r>
            <a:endParaRPr lang="en-US" dirty="0">
              <a:solidFill>
                <a:schemeClr val="bg1"/>
              </a:solidFill>
            </a:endParaRPr>
          </a:p>
        </p:txBody>
      </p:sp>
      <p:sp>
        <p:nvSpPr>
          <p:cNvPr id="12" name="TextBox 11"/>
          <p:cNvSpPr txBox="1"/>
          <p:nvPr/>
        </p:nvSpPr>
        <p:spPr>
          <a:xfrm>
            <a:off x="6553200" y="5445859"/>
            <a:ext cx="2205990" cy="923330"/>
          </a:xfrm>
          <a:prstGeom prst="rect">
            <a:avLst/>
          </a:prstGeom>
          <a:solidFill>
            <a:schemeClr val="bg1">
              <a:lumMod val="65000"/>
            </a:schemeClr>
          </a:solidFill>
        </p:spPr>
        <p:txBody>
          <a:bodyPr wrap="square" rtlCol="0">
            <a:spAutoFit/>
          </a:bodyPr>
          <a:lstStyle/>
          <a:p>
            <a:pPr algn="ctr"/>
            <a:r>
              <a:rPr lang="en-US" dirty="0" smtClean="0">
                <a:solidFill>
                  <a:schemeClr val="bg1"/>
                </a:solidFill>
              </a:rPr>
              <a:t>IMPROVE</a:t>
            </a:r>
          </a:p>
          <a:p>
            <a:pPr algn="ctr"/>
            <a:r>
              <a:rPr lang="en-US" dirty="0" smtClean="0">
                <a:solidFill>
                  <a:schemeClr val="bg1"/>
                </a:solidFill>
              </a:rPr>
              <a:t>ORGANIZATION AND </a:t>
            </a:r>
          </a:p>
          <a:p>
            <a:pPr algn="ctr"/>
            <a:r>
              <a:rPr lang="en-US" dirty="0" smtClean="0">
                <a:solidFill>
                  <a:schemeClr val="bg1"/>
                </a:solidFill>
              </a:rPr>
              <a:t>WORKFLOW</a:t>
            </a:r>
            <a:endParaRPr lang="en-US" dirty="0">
              <a:solidFill>
                <a:schemeClr val="bg1"/>
              </a:solidFill>
            </a:endParaRPr>
          </a:p>
        </p:txBody>
      </p:sp>
      <p:sp>
        <p:nvSpPr>
          <p:cNvPr id="13" name="TextBox 12"/>
          <p:cNvSpPr txBox="1"/>
          <p:nvPr/>
        </p:nvSpPr>
        <p:spPr>
          <a:xfrm>
            <a:off x="3737610" y="4688800"/>
            <a:ext cx="2205990" cy="923330"/>
          </a:xfrm>
          <a:prstGeom prst="rect">
            <a:avLst/>
          </a:prstGeom>
          <a:solidFill>
            <a:schemeClr val="bg1">
              <a:lumMod val="65000"/>
            </a:schemeClr>
          </a:solidFill>
        </p:spPr>
        <p:txBody>
          <a:bodyPr wrap="square" rtlCol="0">
            <a:spAutoFit/>
          </a:bodyPr>
          <a:lstStyle/>
          <a:p>
            <a:pPr algn="ctr"/>
            <a:r>
              <a:rPr lang="en-US" dirty="0" smtClean="0">
                <a:solidFill>
                  <a:schemeClr val="bg1"/>
                </a:solidFill>
              </a:rPr>
              <a:t>MAKE </a:t>
            </a:r>
          </a:p>
          <a:p>
            <a:pPr algn="ctr"/>
            <a:r>
              <a:rPr lang="en-US" dirty="0" smtClean="0">
                <a:solidFill>
                  <a:schemeClr val="bg1"/>
                </a:solidFill>
              </a:rPr>
              <a:t>THINGS </a:t>
            </a:r>
          </a:p>
          <a:p>
            <a:pPr algn="ctr"/>
            <a:r>
              <a:rPr lang="en-US" dirty="0" smtClean="0">
                <a:solidFill>
                  <a:schemeClr val="bg1"/>
                </a:solidFill>
              </a:rPr>
              <a:t>EASIER</a:t>
            </a:r>
          </a:p>
        </p:txBody>
      </p:sp>
      <p:sp>
        <p:nvSpPr>
          <p:cNvPr id="2" name="Rectangle 1"/>
          <p:cNvSpPr/>
          <p:nvPr/>
        </p:nvSpPr>
        <p:spPr>
          <a:xfrm>
            <a:off x="1024113" y="1280160"/>
            <a:ext cx="5170947" cy="4812030"/>
          </a:xfrm>
          <a:prstGeom prst="rect">
            <a:avLst/>
          </a:prstGeom>
          <a:solidFill>
            <a:srgbClr val="255EAB">
              <a:alpha val="7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9988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500" tmFilter="0, 0; .2, .5; .8, .5; 1, 0"/>
                                        <p:tgtEl>
                                          <p:spTgt spid="12"/>
                                        </p:tgtEl>
                                      </p:cBhvr>
                                    </p:animEffect>
                                    <p:animScale>
                                      <p:cBhvr>
                                        <p:cTn id="12"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6662" y="572619"/>
            <a:ext cx="11178306" cy="5162203"/>
          </a:xfrm>
          <a:prstGeom prst="rect">
            <a:avLst/>
          </a:prstGeom>
          <a:solidFill>
            <a:srgbClr val="FFFFFF"/>
          </a:solidFill>
        </p:spPr>
      </p:pic>
      <p:sp>
        <p:nvSpPr>
          <p:cNvPr id="8" name="Rectangle 7"/>
          <p:cNvSpPr/>
          <p:nvPr/>
        </p:nvSpPr>
        <p:spPr>
          <a:xfrm>
            <a:off x="6523891" y="2079151"/>
            <a:ext cx="1151305" cy="769441"/>
          </a:xfrm>
          <a:prstGeom prst="rect">
            <a:avLst/>
          </a:prstGeom>
          <a:solidFill>
            <a:srgbClr val="3A77C0"/>
          </a:solidFill>
        </p:spPr>
        <p:txBody>
          <a:bodyPr wrap="square" lIns="91440" tIns="45720" rIns="91440" bIns="45720">
            <a:spAutoFit/>
          </a:bodyPr>
          <a:lstStyle/>
          <a:p>
            <a:pPr algn="ctr"/>
            <a:r>
              <a:rPr lang="en-US" sz="4400" b="1" cap="none" spc="50" dirty="0" smtClean="0">
                <a:ln w="0"/>
                <a:solidFill>
                  <a:schemeClr val="bg2"/>
                </a:solidFill>
                <a:effectLst>
                  <a:innerShdw blurRad="63500" dist="50800" dir="13500000">
                    <a:schemeClr val="bg1">
                      <a:alpha val="50000"/>
                    </a:schemeClr>
                  </a:innerShdw>
                </a:effectLst>
              </a:rPr>
              <a:t>5S</a:t>
            </a:r>
            <a:endParaRPr lang="en-US" sz="4400" b="1" cap="none" spc="50" dirty="0">
              <a:ln w="0"/>
              <a:solidFill>
                <a:schemeClr val="bg2"/>
              </a:solidFill>
              <a:effectLst>
                <a:innerShdw blurRad="63500" dist="50800" dir="13500000">
                  <a:schemeClr val="bg1">
                    <a:alpha val="50000"/>
                  </a:schemeClr>
                </a:innerShdw>
              </a:effectLst>
            </a:endParaRPr>
          </a:p>
        </p:txBody>
      </p:sp>
      <p:sp>
        <p:nvSpPr>
          <p:cNvPr id="9" name="Rectangle 8"/>
          <p:cNvSpPr/>
          <p:nvPr/>
        </p:nvSpPr>
        <p:spPr>
          <a:xfrm>
            <a:off x="2268415" y="4355124"/>
            <a:ext cx="5952394" cy="923330"/>
          </a:xfrm>
          <a:prstGeom prst="rect">
            <a:avLst/>
          </a:prstGeom>
          <a:solidFill>
            <a:schemeClr val="bg1"/>
          </a:solidFill>
        </p:spPr>
        <p:txBody>
          <a:bodyPr wrap="square" lIns="91440" tIns="45720" rIns="91440" bIns="45720">
            <a:spAutoFit/>
          </a:bodyPr>
          <a:lstStyle/>
          <a:p>
            <a:pPr algn="ctr"/>
            <a:r>
              <a:rPr lang="en-US" sz="5400" b="1" cap="none" spc="50" dirty="0" smtClean="0">
                <a:ln w="0">
                  <a:solidFill>
                    <a:schemeClr val="tx1"/>
                  </a:solidFill>
                </a:ln>
                <a:solidFill>
                  <a:srgbClr val="595556"/>
                </a:solidFill>
                <a:effectLst>
                  <a:innerShdw blurRad="63500" dist="50800" dir="13500000">
                    <a:schemeClr val="tx1">
                      <a:alpha val="50000"/>
                    </a:schemeClr>
                  </a:innerShdw>
                </a:effectLst>
              </a:rPr>
              <a:t>Clinical Engineering </a:t>
            </a:r>
            <a:endParaRPr lang="en-US" sz="5400" b="1" cap="none" spc="50" dirty="0">
              <a:ln w="0">
                <a:solidFill>
                  <a:schemeClr val="tx1"/>
                </a:solidFill>
              </a:ln>
              <a:solidFill>
                <a:srgbClr val="595556"/>
              </a:solidFill>
              <a:effectLst>
                <a:innerShdw blurRad="63500" dist="50800" dir="13500000">
                  <a:schemeClr val="tx1">
                    <a:alpha val="50000"/>
                  </a:schemeClr>
                </a:innerShdw>
              </a:effectLst>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6619" y="655148"/>
            <a:ext cx="2761113" cy="2095707"/>
          </a:xfrm>
          <a:prstGeom prst="rect">
            <a:avLst/>
          </a:prstGeom>
        </p:spPr>
      </p:pic>
      <p:sp>
        <p:nvSpPr>
          <p:cNvPr id="2" name="Rectangle 1"/>
          <p:cNvSpPr/>
          <p:nvPr/>
        </p:nvSpPr>
        <p:spPr>
          <a:xfrm>
            <a:off x="486662" y="5825474"/>
            <a:ext cx="11508114" cy="707886"/>
          </a:xfrm>
          <a:prstGeom prst="rect">
            <a:avLst/>
          </a:prstGeom>
        </p:spPr>
        <p:txBody>
          <a:bodyPr wrap="square">
            <a:spAutoFit/>
          </a:bodyPr>
          <a:lstStyle/>
          <a:p>
            <a:r>
              <a:rPr lang="en-US" sz="4000" dirty="0">
                <a:solidFill>
                  <a:srgbClr val="FFFFFF"/>
                </a:solidFill>
              </a:rPr>
              <a:t>5S  APPLIED </a:t>
            </a:r>
            <a:r>
              <a:rPr lang="en-US" sz="4000" dirty="0" smtClean="0">
                <a:solidFill>
                  <a:srgbClr val="FFFFFF"/>
                </a:solidFill>
              </a:rPr>
              <a:t>TO </a:t>
            </a:r>
            <a:r>
              <a:rPr lang="en-US" sz="4000" dirty="0">
                <a:solidFill>
                  <a:srgbClr val="FFFFFF"/>
                </a:solidFill>
              </a:rPr>
              <a:t>THE </a:t>
            </a:r>
            <a:r>
              <a:rPr lang="en-US" sz="4000" dirty="0">
                <a:solidFill>
                  <a:srgbClr val="FFC000"/>
                </a:solidFill>
              </a:rPr>
              <a:t>ENTIRE </a:t>
            </a:r>
            <a:r>
              <a:rPr lang="en-US" sz="4000" dirty="0" smtClean="0">
                <a:solidFill>
                  <a:srgbClr val="FFC000"/>
                </a:solidFill>
              </a:rPr>
              <a:t>IMAGING </a:t>
            </a:r>
            <a:r>
              <a:rPr lang="en-US" sz="4000" dirty="0" smtClean="0">
                <a:solidFill>
                  <a:srgbClr val="FFFFFF"/>
                </a:solidFill>
              </a:rPr>
              <a:t>DEPARTMENT</a:t>
            </a:r>
            <a:endParaRPr lang="en-US" sz="4000" dirty="0"/>
          </a:p>
        </p:txBody>
      </p:sp>
      <p:cxnSp>
        <p:nvCxnSpPr>
          <p:cNvPr id="4" name="Straight Connector 3"/>
          <p:cNvCxnSpPr/>
          <p:nvPr/>
        </p:nvCxnSpPr>
        <p:spPr>
          <a:xfrm>
            <a:off x="4766310" y="6533360"/>
            <a:ext cx="3454499" cy="0"/>
          </a:xfrm>
          <a:prstGeom prst="line">
            <a:avLst/>
          </a:prstGeom>
          <a:ln w="34925">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49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93BFCDB3-13C4-4D69-848D-3F1F4D6B8F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solidFill>
            <a:srgbClr val="3A77C0"/>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dirty="0"/>
          </a:p>
        </p:txBody>
      </p:sp>
      <p:sp>
        <p:nvSpPr>
          <p:cNvPr id="26" name="Rectangle 25">
            <a:extLst>
              <a:ext uri="{FF2B5EF4-FFF2-40B4-BE49-F238E27FC236}">
                <a16:creationId xmlns:a16="http://schemas.microsoft.com/office/drawing/2014/main" xmlns="" id="{CC2B9599-6E7A-4DD2-B13A-B4F68A1351A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1867" y="0"/>
            <a:ext cx="8168743" cy="6858000"/>
          </a:xfrm>
          <a:prstGeom prst="rect">
            <a:avLst/>
          </a:prstGeom>
          <a:solidFill>
            <a:srgbClr val="3A77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xmlns="" id="{3E377648-1ED1-4112-805B-16C14CE995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43337" y="643464"/>
            <a:ext cx="6909241" cy="5571072"/>
          </a:xfrm>
          <a:prstGeom prst="rect">
            <a:avLst/>
          </a:prstGeom>
          <a:solidFill>
            <a:schemeClr val="tx1"/>
          </a:solidFill>
          <a:ln w="6350" cap="flat" cmpd="sng" algn="ctr">
            <a:solidFill>
              <a:schemeClr val="tx1"/>
            </a:solidFill>
            <a:prstDash val="solid"/>
          </a:ln>
          <a:effectLst>
            <a:outerShdw blurRad="63500" algn="ctr" rotWithShape="0">
              <a:prstClr val="black">
                <a:alpha val="40000"/>
              </a:prstClr>
            </a:outerShdw>
            <a:softEdge rad="0"/>
          </a:effectLst>
        </p:spPr>
      </p:sp>
      <p:sp>
        <p:nvSpPr>
          <p:cNvPr id="30" name="Rectangle 29">
            <a:extLst>
              <a:ext uri="{FF2B5EF4-FFF2-40B4-BE49-F238E27FC236}">
                <a16:creationId xmlns:a16="http://schemas.microsoft.com/office/drawing/2014/main" xmlns="" id="{D63B59CB-289C-4850-A932-358B9E412B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12877" y="806752"/>
            <a:ext cx="6570161" cy="5244497"/>
          </a:xfrm>
          <a:prstGeom prst="rect">
            <a:avLst/>
          </a:prstGeom>
          <a:solidFill>
            <a:schemeClr val="tx1"/>
          </a:solidFill>
          <a:ln w="6350" cap="sq" cmpd="sng" algn="ctr">
            <a:solidFill>
              <a:schemeClr val="bg2"/>
            </a:solidFill>
            <a:prstDash val="solid"/>
            <a:miter lim="800000"/>
          </a:ln>
          <a:effectLst/>
        </p:spPr>
      </p:sp>
      <p:cxnSp>
        <p:nvCxnSpPr>
          <p:cNvPr id="34" name="Straight Connector 33">
            <a:extLst>
              <a:ext uri="{FF2B5EF4-FFF2-40B4-BE49-F238E27FC236}">
                <a16:creationId xmlns:a16="http://schemas.microsoft.com/office/drawing/2014/main" xmlns="" id="{516AC468-2C3D-4337-A9A2-81175F6D54B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25213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2A873262-74DB-4FD1-9625-E4616CF011D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943777" y="640855"/>
            <a:ext cx="0" cy="64008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09F3D15D-CB95-47AD-87F5-9CFF84F6159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3252137" y="1286150"/>
            <a:ext cx="1691640" cy="0"/>
          </a:xfrm>
          <a:prstGeom prst="line">
            <a:avLst/>
          </a:prstGeom>
          <a:solidFill>
            <a:schemeClr val="tx1">
              <a:lumMod val="85000"/>
              <a:lumOff val="1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3364" y="806752"/>
            <a:ext cx="6909673" cy="5244497"/>
          </a:xfrm>
          <a:prstGeom prst="rect">
            <a:avLst/>
          </a:prstGeom>
        </p:spPr>
      </p:pic>
      <p:pic>
        <p:nvPicPr>
          <p:cNvPr id="2" name="Picture 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769199" y="640855"/>
            <a:ext cx="4018452" cy="4433455"/>
          </a:xfrm>
          <a:prstGeom prst="rect">
            <a:avLst/>
          </a:prstGeom>
        </p:spPr>
      </p:pic>
      <p:sp>
        <p:nvSpPr>
          <p:cNvPr id="4" name="TextBox 3"/>
          <p:cNvSpPr txBox="1"/>
          <p:nvPr/>
        </p:nvSpPr>
        <p:spPr>
          <a:xfrm>
            <a:off x="7769199" y="5291206"/>
            <a:ext cx="4018452" cy="923330"/>
          </a:xfrm>
          <a:prstGeom prst="rect">
            <a:avLst/>
          </a:prstGeom>
          <a:solidFill>
            <a:schemeClr val="bg1"/>
          </a:solidFill>
        </p:spPr>
        <p:txBody>
          <a:bodyPr wrap="square" rtlCol="0">
            <a:spAutoFit/>
          </a:bodyPr>
          <a:lstStyle/>
          <a:p>
            <a:pPr algn="ctr"/>
            <a:r>
              <a:rPr lang="en-US" dirty="0" smtClean="0"/>
              <a:t>2021 Summer Intern</a:t>
            </a:r>
          </a:p>
          <a:p>
            <a:pPr algn="ctr"/>
            <a:r>
              <a:rPr lang="en-US" dirty="0" smtClean="0"/>
              <a:t>Katya Kovatsenko</a:t>
            </a:r>
          </a:p>
          <a:p>
            <a:pPr algn="ctr"/>
            <a:r>
              <a:rPr lang="en-US" dirty="0" smtClean="0"/>
              <a:t>U of L Biomedical Engineer, Pre-Med</a:t>
            </a:r>
            <a:endParaRPr lang="en-US" dirty="0"/>
          </a:p>
        </p:txBody>
      </p:sp>
    </p:spTree>
    <p:extLst>
      <p:ext uri="{BB962C8B-B14F-4D97-AF65-F5344CB8AC3E}">
        <p14:creationId xmlns:p14="http://schemas.microsoft.com/office/powerpoint/2010/main" val="5427484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BE61F3-2745-486A-9B37-D1351783A8A7}"/>
              </a:ext>
            </a:extLst>
          </p:cNvPr>
          <p:cNvSpPr>
            <a:spLocks noGrp="1"/>
          </p:cNvSpPr>
          <p:nvPr>
            <p:ph type="title"/>
          </p:nvPr>
        </p:nvSpPr>
        <p:spPr/>
        <p:txBody>
          <a:bodyPr>
            <a:normAutofit/>
          </a:bodyPr>
          <a:lstStyle/>
          <a:p>
            <a:r>
              <a:rPr lang="en-US" sz="4400" dirty="0" smtClean="0"/>
              <a:t>PARTS AREA</a:t>
            </a:r>
            <a:endParaRPr lang="en-US" sz="4400" dirty="0"/>
          </a:p>
        </p:txBody>
      </p: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728" y="1617924"/>
            <a:ext cx="5009071" cy="3756333"/>
          </a:xfrm>
          <a:prstGeom prst="rect">
            <a:avLst/>
          </a:prstGeom>
        </p:spPr>
      </p:pic>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20071" y="1714549"/>
            <a:ext cx="4762385" cy="3563082"/>
          </a:xfrm>
          <a:prstGeom prst="rect">
            <a:avLst/>
          </a:prstGeom>
        </p:spPr>
      </p:pic>
      <p:pic>
        <p:nvPicPr>
          <p:cNvPr id="19" name="Picture 1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42499" y="1804304"/>
            <a:ext cx="4517528" cy="3383573"/>
          </a:xfrm>
          <a:prstGeom prst="rect">
            <a:avLst/>
          </a:prstGeom>
        </p:spPr>
      </p:pic>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56297" y="1617924"/>
            <a:ext cx="5009071" cy="3756333"/>
          </a:xfrm>
          <a:prstGeom prst="rect">
            <a:avLst/>
          </a:prstGeom>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10134" y="1722308"/>
            <a:ext cx="4701396" cy="3547565"/>
          </a:xfrm>
          <a:prstGeom prst="rect">
            <a:avLst/>
          </a:prstGeom>
        </p:spPr>
      </p:pic>
      <p:pic>
        <p:nvPicPr>
          <p:cNvPr id="29" name="Picture 2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732865" y="1826464"/>
            <a:ext cx="4455934" cy="3339253"/>
          </a:xfrm>
          <a:prstGeom prst="rect">
            <a:avLst/>
          </a:prstGeom>
        </p:spPr>
      </p:pic>
      <p:sp>
        <p:nvSpPr>
          <p:cNvPr id="30" name="Title 1">
            <a:extLst>
              <a:ext uri="{FF2B5EF4-FFF2-40B4-BE49-F238E27FC236}">
                <a16:creationId xmlns:a16="http://schemas.microsoft.com/office/drawing/2014/main" xmlns="" id="{2FBE61F3-2745-486A-9B37-D1351783A8A7}"/>
              </a:ext>
            </a:extLst>
          </p:cNvPr>
          <p:cNvSpPr txBox="1">
            <a:spLocks/>
          </p:cNvSpPr>
          <p:nvPr/>
        </p:nvSpPr>
        <p:spPr>
          <a:xfrm>
            <a:off x="2343288" y="5163711"/>
            <a:ext cx="1715951"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en-US" sz="3200" b="1" dirty="0" smtClean="0"/>
              <a:t>BEFORE</a:t>
            </a:r>
            <a:endParaRPr lang="en-US" sz="3200" b="1" dirty="0"/>
          </a:p>
        </p:txBody>
      </p:sp>
      <p:sp>
        <p:nvSpPr>
          <p:cNvPr id="31" name="Title 1">
            <a:extLst>
              <a:ext uri="{FF2B5EF4-FFF2-40B4-BE49-F238E27FC236}">
                <a16:creationId xmlns:a16="http://schemas.microsoft.com/office/drawing/2014/main" xmlns="" id="{2FBE61F3-2745-486A-9B37-D1351783A8A7}"/>
              </a:ext>
            </a:extLst>
          </p:cNvPr>
          <p:cNvSpPr txBox="1">
            <a:spLocks/>
          </p:cNvSpPr>
          <p:nvPr/>
        </p:nvSpPr>
        <p:spPr>
          <a:xfrm>
            <a:off x="8102857" y="5380492"/>
            <a:ext cx="1715951" cy="938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en-US" sz="3200" b="1" dirty="0" smtClean="0"/>
              <a:t>AFTER</a:t>
            </a:r>
            <a:endParaRPr lang="en-US" sz="3200" b="1" dirty="0"/>
          </a:p>
        </p:txBody>
      </p:sp>
    </p:spTree>
    <p:extLst>
      <p:ext uri="{BB962C8B-B14F-4D97-AF65-F5344CB8AC3E}">
        <p14:creationId xmlns:p14="http://schemas.microsoft.com/office/powerpoint/2010/main" val="346536698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BE61F3-2745-486A-9B37-D1351783A8A7}"/>
              </a:ext>
            </a:extLst>
          </p:cNvPr>
          <p:cNvSpPr>
            <a:spLocks noGrp="1"/>
          </p:cNvSpPr>
          <p:nvPr>
            <p:ph type="title"/>
          </p:nvPr>
        </p:nvSpPr>
        <p:spPr>
          <a:xfrm>
            <a:off x="760238" y="456135"/>
            <a:ext cx="4810815" cy="1371600"/>
          </a:xfrm>
        </p:spPr>
        <p:txBody>
          <a:bodyPr>
            <a:normAutofit/>
          </a:bodyPr>
          <a:lstStyle/>
          <a:p>
            <a:r>
              <a:rPr lang="en-US" sz="4400" dirty="0" smtClean="0"/>
              <a:t>PARTS LABELING</a:t>
            </a:r>
            <a:endParaRPr lang="en-US" sz="4400" dirty="0"/>
          </a:p>
        </p:txBody>
      </p: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1268" y="1617924"/>
            <a:ext cx="4666890" cy="3756333"/>
          </a:xfrm>
          <a:prstGeom prst="rect">
            <a:avLst/>
          </a:prstGeom>
        </p:spPr>
      </p:pic>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3412" y="1714549"/>
            <a:ext cx="4442603" cy="3563082"/>
          </a:xfrm>
          <a:prstGeom prst="rect">
            <a:avLst/>
          </a:prstGeom>
        </p:spPr>
      </p:pic>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40179" y="1617924"/>
            <a:ext cx="3711852" cy="3756333"/>
          </a:xfrm>
          <a:prstGeom prst="rect">
            <a:avLst/>
          </a:prstGeom>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60848" y="1722308"/>
            <a:ext cx="3470515" cy="3547565"/>
          </a:xfrm>
          <a:prstGeom prst="rect">
            <a:avLst/>
          </a:prstGeom>
        </p:spPr>
      </p:pic>
      <p:sp>
        <p:nvSpPr>
          <p:cNvPr id="30" name="Title 1">
            <a:extLst>
              <a:ext uri="{FF2B5EF4-FFF2-40B4-BE49-F238E27FC236}">
                <a16:creationId xmlns:a16="http://schemas.microsoft.com/office/drawing/2014/main" xmlns="" id="{2FBE61F3-2745-486A-9B37-D1351783A8A7}"/>
              </a:ext>
            </a:extLst>
          </p:cNvPr>
          <p:cNvSpPr txBox="1">
            <a:spLocks/>
          </p:cNvSpPr>
          <p:nvPr/>
        </p:nvSpPr>
        <p:spPr>
          <a:xfrm>
            <a:off x="2346738" y="5163711"/>
            <a:ext cx="1715951"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en-US" sz="3200" b="1" dirty="0" smtClean="0"/>
              <a:t>BEFORE</a:t>
            </a:r>
            <a:endParaRPr lang="en-US" sz="3200" b="1" dirty="0"/>
          </a:p>
        </p:txBody>
      </p:sp>
      <p:sp>
        <p:nvSpPr>
          <p:cNvPr id="31" name="Title 1">
            <a:extLst>
              <a:ext uri="{FF2B5EF4-FFF2-40B4-BE49-F238E27FC236}">
                <a16:creationId xmlns:a16="http://schemas.microsoft.com/office/drawing/2014/main" xmlns="" id="{2FBE61F3-2745-486A-9B37-D1351783A8A7}"/>
              </a:ext>
            </a:extLst>
          </p:cNvPr>
          <p:cNvSpPr txBox="1">
            <a:spLocks/>
          </p:cNvSpPr>
          <p:nvPr/>
        </p:nvSpPr>
        <p:spPr>
          <a:xfrm>
            <a:off x="8138130" y="5380492"/>
            <a:ext cx="1715951" cy="938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en-US" sz="3200" b="1" dirty="0" smtClean="0"/>
              <a:t>AFTER</a:t>
            </a:r>
            <a:endParaRPr lang="en-US" sz="3200" b="1" dirty="0"/>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9218" y="1843931"/>
            <a:ext cx="4230991" cy="3304318"/>
          </a:xfrm>
          <a:prstGeom prst="rect">
            <a:avLst/>
          </a:prstGeom>
        </p:spPr>
      </p:pic>
      <p:pic>
        <p:nvPicPr>
          <p:cNvPr id="12" name="Content Placeholder 3"/>
          <p:cNvPicPr>
            <a:picLocks noGrp="1" noChangeAspect="1"/>
          </p:cNvPicPr>
          <p:nvPr>
            <p:ph sz="quarter" idx="4294967295"/>
          </p:nvPr>
        </p:nvPicPr>
        <p:blipFill rotWithShape="1">
          <a:blip r:embed="rId6" cstate="email">
            <a:extLst>
              <a:ext uri="{28A0092B-C50C-407E-A947-70E740481C1C}">
                <a14:useLocalDpi xmlns:a14="http://schemas.microsoft.com/office/drawing/2010/main"/>
              </a:ext>
            </a:extLst>
          </a:blip>
          <a:srcRect/>
          <a:stretch/>
        </p:blipFill>
        <p:spPr>
          <a:xfrm>
            <a:off x="7410042" y="1846263"/>
            <a:ext cx="3172126" cy="3299655"/>
          </a:xfrm>
          <a:prstGeom prst="rect">
            <a:avLst/>
          </a:prstGeom>
        </p:spPr>
      </p:pic>
    </p:spTree>
    <p:extLst>
      <p:ext uri="{BB962C8B-B14F-4D97-AF65-F5344CB8AC3E}">
        <p14:creationId xmlns:p14="http://schemas.microsoft.com/office/powerpoint/2010/main" val="427477927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BE61F3-2745-486A-9B37-D1351783A8A7}"/>
              </a:ext>
            </a:extLst>
          </p:cNvPr>
          <p:cNvSpPr>
            <a:spLocks noGrp="1"/>
          </p:cNvSpPr>
          <p:nvPr>
            <p:ph type="title"/>
          </p:nvPr>
        </p:nvSpPr>
        <p:spPr>
          <a:xfrm>
            <a:off x="760238" y="456135"/>
            <a:ext cx="4810815" cy="1371600"/>
          </a:xfrm>
        </p:spPr>
        <p:txBody>
          <a:bodyPr>
            <a:normAutofit/>
          </a:bodyPr>
          <a:lstStyle/>
          <a:p>
            <a:r>
              <a:rPr lang="en-US" sz="4400" dirty="0" smtClean="0"/>
              <a:t>MIDDLE AREA</a:t>
            </a:r>
            <a:endParaRPr lang="en-US" sz="4400" dirty="0"/>
          </a:p>
        </p:txBody>
      </p: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728" y="1617924"/>
            <a:ext cx="5009071" cy="3756333"/>
          </a:xfrm>
          <a:prstGeom prst="rect">
            <a:avLst/>
          </a:prstGeom>
        </p:spPr>
      </p:pic>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668" y="1714549"/>
            <a:ext cx="4785191" cy="3563082"/>
          </a:xfrm>
          <a:prstGeom prst="rect">
            <a:avLst/>
          </a:prstGeom>
        </p:spPr>
      </p:pic>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88932" y="1617924"/>
            <a:ext cx="4939197" cy="3756333"/>
          </a:xfrm>
          <a:prstGeom prst="rect">
            <a:avLst/>
          </a:prstGeom>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07832" y="1722308"/>
            <a:ext cx="4701396" cy="3547565"/>
          </a:xfrm>
          <a:prstGeom prst="rect">
            <a:avLst/>
          </a:prstGeom>
        </p:spPr>
      </p:pic>
      <p:sp>
        <p:nvSpPr>
          <p:cNvPr id="30" name="Title 1">
            <a:extLst>
              <a:ext uri="{FF2B5EF4-FFF2-40B4-BE49-F238E27FC236}">
                <a16:creationId xmlns:a16="http://schemas.microsoft.com/office/drawing/2014/main" xmlns="" id="{2FBE61F3-2745-486A-9B37-D1351783A8A7}"/>
              </a:ext>
            </a:extLst>
          </p:cNvPr>
          <p:cNvSpPr txBox="1">
            <a:spLocks/>
          </p:cNvSpPr>
          <p:nvPr/>
        </p:nvSpPr>
        <p:spPr>
          <a:xfrm>
            <a:off x="2343288" y="5163711"/>
            <a:ext cx="1715951"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en-US" sz="3200" b="1" dirty="0" smtClean="0"/>
              <a:t>BEFORE</a:t>
            </a:r>
            <a:endParaRPr lang="en-US" sz="3200" b="1" dirty="0"/>
          </a:p>
        </p:txBody>
      </p:sp>
      <p:sp>
        <p:nvSpPr>
          <p:cNvPr id="31" name="Title 1">
            <a:extLst>
              <a:ext uri="{FF2B5EF4-FFF2-40B4-BE49-F238E27FC236}">
                <a16:creationId xmlns:a16="http://schemas.microsoft.com/office/drawing/2014/main" xmlns="" id="{2FBE61F3-2745-486A-9B37-D1351783A8A7}"/>
              </a:ext>
            </a:extLst>
          </p:cNvPr>
          <p:cNvSpPr txBox="1">
            <a:spLocks/>
          </p:cNvSpPr>
          <p:nvPr/>
        </p:nvSpPr>
        <p:spPr>
          <a:xfrm>
            <a:off x="8100555" y="5380492"/>
            <a:ext cx="1715951" cy="938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en-US" sz="3200" b="1" dirty="0" smtClean="0"/>
              <a:t>AFTER</a:t>
            </a:r>
            <a:endParaRPr lang="en-US" sz="3200" b="1" dirty="0"/>
          </a:p>
        </p:txBody>
      </p:sp>
      <p:pic>
        <p:nvPicPr>
          <p:cNvPr id="3" name="Picture 2"/>
          <p:cNvPicPr>
            <a:picLocks noChangeAspect="1"/>
          </p:cNvPicPr>
          <p:nvPr/>
        </p:nvPicPr>
        <p:blipFill>
          <a:blip r:embed="rId5"/>
          <a:stretch>
            <a:fillRect/>
          </a:stretch>
        </p:blipFill>
        <p:spPr>
          <a:xfrm>
            <a:off x="924210" y="1789062"/>
            <a:ext cx="4554107" cy="3414056"/>
          </a:xfrm>
          <a:prstGeom prst="rect">
            <a:avLst/>
          </a:prstGeom>
        </p:spPr>
      </p:pic>
      <p:pic>
        <p:nvPicPr>
          <p:cNvPr id="4" name="Picture 3"/>
          <p:cNvPicPr>
            <a:picLocks noChangeAspect="1"/>
          </p:cNvPicPr>
          <p:nvPr/>
        </p:nvPicPr>
        <p:blipFill>
          <a:blip r:embed="rId6"/>
          <a:stretch>
            <a:fillRect/>
          </a:stretch>
        </p:blipFill>
        <p:spPr>
          <a:xfrm>
            <a:off x="6702546" y="1804886"/>
            <a:ext cx="4511969" cy="3382408"/>
          </a:xfrm>
          <a:prstGeom prst="rect">
            <a:avLst/>
          </a:prstGeom>
        </p:spPr>
      </p:pic>
    </p:spTree>
    <p:extLst>
      <p:ext uri="{BB962C8B-B14F-4D97-AF65-F5344CB8AC3E}">
        <p14:creationId xmlns:p14="http://schemas.microsoft.com/office/powerpoint/2010/main" val="329434837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BE61F3-2745-486A-9B37-D1351783A8A7}"/>
              </a:ext>
            </a:extLst>
          </p:cNvPr>
          <p:cNvSpPr>
            <a:spLocks noGrp="1"/>
          </p:cNvSpPr>
          <p:nvPr>
            <p:ph type="title"/>
          </p:nvPr>
        </p:nvSpPr>
        <p:spPr>
          <a:xfrm>
            <a:off x="783044" y="219191"/>
            <a:ext cx="4810815" cy="1371600"/>
          </a:xfrm>
        </p:spPr>
        <p:txBody>
          <a:bodyPr>
            <a:normAutofit/>
          </a:bodyPr>
          <a:lstStyle/>
          <a:p>
            <a:r>
              <a:rPr lang="en-US" dirty="0" smtClean="0"/>
              <a:t>DISCOVERED A NEW WORKSTATION</a:t>
            </a:r>
            <a:endParaRPr lang="en-US" sz="4400" dirty="0"/>
          </a:p>
        </p:txBody>
      </p: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728" y="1617924"/>
            <a:ext cx="5009071" cy="3756333"/>
          </a:xfrm>
          <a:prstGeom prst="rect">
            <a:avLst/>
          </a:prstGeom>
        </p:spPr>
      </p:pic>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8668" y="1714549"/>
            <a:ext cx="4785191" cy="3563082"/>
          </a:xfrm>
          <a:prstGeom prst="rect">
            <a:avLst/>
          </a:prstGeom>
        </p:spPr>
      </p:pic>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38926" y="994927"/>
            <a:ext cx="4086224" cy="4379329"/>
          </a:xfrm>
          <a:prstGeom prst="rect">
            <a:avLst/>
          </a:prstGeom>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16512" y="1074404"/>
            <a:ext cx="3931052" cy="4206760"/>
          </a:xfrm>
          <a:prstGeom prst="rect">
            <a:avLst/>
          </a:prstGeom>
        </p:spPr>
      </p:pic>
      <p:sp>
        <p:nvSpPr>
          <p:cNvPr id="30" name="Title 1">
            <a:extLst>
              <a:ext uri="{FF2B5EF4-FFF2-40B4-BE49-F238E27FC236}">
                <a16:creationId xmlns:a16="http://schemas.microsoft.com/office/drawing/2014/main" xmlns="" id="{2FBE61F3-2745-486A-9B37-D1351783A8A7}"/>
              </a:ext>
            </a:extLst>
          </p:cNvPr>
          <p:cNvSpPr txBox="1">
            <a:spLocks/>
          </p:cNvSpPr>
          <p:nvPr/>
        </p:nvSpPr>
        <p:spPr>
          <a:xfrm>
            <a:off x="2343288" y="5163711"/>
            <a:ext cx="1715951"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en-US" sz="3200" b="1" dirty="0" smtClean="0"/>
              <a:t>BEFORE</a:t>
            </a:r>
            <a:endParaRPr lang="en-US" sz="3200" b="1" dirty="0"/>
          </a:p>
        </p:txBody>
      </p:sp>
      <p:sp>
        <p:nvSpPr>
          <p:cNvPr id="31" name="Title 1">
            <a:extLst>
              <a:ext uri="{FF2B5EF4-FFF2-40B4-BE49-F238E27FC236}">
                <a16:creationId xmlns:a16="http://schemas.microsoft.com/office/drawing/2014/main" xmlns="" id="{2FBE61F3-2745-486A-9B37-D1351783A8A7}"/>
              </a:ext>
            </a:extLst>
          </p:cNvPr>
          <p:cNvSpPr txBox="1">
            <a:spLocks/>
          </p:cNvSpPr>
          <p:nvPr/>
        </p:nvSpPr>
        <p:spPr>
          <a:xfrm>
            <a:off x="7824063" y="5380492"/>
            <a:ext cx="1715951" cy="938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en-US" sz="3200" b="1" dirty="0" smtClean="0"/>
              <a:t>AFTER</a:t>
            </a:r>
            <a:endParaRPr lang="en-US" sz="3200" b="1" dirty="0"/>
          </a:p>
        </p:txBody>
      </p:sp>
      <p:pic>
        <p:nvPicPr>
          <p:cNvPr id="12" name="Content Placeholder 11"/>
          <p:cNvPicPr>
            <a:picLocks noGrp="1" noChangeAspect="1"/>
          </p:cNvPicPr>
          <p:nvPr>
            <p:ph sz="half" idx="4294967295"/>
          </p:nvPr>
        </p:nvPicPr>
        <p:blipFill>
          <a:blip r:embed="rId5" cstate="screen">
            <a:extLst>
              <a:ext uri="{28A0092B-C50C-407E-A947-70E740481C1C}">
                <a14:useLocalDpi xmlns:a14="http://schemas.microsoft.com/office/drawing/2010/main"/>
              </a:ext>
            </a:extLst>
          </a:blip>
          <a:stretch>
            <a:fillRect/>
          </a:stretch>
        </p:blipFill>
        <p:spPr>
          <a:xfrm>
            <a:off x="898230" y="1768815"/>
            <a:ext cx="4606066" cy="3454549"/>
          </a:xfrm>
          <a:prstGeom prst="rect">
            <a:avLst/>
          </a:prstGeom>
        </p:spPr>
      </p:pic>
      <p:pic>
        <p:nvPicPr>
          <p:cNvPr id="13" name="Picture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802082" y="1168371"/>
            <a:ext cx="3759913" cy="4003767"/>
          </a:xfrm>
          <a:prstGeom prst="rect">
            <a:avLst/>
          </a:prstGeom>
        </p:spPr>
      </p:pic>
    </p:spTree>
    <p:extLst>
      <p:ext uri="{BB962C8B-B14F-4D97-AF65-F5344CB8AC3E}">
        <p14:creationId xmlns:p14="http://schemas.microsoft.com/office/powerpoint/2010/main" val="39508597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853" y="175491"/>
            <a:ext cx="9689256" cy="6227794"/>
          </a:xfrm>
          <a:prstGeom prst="rect">
            <a:avLst/>
          </a:prstGeom>
        </p:spPr>
      </p:pic>
      <p:sp>
        <p:nvSpPr>
          <p:cNvPr id="2" name="Title 1"/>
          <p:cNvSpPr>
            <a:spLocks noGrp="1"/>
          </p:cNvSpPr>
          <p:nvPr>
            <p:ph type="title"/>
          </p:nvPr>
        </p:nvSpPr>
        <p:spPr>
          <a:xfrm>
            <a:off x="78509" y="329956"/>
            <a:ext cx="10515600" cy="1325563"/>
          </a:xfrm>
        </p:spPr>
        <p:txBody>
          <a:bodyPr>
            <a:noAutofit/>
          </a:bodyPr>
          <a:lstStyle/>
          <a:p>
            <a:r>
              <a:rPr lang="en-US" sz="6000" dirty="0" smtClean="0"/>
              <a:t>Norton</a:t>
            </a:r>
            <a:br>
              <a:rPr lang="en-US" sz="6000" dirty="0" smtClean="0"/>
            </a:br>
            <a:r>
              <a:rPr lang="en-US" sz="6000" dirty="0" smtClean="0"/>
              <a:t>is </a:t>
            </a:r>
            <a:r>
              <a:rPr lang="en-US" sz="6000" b="1" dirty="0" smtClean="0">
                <a:solidFill>
                  <a:srgbClr val="FF0000"/>
                </a:solidFill>
              </a:rPr>
              <a:t>all in </a:t>
            </a:r>
            <a:r>
              <a:rPr lang="en-US" sz="6000" dirty="0" smtClean="0"/>
              <a:t>for </a:t>
            </a:r>
            <a:r>
              <a:rPr lang="en-US" sz="6000" b="1" dirty="0" smtClean="0"/>
              <a:t>ISO</a:t>
            </a:r>
            <a:r>
              <a:rPr lang="en-US" sz="6000" dirty="0" smtClean="0"/>
              <a:t>!</a:t>
            </a:r>
            <a:endParaRPr lang="en-US" sz="6000" dirty="0"/>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80328" y="230737"/>
            <a:ext cx="2427562" cy="2438400"/>
          </a:xfrm>
          <a:prstGeom prst="rect">
            <a:avLst/>
          </a:prstGeom>
          <a:ln>
            <a:solidFill>
              <a:srgbClr val="255EAB"/>
            </a:solidFill>
          </a:ln>
        </p:spPr>
      </p:pic>
    </p:spTree>
    <p:extLst>
      <p:ext uri="{BB962C8B-B14F-4D97-AF65-F5344CB8AC3E}">
        <p14:creationId xmlns:p14="http://schemas.microsoft.com/office/powerpoint/2010/main" val="38912427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BE61F3-2745-486A-9B37-D1351783A8A7}"/>
              </a:ext>
            </a:extLst>
          </p:cNvPr>
          <p:cNvSpPr>
            <a:spLocks noGrp="1"/>
          </p:cNvSpPr>
          <p:nvPr>
            <p:ph type="title"/>
          </p:nvPr>
        </p:nvSpPr>
        <p:spPr>
          <a:xfrm>
            <a:off x="478918" y="204031"/>
            <a:ext cx="4810815" cy="1371600"/>
          </a:xfrm>
        </p:spPr>
        <p:txBody>
          <a:bodyPr>
            <a:normAutofit/>
          </a:bodyPr>
          <a:lstStyle/>
          <a:p>
            <a:r>
              <a:rPr lang="en-US" sz="4400" dirty="0" smtClean="0"/>
              <a:t>TOOL CABINET</a:t>
            </a:r>
            <a:endParaRPr lang="en-US" sz="4400" dirty="0"/>
          </a:p>
        </p:txBody>
      </p: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15" y="1561381"/>
            <a:ext cx="3487932" cy="4166559"/>
          </a:xfrm>
          <a:prstGeom prst="rect">
            <a:avLst/>
          </a:prstGeom>
        </p:spPr>
      </p:pic>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22189" y="1640377"/>
            <a:ext cx="3291585" cy="4008566"/>
          </a:xfrm>
          <a:prstGeom prst="rect">
            <a:avLst/>
          </a:prstGeom>
        </p:spPr>
      </p:pic>
      <p:sp>
        <p:nvSpPr>
          <p:cNvPr id="30" name="Title 1">
            <a:extLst>
              <a:ext uri="{FF2B5EF4-FFF2-40B4-BE49-F238E27FC236}">
                <a16:creationId xmlns:a16="http://schemas.microsoft.com/office/drawing/2014/main" xmlns="" id="{2FBE61F3-2745-486A-9B37-D1351783A8A7}"/>
              </a:ext>
            </a:extLst>
          </p:cNvPr>
          <p:cNvSpPr txBox="1">
            <a:spLocks/>
          </p:cNvSpPr>
          <p:nvPr/>
        </p:nvSpPr>
        <p:spPr>
          <a:xfrm>
            <a:off x="2410006" y="5394121"/>
            <a:ext cx="1715951"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en-US" sz="3200" b="1" dirty="0" smtClean="0"/>
              <a:t>BEFORE</a:t>
            </a:r>
            <a:endParaRPr lang="en-US" sz="3200" b="1" dirty="0"/>
          </a:p>
        </p:txBody>
      </p:sp>
      <p:sp>
        <p:nvSpPr>
          <p:cNvPr id="31" name="Title 1">
            <a:extLst>
              <a:ext uri="{FF2B5EF4-FFF2-40B4-BE49-F238E27FC236}">
                <a16:creationId xmlns:a16="http://schemas.microsoft.com/office/drawing/2014/main" xmlns="" id="{2FBE61F3-2745-486A-9B37-D1351783A8A7}"/>
              </a:ext>
            </a:extLst>
          </p:cNvPr>
          <p:cNvSpPr txBox="1">
            <a:spLocks/>
          </p:cNvSpPr>
          <p:nvPr/>
        </p:nvSpPr>
        <p:spPr>
          <a:xfrm>
            <a:off x="8659298" y="5633959"/>
            <a:ext cx="1715951" cy="938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en-US" sz="3200" b="1" dirty="0" smtClean="0"/>
              <a:t>AFTER</a:t>
            </a:r>
            <a:endParaRPr lang="en-US" sz="3200" b="1" dirty="0"/>
          </a:p>
        </p:txBody>
      </p:sp>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722171" y="1728091"/>
            <a:ext cx="3091620" cy="3833138"/>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94218" y="1575631"/>
            <a:ext cx="3446112" cy="4166559"/>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15502" y="1654627"/>
            <a:ext cx="3203544" cy="4008566"/>
          </a:xfrm>
          <a:prstGeom prst="rect">
            <a:avLst/>
          </a:prstGeom>
        </p:spPr>
      </p:pic>
      <p:pic>
        <p:nvPicPr>
          <p:cNvPr id="14" name="Picture 1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033585" y="1765584"/>
            <a:ext cx="2967379" cy="3786652"/>
          </a:xfrm>
          <a:prstGeom prst="rect">
            <a:avLst/>
          </a:prstGeom>
        </p:spPr>
      </p:pic>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52625" y="545481"/>
            <a:ext cx="2696308" cy="2365219"/>
          </a:xfrm>
          <a:prstGeom prst="rect">
            <a:avLst/>
          </a:prstGeom>
          <a:ln w="57150">
            <a:noFill/>
          </a:ln>
          <a:effectLst>
            <a:outerShdw blurRad="50800" dist="38100" algn="l" rotWithShape="0">
              <a:prstClr val="black">
                <a:alpha val="40000"/>
              </a:prstClr>
            </a:outerShdw>
          </a:effectLst>
        </p:spPr>
      </p:pic>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32582" y="658057"/>
            <a:ext cx="2553827" cy="2182304"/>
          </a:xfrm>
          <a:prstGeom prst="rect">
            <a:avLst/>
          </a:prstGeom>
        </p:spPr>
      </p:pic>
      <p:pic>
        <p:nvPicPr>
          <p:cNvPr id="11" name="Picture 10"/>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5860277" y="726867"/>
            <a:ext cx="2307403" cy="2005711"/>
          </a:xfrm>
          <a:prstGeom prst="rect">
            <a:avLst/>
          </a:prstGeom>
        </p:spPr>
      </p:pic>
      <p:sp>
        <p:nvSpPr>
          <p:cNvPr id="6" name="Rectangle 5"/>
          <p:cNvSpPr/>
          <p:nvPr/>
        </p:nvSpPr>
        <p:spPr>
          <a:xfrm>
            <a:off x="8499415" y="3367050"/>
            <a:ext cx="570524" cy="359508"/>
          </a:xfrm>
          <a:prstGeom prst="rect">
            <a:avLst/>
          </a:prstGeom>
          <a:noFill/>
          <a:ln w="38100">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cxnSp>
        <p:nvCxnSpPr>
          <p:cNvPr id="35" name="Straight Arrow Connector 34"/>
          <p:cNvCxnSpPr/>
          <p:nvPr/>
        </p:nvCxnSpPr>
        <p:spPr>
          <a:xfrm>
            <a:off x="7596062" y="1765584"/>
            <a:ext cx="903353" cy="1516878"/>
          </a:xfrm>
          <a:prstGeom prst="straightConnector1">
            <a:avLst/>
          </a:prstGeom>
          <a:ln w="7620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52848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BE61F3-2745-486A-9B37-D1351783A8A7}"/>
              </a:ext>
            </a:extLst>
          </p:cNvPr>
          <p:cNvSpPr>
            <a:spLocks noGrp="1"/>
          </p:cNvSpPr>
          <p:nvPr>
            <p:ph type="title"/>
          </p:nvPr>
        </p:nvSpPr>
        <p:spPr>
          <a:xfrm>
            <a:off x="760238" y="456135"/>
            <a:ext cx="4810815" cy="1371600"/>
          </a:xfrm>
        </p:spPr>
        <p:txBody>
          <a:bodyPr>
            <a:normAutofit/>
          </a:bodyPr>
          <a:lstStyle/>
          <a:p>
            <a:r>
              <a:rPr lang="en-US" sz="4400" dirty="0" smtClean="0"/>
              <a:t>TOOL CART</a:t>
            </a:r>
            <a:endParaRPr lang="en-US" sz="4400" dirty="0"/>
          </a:p>
        </p:txBody>
      </p: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6728" y="1723197"/>
            <a:ext cx="4761097" cy="3545787"/>
          </a:xfrm>
          <a:prstGeom prst="rect">
            <a:avLst/>
          </a:prstGeom>
        </p:spPr>
      </p:pic>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7948" y="1867340"/>
            <a:ext cx="4458657" cy="3257501"/>
          </a:xfrm>
          <a:prstGeom prst="rect">
            <a:avLst/>
          </a:prstGeom>
        </p:spPr>
      </p:pic>
      <p:sp>
        <p:nvSpPr>
          <p:cNvPr id="30" name="Title 1">
            <a:extLst>
              <a:ext uri="{FF2B5EF4-FFF2-40B4-BE49-F238E27FC236}">
                <a16:creationId xmlns:a16="http://schemas.microsoft.com/office/drawing/2014/main" xmlns="" id="{2FBE61F3-2745-486A-9B37-D1351783A8A7}"/>
              </a:ext>
            </a:extLst>
          </p:cNvPr>
          <p:cNvSpPr txBox="1">
            <a:spLocks/>
          </p:cNvSpPr>
          <p:nvPr/>
        </p:nvSpPr>
        <p:spPr>
          <a:xfrm>
            <a:off x="2219301" y="5163711"/>
            <a:ext cx="1715951"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en-US" sz="3200" b="1" dirty="0" smtClean="0"/>
              <a:t>BEFORE</a:t>
            </a:r>
            <a:endParaRPr lang="en-US" sz="3200" b="1" dirty="0"/>
          </a:p>
        </p:txBody>
      </p:sp>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53550" y="1617924"/>
            <a:ext cx="4438325" cy="3756333"/>
          </a:xfrm>
          <a:prstGeom prst="rect">
            <a:avLst/>
          </a:prstGeom>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19442" y="1722308"/>
            <a:ext cx="4106541" cy="3547565"/>
          </a:xfrm>
          <a:prstGeom prst="rect">
            <a:avLst/>
          </a:prstGeom>
        </p:spPr>
      </p:pic>
      <p:pic>
        <p:nvPicPr>
          <p:cNvPr id="11" name="Content Placeholder 6"/>
          <p:cNvPicPr>
            <a:picLocks noGrp="1" noChangeAspect="1"/>
          </p:cNvPicPr>
          <p:nvPr>
            <p:ph sz="half" idx="4294967295"/>
          </p:nvPr>
        </p:nvPicPr>
        <p:blipFill rotWithShape="1">
          <a:blip r:embed="rId5" cstate="screen">
            <a:extLst>
              <a:ext uri="{28A0092B-C50C-407E-A947-70E740481C1C}">
                <a14:useLocalDpi xmlns:a14="http://schemas.microsoft.com/office/drawing/2010/main"/>
              </a:ext>
            </a:extLst>
          </a:blip>
          <a:srcRect/>
          <a:stretch/>
        </p:blipFill>
        <p:spPr>
          <a:xfrm>
            <a:off x="1003626" y="2011476"/>
            <a:ext cx="4147300" cy="2969229"/>
          </a:xfrm>
          <a:prstGeom prst="rect">
            <a:avLst/>
          </a:prstGeom>
        </p:spPr>
      </p:pic>
      <p:sp>
        <p:nvSpPr>
          <p:cNvPr id="31" name="Title 1">
            <a:extLst>
              <a:ext uri="{FF2B5EF4-FFF2-40B4-BE49-F238E27FC236}">
                <a16:creationId xmlns:a16="http://schemas.microsoft.com/office/drawing/2014/main" xmlns="" id="{2FBE61F3-2745-486A-9B37-D1351783A8A7}"/>
              </a:ext>
            </a:extLst>
          </p:cNvPr>
          <p:cNvSpPr txBox="1">
            <a:spLocks/>
          </p:cNvSpPr>
          <p:nvPr/>
        </p:nvSpPr>
        <p:spPr>
          <a:xfrm>
            <a:off x="8114737" y="5380492"/>
            <a:ext cx="1715951" cy="938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en-US" sz="3200" b="1" dirty="0" smtClean="0"/>
              <a:t>AFTER</a:t>
            </a:r>
            <a:endParaRPr lang="en-US" sz="3200" b="1" dirty="0"/>
          </a:p>
        </p:txBody>
      </p:sp>
      <p:pic>
        <p:nvPicPr>
          <p:cNvPr id="3" name="Picture 2"/>
          <p:cNvPicPr>
            <a:picLocks noChangeAspect="1"/>
          </p:cNvPicPr>
          <p:nvPr/>
        </p:nvPicPr>
        <p:blipFill rotWithShape="1">
          <a:blip r:embed="rId6" cstate="screen">
            <a:extLst>
              <a:ext uri="{28A0092B-C50C-407E-A947-70E740481C1C}">
                <a14:useLocalDpi xmlns:a14="http://schemas.microsoft.com/office/drawing/2010/main"/>
              </a:ext>
            </a:extLst>
          </a:blip>
          <a:srcRect t="-1"/>
          <a:stretch/>
        </p:blipFill>
        <p:spPr>
          <a:xfrm>
            <a:off x="7086762" y="1832809"/>
            <a:ext cx="3771900" cy="3326562"/>
          </a:xfrm>
          <a:prstGeom prst="rect">
            <a:avLst/>
          </a:prstGeom>
        </p:spPr>
      </p:pic>
    </p:spTree>
    <p:extLst>
      <p:ext uri="{BB962C8B-B14F-4D97-AF65-F5344CB8AC3E}">
        <p14:creationId xmlns:p14="http://schemas.microsoft.com/office/powerpoint/2010/main" val="4854934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BE61F3-2745-486A-9B37-D1351783A8A7}"/>
              </a:ext>
            </a:extLst>
          </p:cNvPr>
          <p:cNvSpPr>
            <a:spLocks noGrp="1"/>
          </p:cNvSpPr>
          <p:nvPr>
            <p:ph type="title"/>
          </p:nvPr>
        </p:nvSpPr>
        <p:spPr>
          <a:xfrm>
            <a:off x="760238" y="456135"/>
            <a:ext cx="6164437" cy="1371600"/>
          </a:xfrm>
        </p:spPr>
        <p:txBody>
          <a:bodyPr>
            <a:normAutofit/>
          </a:bodyPr>
          <a:lstStyle/>
          <a:p>
            <a:r>
              <a:rPr lang="en-US" sz="4400" dirty="0" smtClean="0"/>
              <a:t>LADDERS</a:t>
            </a:r>
            <a:endParaRPr lang="en-US" sz="4400" dirty="0"/>
          </a:p>
        </p:txBody>
      </p: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973" y="1549800"/>
            <a:ext cx="3160896" cy="3970125"/>
          </a:xfrm>
          <a:prstGeom prst="rect">
            <a:avLst/>
          </a:prstGeom>
        </p:spPr>
      </p:pic>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3577" y="1660452"/>
            <a:ext cx="2915688" cy="3748821"/>
          </a:xfrm>
          <a:prstGeom prst="rect">
            <a:avLst/>
          </a:prstGeom>
        </p:spPr>
      </p:pic>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67103" y="1569513"/>
            <a:ext cx="3235754" cy="3930698"/>
          </a:xfrm>
          <a:prstGeom prst="rect">
            <a:avLst/>
          </a:prstGeom>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18639" y="1670038"/>
            <a:ext cx="2953852" cy="3729649"/>
          </a:xfrm>
          <a:prstGeom prst="rect">
            <a:avLst/>
          </a:prstGeom>
        </p:spPr>
      </p:pic>
      <p:sp>
        <p:nvSpPr>
          <p:cNvPr id="30" name="Title 1">
            <a:extLst>
              <a:ext uri="{FF2B5EF4-FFF2-40B4-BE49-F238E27FC236}">
                <a16:creationId xmlns:a16="http://schemas.microsoft.com/office/drawing/2014/main" xmlns="" id="{2FBE61F3-2745-486A-9B37-D1351783A8A7}"/>
              </a:ext>
            </a:extLst>
          </p:cNvPr>
          <p:cNvSpPr txBox="1">
            <a:spLocks/>
          </p:cNvSpPr>
          <p:nvPr/>
        </p:nvSpPr>
        <p:spPr>
          <a:xfrm>
            <a:off x="1503446" y="5163711"/>
            <a:ext cx="1715951"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en-US" sz="3200" b="1" dirty="0" smtClean="0"/>
              <a:t>BEFORE</a:t>
            </a:r>
            <a:endParaRPr lang="en-US" sz="3200" b="1" dirty="0"/>
          </a:p>
        </p:txBody>
      </p:sp>
      <p:sp>
        <p:nvSpPr>
          <p:cNvPr id="31" name="Title 1">
            <a:extLst>
              <a:ext uri="{FF2B5EF4-FFF2-40B4-BE49-F238E27FC236}">
                <a16:creationId xmlns:a16="http://schemas.microsoft.com/office/drawing/2014/main" xmlns="" id="{2FBE61F3-2745-486A-9B37-D1351783A8A7}"/>
              </a:ext>
            </a:extLst>
          </p:cNvPr>
          <p:cNvSpPr txBox="1">
            <a:spLocks/>
          </p:cNvSpPr>
          <p:nvPr/>
        </p:nvSpPr>
        <p:spPr>
          <a:xfrm>
            <a:off x="7312140" y="5376073"/>
            <a:ext cx="1715951" cy="938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en-US" sz="3200" b="1" dirty="0" smtClean="0"/>
              <a:t>AFTER</a:t>
            </a:r>
            <a:endParaRPr lang="en-US" sz="3200" b="1" dirty="0"/>
          </a:p>
        </p:txBody>
      </p:sp>
      <p:pic>
        <p:nvPicPr>
          <p:cNvPr id="14" name="Content Placeholder 7"/>
          <p:cNvPicPr>
            <a:picLocks noGrp="1" noChangeAspect="1"/>
          </p:cNvPicPr>
          <p:nvPr>
            <p:ph sz="quarter" idx="4294967295"/>
          </p:nvPr>
        </p:nvPicPr>
        <p:blipFill>
          <a:blip r:embed="rId5" cstate="screen">
            <a:extLst>
              <a:ext uri="{28A0092B-C50C-407E-A947-70E740481C1C}">
                <a14:useLocalDpi xmlns:a14="http://schemas.microsoft.com/office/drawing/2010/main"/>
              </a:ext>
            </a:extLst>
          </a:blip>
          <a:stretch>
            <a:fillRect/>
          </a:stretch>
        </p:blipFill>
        <p:spPr>
          <a:xfrm>
            <a:off x="5157333" y="1750554"/>
            <a:ext cx="2676463" cy="3568617"/>
          </a:xfrm>
          <a:prstGeom prst="rect">
            <a:avLst/>
          </a:prstGeom>
        </p:spPr>
      </p:pic>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41551" y="1569513"/>
            <a:ext cx="3235754" cy="3930698"/>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93087" y="1670038"/>
            <a:ext cx="2953852" cy="3729649"/>
          </a:xfrm>
          <a:prstGeom prst="rect">
            <a:avLst/>
          </a:prstGeom>
        </p:spPr>
      </p:pic>
      <p:pic>
        <p:nvPicPr>
          <p:cNvPr id="17" name="Picture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04865" y="1769821"/>
            <a:ext cx="2647562" cy="3530082"/>
          </a:xfrm>
          <a:prstGeom prst="rect">
            <a:avLst/>
          </a:prstGeom>
        </p:spPr>
      </p:pic>
      <p:pic>
        <p:nvPicPr>
          <p:cNvPr id="3" name="Picture 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043709" y="1754212"/>
            <a:ext cx="2613891" cy="3567546"/>
          </a:xfrm>
          <a:prstGeom prst="rect">
            <a:avLst/>
          </a:prstGeom>
        </p:spPr>
      </p:pic>
    </p:spTree>
    <p:extLst>
      <p:ext uri="{BB962C8B-B14F-4D97-AF65-F5344CB8AC3E}">
        <p14:creationId xmlns:p14="http://schemas.microsoft.com/office/powerpoint/2010/main" val="42163412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BE61F3-2745-486A-9B37-D1351783A8A7}"/>
              </a:ext>
            </a:extLst>
          </p:cNvPr>
          <p:cNvSpPr>
            <a:spLocks noGrp="1"/>
          </p:cNvSpPr>
          <p:nvPr>
            <p:ph type="title"/>
          </p:nvPr>
        </p:nvSpPr>
        <p:spPr>
          <a:xfrm>
            <a:off x="760238" y="456135"/>
            <a:ext cx="8050387" cy="1371600"/>
          </a:xfrm>
        </p:spPr>
        <p:txBody>
          <a:bodyPr>
            <a:normAutofit/>
          </a:bodyPr>
          <a:lstStyle/>
          <a:p>
            <a:r>
              <a:rPr lang="en-US" sz="4400" dirty="0" smtClean="0"/>
              <a:t>LUNCH ROOM CABINETS</a:t>
            </a:r>
            <a:endParaRPr lang="en-US" sz="4400" dirty="0"/>
          </a:p>
        </p:txBody>
      </p: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6035" y="1473094"/>
            <a:ext cx="3486241" cy="4212824"/>
          </a:xfrm>
          <a:prstGeom prst="rect">
            <a:avLst/>
          </a:prstGeom>
        </p:spPr>
      </p:pic>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20071" y="1572067"/>
            <a:ext cx="3238168" cy="4014879"/>
          </a:xfrm>
          <a:prstGeom prst="rect">
            <a:avLst/>
          </a:prstGeom>
        </p:spPr>
      </p:pic>
      <p:sp>
        <p:nvSpPr>
          <p:cNvPr id="30" name="Title 1">
            <a:extLst>
              <a:ext uri="{FF2B5EF4-FFF2-40B4-BE49-F238E27FC236}">
                <a16:creationId xmlns:a16="http://schemas.microsoft.com/office/drawing/2014/main" xmlns="" id="{2FBE61F3-2745-486A-9B37-D1351783A8A7}"/>
              </a:ext>
            </a:extLst>
          </p:cNvPr>
          <p:cNvSpPr txBox="1">
            <a:spLocks/>
          </p:cNvSpPr>
          <p:nvPr/>
        </p:nvSpPr>
        <p:spPr>
          <a:xfrm>
            <a:off x="2381180" y="5393445"/>
            <a:ext cx="1715951"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en-US" sz="3200" b="1" dirty="0" smtClean="0"/>
              <a:t>BEFORE</a:t>
            </a:r>
            <a:endParaRPr lang="en-US" sz="3200" b="1" dirty="0"/>
          </a:p>
        </p:txBody>
      </p:sp>
      <p:sp>
        <p:nvSpPr>
          <p:cNvPr id="31" name="Title 1">
            <a:extLst>
              <a:ext uri="{FF2B5EF4-FFF2-40B4-BE49-F238E27FC236}">
                <a16:creationId xmlns:a16="http://schemas.microsoft.com/office/drawing/2014/main" xmlns="" id="{2FBE61F3-2745-486A-9B37-D1351783A8A7}"/>
              </a:ext>
            </a:extLst>
          </p:cNvPr>
          <p:cNvSpPr txBox="1">
            <a:spLocks/>
          </p:cNvSpPr>
          <p:nvPr/>
        </p:nvSpPr>
        <p:spPr>
          <a:xfrm>
            <a:off x="8020717" y="5509678"/>
            <a:ext cx="1715951" cy="938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en-US" sz="3200" b="1" dirty="0" smtClean="0"/>
              <a:t>AFTER</a:t>
            </a:r>
            <a:endParaRPr lang="en-US" sz="3200" b="1" dirty="0"/>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0808" y="1492672"/>
            <a:ext cx="3435768" cy="4173669"/>
          </a:xfrm>
          <a:prstGeom prst="rect">
            <a:avLst/>
          </a:prstGeom>
        </p:spPr>
      </p:pic>
      <p:pic>
        <p:nvPicPr>
          <p:cNvPr id="16" name="Picture 1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306175" y="1593985"/>
            <a:ext cx="3145034" cy="3971043"/>
          </a:xfrm>
          <a:prstGeom prst="rect">
            <a:avLst/>
          </a:prstGeom>
        </p:spPr>
      </p:pic>
      <p:pic>
        <p:nvPicPr>
          <p:cNvPr id="19" name="Picture 1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56911" y="1683798"/>
            <a:ext cx="2843563" cy="3791417"/>
          </a:xfrm>
          <a:prstGeom prst="rect">
            <a:avLst/>
          </a:prstGeom>
        </p:spPr>
      </p:pic>
      <p:pic>
        <p:nvPicPr>
          <p:cNvPr id="20" name="Content Placeholder 7"/>
          <p:cNvPicPr>
            <a:picLocks noGrp="1" noChangeAspect="1"/>
          </p:cNvPicPr>
          <p:nvPr>
            <p:ph sz="quarter" idx="4294967295"/>
          </p:nvPr>
        </p:nvPicPr>
        <p:blipFill>
          <a:blip r:embed="rId6" cstate="screen">
            <a:extLst>
              <a:ext uri="{28A0092B-C50C-407E-A947-70E740481C1C}">
                <a14:useLocalDpi xmlns:a14="http://schemas.microsoft.com/office/drawing/2010/main"/>
              </a:ext>
            </a:extLst>
          </a:blip>
          <a:stretch>
            <a:fillRect/>
          </a:stretch>
        </p:blipFill>
        <p:spPr>
          <a:xfrm>
            <a:off x="1806462" y="1669249"/>
            <a:ext cx="2865387" cy="3820515"/>
          </a:xfrm>
          <a:prstGeom prst="rect">
            <a:avLst/>
          </a:prstGeom>
        </p:spPr>
      </p:pic>
    </p:spTree>
    <p:extLst>
      <p:ext uri="{BB962C8B-B14F-4D97-AF65-F5344CB8AC3E}">
        <p14:creationId xmlns:p14="http://schemas.microsoft.com/office/powerpoint/2010/main" val="239788754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BE61F3-2745-486A-9B37-D1351783A8A7}"/>
              </a:ext>
            </a:extLst>
          </p:cNvPr>
          <p:cNvSpPr>
            <a:spLocks noGrp="1"/>
          </p:cNvSpPr>
          <p:nvPr>
            <p:ph type="title"/>
          </p:nvPr>
        </p:nvSpPr>
        <p:spPr>
          <a:xfrm>
            <a:off x="760238" y="456135"/>
            <a:ext cx="6164437" cy="1371600"/>
          </a:xfrm>
        </p:spPr>
        <p:txBody>
          <a:bodyPr>
            <a:normAutofit/>
          </a:bodyPr>
          <a:lstStyle/>
          <a:p>
            <a:r>
              <a:rPr lang="en-US" sz="4400" dirty="0" smtClean="0"/>
              <a:t>CLEANING SUPPLIES</a:t>
            </a:r>
            <a:endParaRPr lang="en-US" sz="4400" dirty="0"/>
          </a:p>
        </p:txBody>
      </p:sp>
      <p:pic>
        <p:nvPicPr>
          <p:cNvPr id="22" name="Picture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96830" y="1578498"/>
            <a:ext cx="3160896" cy="3970125"/>
          </a:xfrm>
          <a:prstGeom prst="rect">
            <a:avLst/>
          </a:prstGeom>
        </p:spPr>
      </p:pic>
      <p:pic>
        <p:nvPicPr>
          <p:cNvPr id="24" name="Picture 2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19434" y="1689150"/>
            <a:ext cx="2915688" cy="3748821"/>
          </a:xfrm>
          <a:prstGeom prst="rect">
            <a:avLst/>
          </a:prstGeom>
        </p:spPr>
      </p:pic>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23048" y="1598211"/>
            <a:ext cx="3235754" cy="3930698"/>
          </a:xfrm>
          <a:prstGeom prst="rect">
            <a:avLst/>
          </a:prstGeom>
        </p:spPr>
      </p:pic>
      <p:pic>
        <p:nvPicPr>
          <p:cNvPr id="27" name="Picture 2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63999" y="1698736"/>
            <a:ext cx="2953852" cy="3729649"/>
          </a:xfrm>
          <a:prstGeom prst="rect">
            <a:avLst/>
          </a:prstGeom>
        </p:spPr>
      </p:pic>
      <p:sp>
        <p:nvSpPr>
          <p:cNvPr id="30" name="Title 1">
            <a:extLst>
              <a:ext uri="{FF2B5EF4-FFF2-40B4-BE49-F238E27FC236}">
                <a16:creationId xmlns:a16="http://schemas.microsoft.com/office/drawing/2014/main" xmlns="" id="{2FBE61F3-2745-486A-9B37-D1351783A8A7}"/>
              </a:ext>
            </a:extLst>
          </p:cNvPr>
          <p:cNvSpPr txBox="1">
            <a:spLocks/>
          </p:cNvSpPr>
          <p:nvPr/>
        </p:nvSpPr>
        <p:spPr>
          <a:xfrm>
            <a:off x="2219303" y="5163711"/>
            <a:ext cx="1715951" cy="13716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en-US" sz="3200" b="1" dirty="0" smtClean="0"/>
              <a:t>BEFORE</a:t>
            </a:r>
            <a:endParaRPr lang="en-US" sz="3200" b="1" dirty="0"/>
          </a:p>
        </p:txBody>
      </p:sp>
      <p:sp>
        <p:nvSpPr>
          <p:cNvPr id="31" name="Title 1">
            <a:extLst>
              <a:ext uri="{FF2B5EF4-FFF2-40B4-BE49-F238E27FC236}">
                <a16:creationId xmlns:a16="http://schemas.microsoft.com/office/drawing/2014/main" xmlns="" id="{2FBE61F3-2745-486A-9B37-D1351783A8A7}"/>
              </a:ext>
            </a:extLst>
          </p:cNvPr>
          <p:cNvSpPr txBox="1">
            <a:spLocks/>
          </p:cNvSpPr>
          <p:nvPr/>
        </p:nvSpPr>
        <p:spPr>
          <a:xfrm>
            <a:off x="7882950" y="5380492"/>
            <a:ext cx="1715951" cy="9380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800" kern="1200" cap="none" spc="0" baseline="0" dirty="0">
                <a:solidFill>
                  <a:schemeClr val="tx1"/>
                </a:solidFill>
                <a:effectLst/>
                <a:latin typeface="+mj-lt"/>
                <a:ea typeface="+mn-ea"/>
                <a:cs typeface="+mn-cs"/>
              </a:defRPr>
            </a:lvl1pPr>
          </a:lstStyle>
          <a:p>
            <a:pPr algn="ctr"/>
            <a:r>
              <a:rPr lang="en-US" sz="3200" b="1" dirty="0" smtClean="0"/>
              <a:t>AFTER</a:t>
            </a:r>
            <a:endParaRPr lang="en-US" sz="3200" b="1" dirty="0"/>
          </a:p>
        </p:txBody>
      </p:sp>
      <p:pic>
        <p:nvPicPr>
          <p:cNvPr id="11" name="Content Placeholder 6"/>
          <p:cNvPicPr>
            <a:picLocks noGrp="1" noChangeAspect="1"/>
          </p:cNvPicPr>
          <p:nvPr>
            <p:ph sz="half" idx="4294967295"/>
          </p:nvPr>
        </p:nvPicPr>
        <p:blipFill>
          <a:blip r:embed="rId5" cstate="screen">
            <a:extLst>
              <a:ext uri="{28A0092B-C50C-407E-A947-70E740481C1C}">
                <a14:useLocalDpi xmlns:a14="http://schemas.microsoft.com/office/drawing/2010/main"/>
              </a:ext>
            </a:extLst>
          </a:blip>
          <a:stretch>
            <a:fillRect/>
          </a:stretch>
        </p:blipFill>
        <p:spPr>
          <a:xfrm>
            <a:off x="1747645" y="1790716"/>
            <a:ext cx="2659267" cy="3545689"/>
          </a:xfrm>
          <a:prstGeom prst="rect">
            <a:avLst/>
          </a:prstGeom>
        </p:spPr>
      </p:pic>
      <p:pic>
        <p:nvPicPr>
          <p:cNvPr id="13" name="Content Placeholder 7"/>
          <p:cNvPicPr>
            <a:picLocks noGrp="1" noChangeAspect="1"/>
          </p:cNvPicPr>
          <p:nvPr>
            <p:ph sz="quarter" idx="4294967295"/>
          </p:nvPr>
        </p:nvPicPr>
        <p:blipFill>
          <a:blip r:embed="rId6" cstate="screen">
            <a:extLst>
              <a:ext uri="{28A0092B-C50C-407E-A947-70E740481C1C}">
                <a14:useLocalDpi xmlns:a14="http://schemas.microsoft.com/office/drawing/2010/main"/>
              </a:ext>
            </a:extLst>
          </a:blip>
          <a:stretch>
            <a:fillRect/>
          </a:stretch>
        </p:blipFill>
        <p:spPr>
          <a:xfrm>
            <a:off x="7411292" y="1790716"/>
            <a:ext cx="2659267" cy="3545689"/>
          </a:xfrm>
          <a:prstGeom prst="rect">
            <a:avLst/>
          </a:prstGeom>
        </p:spPr>
      </p:pic>
    </p:spTree>
    <p:extLst>
      <p:ext uri="{BB962C8B-B14F-4D97-AF65-F5344CB8AC3E}">
        <p14:creationId xmlns:p14="http://schemas.microsoft.com/office/powerpoint/2010/main" val="320924864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BE61F3-2745-486A-9B37-D1351783A8A7}"/>
              </a:ext>
            </a:extLst>
          </p:cNvPr>
          <p:cNvSpPr>
            <a:spLocks noGrp="1"/>
          </p:cNvSpPr>
          <p:nvPr>
            <p:ph type="title"/>
          </p:nvPr>
        </p:nvSpPr>
        <p:spPr>
          <a:xfrm>
            <a:off x="760238" y="456135"/>
            <a:ext cx="5373862" cy="1371600"/>
          </a:xfrm>
        </p:spPr>
        <p:txBody>
          <a:bodyPr>
            <a:normAutofit/>
          </a:bodyPr>
          <a:lstStyle/>
          <a:p>
            <a:r>
              <a:rPr lang="en-US" sz="4400" dirty="0" smtClean="0"/>
              <a:t>MANUAL SHELFING</a:t>
            </a:r>
            <a:endParaRPr lang="en-US" sz="4400" dirty="0"/>
          </a:p>
        </p:txBody>
      </p:sp>
      <p:pic>
        <p:nvPicPr>
          <p:cNvPr id="26" name="Picture 25"/>
          <p:cNvPicPr>
            <a:picLocks noChangeAspect="1"/>
          </p:cNvPicPr>
          <p:nvPr/>
        </p:nvPicPr>
        <p:blipFill>
          <a:blip r:embed="rId3"/>
          <a:stretch>
            <a:fillRect/>
          </a:stretch>
        </p:blipFill>
        <p:spPr>
          <a:xfrm>
            <a:off x="3379614" y="1504950"/>
            <a:ext cx="6002511" cy="4695825"/>
          </a:xfrm>
          <a:prstGeom prst="rect">
            <a:avLst/>
          </a:prstGeom>
        </p:spPr>
      </p:pic>
      <p:pic>
        <p:nvPicPr>
          <p:cNvPr id="27" name="Picture 26"/>
          <p:cNvPicPr>
            <a:picLocks noChangeAspect="1"/>
          </p:cNvPicPr>
          <p:nvPr/>
        </p:nvPicPr>
        <p:blipFill>
          <a:blip r:embed="rId4"/>
          <a:stretch>
            <a:fillRect/>
          </a:stretch>
        </p:blipFill>
        <p:spPr>
          <a:xfrm>
            <a:off x="3480507" y="1647825"/>
            <a:ext cx="5800725" cy="4410075"/>
          </a:xfrm>
          <a:prstGeom prst="rect">
            <a:avLst/>
          </a:prstGeom>
        </p:spPr>
      </p:pic>
      <p:pic>
        <p:nvPicPr>
          <p:cNvPr id="6" name="Content Placeholder 6"/>
          <p:cNvPicPr>
            <a:picLocks noGrp="1" noChangeAspect="1"/>
          </p:cNvPicPr>
          <p:nvPr>
            <p:ph sz="half" idx="4294967295"/>
          </p:nvPr>
        </p:nvPicPr>
        <p:blipFill>
          <a:blip r:embed="rId5" cstate="screen">
            <a:extLst>
              <a:ext uri="{28A0092B-C50C-407E-A947-70E740481C1C}">
                <a14:useLocalDpi xmlns:a14="http://schemas.microsoft.com/office/drawing/2010/main"/>
              </a:ext>
            </a:extLst>
          </a:blip>
          <a:stretch>
            <a:fillRect/>
          </a:stretch>
        </p:blipFill>
        <p:spPr>
          <a:xfrm>
            <a:off x="3610414" y="1776335"/>
            <a:ext cx="5540911" cy="4153055"/>
          </a:xfrm>
          <a:prstGeom prst="rect">
            <a:avLst/>
          </a:prstGeom>
        </p:spPr>
      </p:pic>
    </p:spTree>
    <p:extLst>
      <p:ext uri="{BB962C8B-B14F-4D97-AF65-F5344CB8AC3E}">
        <p14:creationId xmlns:p14="http://schemas.microsoft.com/office/powerpoint/2010/main" val="135435738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2" name="TextBox 1"/>
          <p:cNvSpPr txBox="1"/>
          <p:nvPr/>
        </p:nvSpPr>
        <p:spPr>
          <a:xfrm>
            <a:off x="1907686" y="2416908"/>
            <a:ext cx="8910388" cy="1569660"/>
          </a:xfrm>
          <a:prstGeom prst="rect">
            <a:avLst/>
          </a:prstGeom>
          <a:noFill/>
        </p:spPr>
        <p:txBody>
          <a:bodyPr wrap="none" rtlCol="0">
            <a:spAutoFit/>
          </a:bodyPr>
          <a:lstStyle/>
          <a:p>
            <a:r>
              <a:rPr lang="en-US" sz="9600" dirty="0" smtClean="0">
                <a:solidFill>
                  <a:schemeClr val="bg1"/>
                </a:solidFill>
              </a:rPr>
              <a:t>KEYS TO SUCCESS</a:t>
            </a:r>
            <a:endParaRPr lang="en-US" sz="9600" dirty="0">
              <a:solidFill>
                <a:schemeClr val="bg1"/>
              </a:solidFill>
            </a:endParaRPr>
          </a:p>
        </p:txBody>
      </p:sp>
      <p:pic>
        <p:nvPicPr>
          <p:cNvPr id="3" name="Picture 2"/>
          <p:cNvPicPr>
            <a:picLocks noChangeAspect="1"/>
          </p:cNvPicPr>
          <p:nvPr/>
        </p:nvPicPr>
        <p:blipFill>
          <a:blip r:embed="rId2" cstate="email">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286454" y="265853"/>
            <a:ext cx="1247723" cy="1032755"/>
          </a:xfrm>
          <a:prstGeom prst="rect">
            <a:avLst/>
          </a:prstGeom>
        </p:spPr>
      </p:pic>
    </p:spTree>
    <p:extLst>
      <p:ext uri="{BB962C8B-B14F-4D97-AF65-F5344CB8AC3E}">
        <p14:creationId xmlns:p14="http://schemas.microsoft.com/office/powerpoint/2010/main" val="223471278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sz="4000" dirty="0" smtClean="0">
                <a:ea typeface="ＭＳ Ｐゴシック" panose="020B0600070205080204" pitchFamily="34" charset="-128"/>
              </a:rPr>
              <a:t>Remember:  It’s </a:t>
            </a:r>
            <a:r>
              <a:rPr lang="en-US" altLang="en-US" sz="4000" dirty="0">
                <a:ea typeface="ＭＳ Ｐゴシック" panose="020B0600070205080204" pitchFamily="34" charset="-128"/>
              </a:rPr>
              <a:t>all about:</a:t>
            </a:r>
          </a:p>
        </p:txBody>
      </p:sp>
      <p:sp>
        <p:nvSpPr>
          <p:cNvPr id="5" name="Content Placeholder 2"/>
          <p:cNvSpPr>
            <a:spLocks noGrp="1"/>
          </p:cNvSpPr>
          <p:nvPr>
            <p:ph idx="1"/>
          </p:nvPr>
        </p:nvSpPr>
        <p:spPr>
          <a:xfrm>
            <a:off x="1905000" y="1101726"/>
            <a:ext cx="8229600" cy="4525963"/>
          </a:xfrm>
        </p:spPr>
        <p:txBody>
          <a:bodyPr>
            <a:normAutofit/>
          </a:bodyPr>
          <a:lstStyle/>
          <a:p>
            <a:pPr>
              <a:buFont typeface="Arial" charset="0"/>
              <a:buChar char="•"/>
              <a:defRPr/>
            </a:pPr>
            <a:endParaRPr lang="en-US" dirty="0" smtClean="0"/>
          </a:p>
          <a:p>
            <a:pPr marL="0" indent="0" algn="ctr">
              <a:buNone/>
              <a:defRPr/>
            </a:pPr>
            <a:r>
              <a:rPr lang="en-US" sz="9600" dirty="0"/>
              <a:t> </a:t>
            </a:r>
            <a:r>
              <a:rPr lang="en-US" sz="7200" dirty="0">
                <a:solidFill>
                  <a:srgbClr val="FF0000"/>
                </a:solidFill>
              </a:rPr>
              <a:t>The Patient </a:t>
            </a:r>
            <a:endParaRPr lang="en-US" sz="9600" dirty="0">
              <a:solidFill>
                <a:srgbClr val="FF0000"/>
              </a:solidFill>
            </a:endParaRPr>
          </a:p>
        </p:txBody>
      </p:sp>
      <p:pic>
        <p:nvPicPr>
          <p:cNvPr id="717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00" y="4535487"/>
            <a:ext cx="1852613"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543925" y="1617664"/>
            <a:ext cx="2200275"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684215" y="1445359"/>
            <a:ext cx="2425700" cy="265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patient : Happy senior man walking with a walker in the park of a clinic">
            <a:hlinkClick r:id="rId6"/>
          </p:cNvPr>
          <p:cNvPicPr>
            <a:picLocks noChangeAspect="1" noChangeArrowheads="1"/>
          </p:cNvPicPr>
          <p:nvPr/>
        </p:nvPicPr>
        <p:blipFill>
          <a:blip r:embed="rId7"/>
          <a:srcRect/>
          <a:stretch>
            <a:fillRect/>
          </a:stretch>
        </p:blipFill>
        <p:spPr bwMode="auto">
          <a:xfrm>
            <a:off x="5105400" y="4221652"/>
            <a:ext cx="1981200" cy="1981200"/>
          </a:xfrm>
          <a:prstGeom prst="rect">
            <a:avLst/>
          </a:prstGeom>
          <a:ln>
            <a:noFill/>
          </a:ln>
          <a:effectLst>
            <a:outerShdw blurRad="190500" algn="tl" rotWithShape="0">
              <a:srgbClr val="000000">
                <a:alpha val="70000"/>
              </a:srgbClr>
            </a:outerShdw>
          </a:effectLst>
        </p:spPr>
      </p:pic>
      <p:pic>
        <p:nvPicPr>
          <p:cNvPr id="10" name="Picture 2" descr="patient : Adorable baby with a headscarf beating the disease isolated on white background">
            <a:hlinkClick r:id="rId8"/>
          </p:cNvPr>
          <p:cNvPicPr>
            <a:picLocks noChangeAspect="1" noChangeArrowheads="1"/>
          </p:cNvPicPr>
          <p:nvPr/>
        </p:nvPicPr>
        <p:blipFill>
          <a:blip r:embed="rId9"/>
          <a:srcRect/>
          <a:stretch>
            <a:fillRect/>
          </a:stretch>
        </p:blipFill>
        <p:spPr bwMode="auto">
          <a:xfrm>
            <a:off x="8267701" y="4107352"/>
            <a:ext cx="1905000" cy="22098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03798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45444" y="1117313"/>
            <a:ext cx="8611029" cy="5740687"/>
          </a:xfrm>
          <a:prstGeom prst="rect">
            <a:avLst/>
          </a:prstGeom>
        </p:spPr>
      </p:pic>
      <p:sp>
        <p:nvSpPr>
          <p:cNvPr id="4" name="Rectangle 3"/>
          <p:cNvSpPr/>
          <p:nvPr/>
        </p:nvSpPr>
        <p:spPr>
          <a:xfrm>
            <a:off x="0" y="1"/>
            <a:ext cx="12192000" cy="111731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bg1"/>
                </a:solidFill>
              </a:rPr>
              <a:t>What Will I Take Back?</a:t>
            </a:r>
            <a:endParaRPr lang="en-US" sz="4800" dirty="0">
              <a:solidFill>
                <a:schemeClr val="bg1"/>
              </a:solidFill>
            </a:endParaRPr>
          </a:p>
        </p:txBody>
      </p:sp>
    </p:spTree>
    <p:extLst>
      <p:ext uri="{BB962C8B-B14F-4D97-AF65-F5344CB8AC3E}">
        <p14:creationId xmlns:p14="http://schemas.microsoft.com/office/powerpoint/2010/main" val="373580218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6324" y="978947"/>
            <a:ext cx="7596352" cy="5697264"/>
          </a:xfrm>
          <a:prstGeom prst="rect">
            <a:avLst/>
          </a:prstGeom>
        </p:spPr>
      </p:pic>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8088062" y="696807"/>
            <a:ext cx="3554057" cy="3806305"/>
          </a:xfrm>
          <a:prstGeom prst="rect">
            <a:avLst/>
          </a:prstGeom>
        </p:spPr>
      </p:pic>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982175" y="3836660"/>
            <a:ext cx="3786068" cy="2839551"/>
          </a:xfrm>
          <a:prstGeom prst="rect">
            <a:avLst/>
          </a:prstGeom>
        </p:spPr>
      </p:pic>
      <p:sp>
        <p:nvSpPr>
          <p:cNvPr id="6" name="Rectangle 5"/>
          <p:cNvSpPr/>
          <p:nvPr/>
        </p:nvSpPr>
        <p:spPr>
          <a:xfrm>
            <a:off x="0" y="1"/>
            <a:ext cx="12192000" cy="111731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bg1"/>
                </a:solidFill>
              </a:rPr>
              <a:t>ISO 13485 Drives </a:t>
            </a:r>
            <a:r>
              <a:rPr lang="en-US" sz="4800" dirty="0" smtClean="0">
                <a:solidFill>
                  <a:srgbClr val="FFC000"/>
                </a:solidFill>
              </a:rPr>
              <a:t>Quality Improvement</a:t>
            </a:r>
            <a:endParaRPr lang="en-US" sz="4800" dirty="0">
              <a:solidFill>
                <a:srgbClr val="FFC000"/>
              </a:solidFill>
            </a:endParaRPr>
          </a:p>
        </p:txBody>
      </p:sp>
    </p:spTree>
    <p:extLst>
      <p:ext uri="{BB962C8B-B14F-4D97-AF65-F5344CB8AC3E}">
        <p14:creationId xmlns:p14="http://schemas.microsoft.com/office/powerpoint/2010/main" val="847522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935"/>
            <a:ext cx="10515600" cy="1325563"/>
          </a:xfrm>
        </p:spPr>
        <p:txBody>
          <a:bodyPr/>
          <a:lstStyle/>
          <a:p>
            <a:r>
              <a:rPr lang="en-US" dirty="0" smtClean="0"/>
              <a:t>What </a:t>
            </a:r>
            <a:r>
              <a:rPr lang="en-US" i="1" u="sng" dirty="0" smtClean="0"/>
              <a:t>you</a:t>
            </a:r>
            <a:r>
              <a:rPr lang="en-US" dirty="0" smtClean="0"/>
              <a:t> will get from today</a:t>
            </a:r>
            <a:endParaRPr lang="en-US" dirty="0"/>
          </a:p>
        </p:txBody>
      </p:sp>
      <p:sp>
        <p:nvSpPr>
          <p:cNvPr id="3" name="Content Placeholder 2"/>
          <p:cNvSpPr>
            <a:spLocks noGrp="1"/>
          </p:cNvSpPr>
          <p:nvPr>
            <p:ph idx="1"/>
          </p:nvPr>
        </p:nvSpPr>
        <p:spPr>
          <a:xfrm>
            <a:off x="404661" y="1383498"/>
            <a:ext cx="5220956" cy="4351338"/>
          </a:xfrm>
        </p:spPr>
        <p:txBody>
          <a:bodyPr>
            <a:normAutofit fontScale="92500"/>
          </a:bodyPr>
          <a:lstStyle/>
          <a:p>
            <a:pPr marL="0" indent="0">
              <a:buNone/>
            </a:pPr>
            <a:r>
              <a:rPr lang="en-US" sz="4800" b="1" dirty="0" smtClean="0">
                <a:solidFill>
                  <a:srgbClr val="FF0000"/>
                </a:solidFill>
              </a:rPr>
              <a:t>Connect </a:t>
            </a:r>
            <a:r>
              <a:rPr lang="en-US" sz="4800" dirty="0" smtClean="0"/>
              <a:t>ISO 13485 to your “Right to Repair”</a:t>
            </a:r>
          </a:p>
          <a:p>
            <a:pPr marL="0" indent="0">
              <a:buNone/>
            </a:pPr>
            <a:r>
              <a:rPr lang="en-US" sz="4800" b="1" dirty="0" smtClean="0">
                <a:solidFill>
                  <a:srgbClr val="FF0000"/>
                </a:solidFill>
              </a:rPr>
              <a:t>Learn</a:t>
            </a:r>
            <a:r>
              <a:rPr lang="en-US" sz="4800" dirty="0" smtClean="0"/>
              <a:t> from Norton’s ISO journey </a:t>
            </a:r>
          </a:p>
          <a:p>
            <a:pPr marL="0" indent="0">
              <a:buNone/>
            </a:pPr>
            <a:r>
              <a:rPr lang="en-US" sz="4800" dirty="0" smtClean="0"/>
              <a:t>Be </a:t>
            </a:r>
            <a:r>
              <a:rPr lang="en-US" sz="4800" b="1" i="1" dirty="0" smtClean="0">
                <a:solidFill>
                  <a:srgbClr val="FF0000"/>
                </a:solidFill>
              </a:rPr>
              <a:t>all in</a:t>
            </a:r>
            <a:r>
              <a:rPr lang="en-US" sz="4800" b="1" dirty="0" smtClean="0"/>
              <a:t> </a:t>
            </a:r>
            <a:r>
              <a:rPr lang="en-US" sz="4800" dirty="0" smtClean="0"/>
              <a:t>for ISO and QMS</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l="12210" r="12057"/>
          <a:stretch/>
        </p:blipFill>
        <p:spPr>
          <a:xfrm>
            <a:off x="5844968" y="1537397"/>
            <a:ext cx="6075726" cy="5014127"/>
          </a:xfrm>
          <a:prstGeom prst="rect">
            <a:avLst/>
          </a:prstGeom>
        </p:spPr>
      </p:pic>
    </p:spTree>
    <p:extLst>
      <p:ext uri="{BB962C8B-B14F-4D97-AF65-F5344CB8AC3E}">
        <p14:creationId xmlns:p14="http://schemas.microsoft.com/office/powerpoint/2010/main" val="425473742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pic>
        <p:nvPicPr>
          <p:cNvPr id="1026" name="Picture 1" descr="image00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79801" y="1117313"/>
            <a:ext cx="7232398" cy="5441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0" y="1"/>
            <a:ext cx="12192000" cy="111731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bg1"/>
                </a:solidFill>
              </a:rPr>
              <a:t>ISO 13485 Promotes </a:t>
            </a:r>
            <a:r>
              <a:rPr lang="en-US" sz="4800" dirty="0" smtClean="0">
                <a:solidFill>
                  <a:srgbClr val="FFC000"/>
                </a:solidFill>
              </a:rPr>
              <a:t>Performance Excellence</a:t>
            </a:r>
            <a:endParaRPr lang="en-US" sz="4800" dirty="0">
              <a:solidFill>
                <a:srgbClr val="FFC000"/>
              </a:solidFill>
            </a:endParaRPr>
          </a:p>
        </p:txBody>
      </p:sp>
      <p:sp>
        <p:nvSpPr>
          <p:cNvPr id="4" name="TextBox 3"/>
          <p:cNvSpPr txBox="1"/>
          <p:nvPr/>
        </p:nvSpPr>
        <p:spPr>
          <a:xfrm>
            <a:off x="256167" y="4988615"/>
            <a:ext cx="4744121" cy="1384995"/>
          </a:xfrm>
          <a:prstGeom prst="rect">
            <a:avLst/>
          </a:prstGeom>
          <a:solidFill>
            <a:schemeClr val="bg1">
              <a:lumMod val="85000"/>
            </a:schemeClr>
          </a:solidFill>
        </p:spPr>
        <p:txBody>
          <a:bodyPr wrap="square" rtlCol="0">
            <a:spAutoFit/>
          </a:bodyPr>
          <a:lstStyle/>
          <a:p>
            <a:r>
              <a:rPr lang="en-US" sz="2800" dirty="0" smtClean="0"/>
              <a:t>Clinical Engineering 5S example added to Norton Corporate Lean 6 Sigma Training</a:t>
            </a:r>
            <a:endParaRPr lang="en-US" sz="2800" dirty="0"/>
          </a:p>
        </p:txBody>
      </p:sp>
    </p:spTree>
    <p:extLst>
      <p:ext uri="{BB962C8B-B14F-4D97-AF65-F5344CB8AC3E}">
        <p14:creationId xmlns:p14="http://schemas.microsoft.com/office/powerpoint/2010/main" val="157669361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70363" y="261850"/>
            <a:ext cx="8307185" cy="6230389"/>
          </a:xfrm>
          <a:prstGeom prst="rect">
            <a:avLst/>
          </a:prstGeom>
        </p:spPr>
      </p:pic>
      <p:sp>
        <p:nvSpPr>
          <p:cNvPr id="3" name="Rectangle 2"/>
          <p:cNvSpPr/>
          <p:nvPr/>
        </p:nvSpPr>
        <p:spPr>
          <a:xfrm>
            <a:off x="0" y="1"/>
            <a:ext cx="12192000" cy="1117312"/>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solidFill>
                  <a:schemeClr val="bg1"/>
                </a:solidFill>
              </a:rPr>
              <a:t>ISO 13485 Promotes </a:t>
            </a:r>
            <a:r>
              <a:rPr lang="en-US" sz="4800" dirty="0" smtClean="0">
                <a:solidFill>
                  <a:srgbClr val="FFC000"/>
                </a:solidFill>
              </a:rPr>
              <a:t>Teamwork</a:t>
            </a:r>
            <a:endParaRPr lang="en-US" sz="4800" dirty="0">
              <a:solidFill>
                <a:srgbClr val="FFC000"/>
              </a:solidFill>
            </a:endParaRPr>
          </a:p>
        </p:txBody>
      </p:sp>
    </p:spTree>
    <p:extLst>
      <p:ext uri="{BB962C8B-B14F-4D97-AF65-F5344CB8AC3E}">
        <p14:creationId xmlns:p14="http://schemas.microsoft.com/office/powerpoint/2010/main" val="201127855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498" y="1324004"/>
            <a:ext cx="11095732" cy="4351338"/>
          </a:xfrm>
        </p:spPr>
        <p:txBody>
          <a:bodyPr>
            <a:noAutofit/>
          </a:bodyPr>
          <a:lstStyle/>
          <a:p>
            <a:pPr marL="0" indent="0">
              <a:lnSpc>
                <a:spcPct val="100000"/>
              </a:lnSpc>
              <a:buNone/>
            </a:pPr>
            <a:r>
              <a:rPr lang="en-US" sz="5400" dirty="0" smtClean="0">
                <a:solidFill>
                  <a:srgbClr val="FFC000"/>
                </a:solidFill>
              </a:rPr>
              <a:t>What</a:t>
            </a:r>
            <a:r>
              <a:rPr lang="en-US" sz="5400" dirty="0" smtClean="0">
                <a:solidFill>
                  <a:schemeClr val="bg1"/>
                </a:solidFill>
              </a:rPr>
              <a:t> is ISO 13485?</a:t>
            </a:r>
          </a:p>
          <a:p>
            <a:pPr marL="0" indent="0">
              <a:lnSpc>
                <a:spcPct val="100000"/>
              </a:lnSpc>
              <a:buNone/>
            </a:pPr>
            <a:r>
              <a:rPr lang="en-US" sz="5400" dirty="0" smtClean="0">
                <a:solidFill>
                  <a:srgbClr val="FFC000"/>
                </a:solidFill>
              </a:rPr>
              <a:t>Why</a:t>
            </a:r>
            <a:r>
              <a:rPr lang="en-US" sz="5400" dirty="0" smtClean="0">
                <a:solidFill>
                  <a:schemeClr val="bg1"/>
                </a:solidFill>
              </a:rPr>
              <a:t> your company needs it?</a:t>
            </a:r>
          </a:p>
          <a:p>
            <a:pPr marL="0" indent="0">
              <a:lnSpc>
                <a:spcPct val="100000"/>
              </a:lnSpc>
              <a:buNone/>
            </a:pPr>
            <a:r>
              <a:rPr lang="en-US" sz="5400" dirty="0" smtClean="0">
                <a:solidFill>
                  <a:srgbClr val="FFC000"/>
                </a:solidFill>
              </a:rPr>
              <a:t>Who</a:t>
            </a:r>
            <a:r>
              <a:rPr lang="en-US" sz="5400" dirty="0" smtClean="0">
                <a:solidFill>
                  <a:schemeClr val="bg1"/>
                </a:solidFill>
              </a:rPr>
              <a:t> leads and implements ISO?</a:t>
            </a:r>
          </a:p>
          <a:p>
            <a:pPr marL="0" indent="0">
              <a:lnSpc>
                <a:spcPct val="100000"/>
              </a:lnSpc>
              <a:buNone/>
            </a:pPr>
            <a:r>
              <a:rPr lang="en-US" sz="5400" dirty="0" smtClean="0">
                <a:solidFill>
                  <a:srgbClr val="FFC000"/>
                </a:solidFill>
              </a:rPr>
              <a:t>How</a:t>
            </a:r>
            <a:r>
              <a:rPr lang="en-US" sz="5400" dirty="0" smtClean="0">
                <a:solidFill>
                  <a:schemeClr val="bg1"/>
                </a:solidFill>
              </a:rPr>
              <a:t> can it be deployed?</a:t>
            </a:r>
            <a:endParaRPr lang="en-US" sz="5400" dirty="0">
              <a:solidFill>
                <a:schemeClr val="bg1"/>
              </a:solidFill>
            </a:endParaRPr>
          </a:p>
          <a:p>
            <a:pPr marL="0" indent="0">
              <a:lnSpc>
                <a:spcPct val="100000"/>
              </a:lnSpc>
              <a:buNone/>
            </a:pPr>
            <a:r>
              <a:rPr lang="en-US" sz="5400" dirty="0" smtClean="0">
                <a:solidFill>
                  <a:srgbClr val="FFC000"/>
                </a:solidFill>
              </a:rPr>
              <a:t>What</a:t>
            </a:r>
            <a:r>
              <a:rPr lang="en-US" sz="5400" dirty="0" smtClean="0">
                <a:solidFill>
                  <a:schemeClr val="bg1"/>
                </a:solidFill>
              </a:rPr>
              <a:t> are some benefits?</a:t>
            </a:r>
          </a:p>
        </p:txBody>
      </p:sp>
      <p:sp>
        <p:nvSpPr>
          <p:cNvPr id="4" name="Title 1"/>
          <p:cNvSpPr>
            <a:spLocks noGrp="1"/>
          </p:cNvSpPr>
          <p:nvPr>
            <p:ph type="title"/>
          </p:nvPr>
        </p:nvSpPr>
        <p:spPr>
          <a:xfrm>
            <a:off x="0" y="0"/>
            <a:ext cx="12192000" cy="1051255"/>
          </a:xfrm>
          <a:solidFill>
            <a:schemeClr val="tx1">
              <a:lumMod val="50000"/>
              <a:lumOff val="50000"/>
            </a:schemeClr>
          </a:solidFill>
        </p:spPr>
        <p:txBody>
          <a:bodyPr/>
          <a:lstStyle/>
          <a:p>
            <a:r>
              <a:rPr lang="en-US" dirty="0" smtClean="0">
                <a:solidFill>
                  <a:schemeClr val="bg1"/>
                </a:solidFill>
              </a:rPr>
              <a:t>What to take back to your company</a:t>
            </a:r>
            <a:endParaRPr lang="en-US" dirty="0">
              <a:solidFill>
                <a:schemeClr val="bg1"/>
              </a:solidFill>
            </a:endParaRPr>
          </a:p>
        </p:txBody>
      </p:sp>
    </p:spTree>
    <p:extLst>
      <p:ext uri="{BB962C8B-B14F-4D97-AF65-F5344CB8AC3E}">
        <p14:creationId xmlns:p14="http://schemas.microsoft.com/office/powerpoint/2010/main" val="98145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5BAB"/>
        </a:solidFill>
        <a:effectLst/>
      </p:bgPr>
    </p:bg>
    <p:spTree>
      <p:nvGrpSpPr>
        <p:cNvPr id="1" name=""/>
        <p:cNvGrpSpPr/>
        <p:nvPr/>
      </p:nvGrpSpPr>
      <p:grpSpPr>
        <a:xfrm>
          <a:off x="0" y="0"/>
          <a:ext cx="0" cy="0"/>
          <a:chOff x="0" y="0"/>
          <a:chExt cx="0" cy="0"/>
        </a:xfrm>
      </p:grpSpPr>
      <p:sp>
        <p:nvSpPr>
          <p:cNvPr id="2" name="TextBox 1"/>
          <p:cNvSpPr txBox="1"/>
          <p:nvPr/>
        </p:nvSpPr>
        <p:spPr>
          <a:xfrm>
            <a:off x="2902096" y="2531208"/>
            <a:ext cx="6544164" cy="1569660"/>
          </a:xfrm>
          <a:prstGeom prst="rect">
            <a:avLst/>
          </a:prstGeom>
          <a:noFill/>
        </p:spPr>
        <p:txBody>
          <a:bodyPr wrap="none" rtlCol="0">
            <a:spAutoFit/>
          </a:bodyPr>
          <a:lstStyle/>
          <a:p>
            <a:r>
              <a:rPr lang="en-US" sz="9600" dirty="0" smtClean="0">
                <a:solidFill>
                  <a:schemeClr val="bg1"/>
                </a:solidFill>
              </a:rPr>
              <a:t>THANK YOU!</a:t>
            </a:r>
            <a:endParaRPr lang="en-US" sz="9600" dirty="0">
              <a:solidFill>
                <a:schemeClr val="bg1"/>
              </a:solidFill>
            </a:endParaRPr>
          </a:p>
        </p:txBody>
      </p:sp>
      <p:sp>
        <p:nvSpPr>
          <p:cNvPr id="5" name="TextBox 4"/>
          <p:cNvSpPr txBox="1"/>
          <p:nvPr/>
        </p:nvSpPr>
        <p:spPr>
          <a:xfrm>
            <a:off x="286454" y="5095703"/>
            <a:ext cx="6127960" cy="1569660"/>
          </a:xfrm>
          <a:prstGeom prst="rect">
            <a:avLst/>
          </a:prstGeom>
          <a:noFill/>
        </p:spPr>
        <p:txBody>
          <a:bodyPr wrap="none" rtlCol="0">
            <a:spAutoFit/>
          </a:bodyPr>
          <a:lstStyle/>
          <a:p>
            <a:r>
              <a:rPr lang="en-US" sz="4800" dirty="0" smtClean="0">
                <a:solidFill>
                  <a:schemeClr val="bg1"/>
                </a:solidFill>
              </a:rPr>
              <a:t>mcooksey6@gmail.com</a:t>
            </a:r>
          </a:p>
          <a:p>
            <a:r>
              <a:rPr lang="en-US" sz="4800" dirty="0" smtClean="0">
                <a:solidFill>
                  <a:schemeClr val="bg1"/>
                </a:solidFill>
              </a:rPr>
              <a:t>502.554.5206</a:t>
            </a:r>
            <a:endParaRPr lang="en-US" sz="4800" dirty="0">
              <a:solidFill>
                <a:schemeClr val="bg1"/>
              </a:solidFill>
            </a:endParaRPr>
          </a:p>
        </p:txBody>
      </p:sp>
      <p:pic>
        <p:nvPicPr>
          <p:cNvPr id="6" name="Picture 5"/>
          <p:cNvPicPr>
            <a:picLocks noChangeAspect="1"/>
          </p:cNvPicPr>
          <p:nvPr/>
        </p:nvPicPr>
        <p:blipFill>
          <a:blip r:embed="rId2"/>
          <a:stretch>
            <a:fillRect/>
          </a:stretch>
        </p:blipFill>
        <p:spPr>
          <a:xfrm>
            <a:off x="6571432" y="5279266"/>
            <a:ext cx="5491836" cy="1386097"/>
          </a:xfrm>
          <a:prstGeom prst="rect">
            <a:avLst/>
          </a:prstGeom>
          <a:solidFill>
            <a:schemeClr val="bg1"/>
          </a:solidFill>
        </p:spPr>
      </p:pic>
    </p:spTree>
    <p:extLst>
      <p:ext uri="{BB962C8B-B14F-4D97-AF65-F5344CB8AC3E}">
        <p14:creationId xmlns:p14="http://schemas.microsoft.com/office/powerpoint/2010/main" val="226417588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55EAB"/>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40498" y="1324004"/>
            <a:ext cx="11095732" cy="4351338"/>
          </a:xfrm>
        </p:spPr>
        <p:txBody>
          <a:bodyPr>
            <a:noAutofit/>
          </a:bodyPr>
          <a:lstStyle/>
          <a:p>
            <a:pPr marL="0" indent="0">
              <a:lnSpc>
                <a:spcPct val="100000"/>
              </a:lnSpc>
              <a:buNone/>
            </a:pPr>
            <a:r>
              <a:rPr lang="en-US" sz="5400" dirty="0" smtClean="0">
                <a:solidFill>
                  <a:srgbClr val="FFC000"/>
                </a:solidFill>
              </a:rPr>
              <a:t>What</a:t>
            </a:r>
            <a:r>
              <a:rPr lang="en-US" sz="5400" dirty="0" smtClean="0">
                <a:solidFill>
                  <a:schemeClr val="bg1"/>
                </a:solidFill>
              </a:rPr>
              <a:t> is it?</a:t>
            </a:r>
          </a:p>
          <a:p>
            <a:pPr marL="0" indent="0">
              <a:lnSpc>
                <a:spcPct val="100000"/>
              </a:lnSpc>
              <a:buNone/>
            </a:pPr>
            <a:r>
              <a:rPr lang="en-US" sz="5400" dirty="0" smtClean="0">
                <a:solidFill>
                  <a:srgbClr val="FFC000"/>
                </a:solidFill>
              </a:rPr>
              <a:t>Why</a:t>
            </a:r>
            <a:r>
              <a:rPr lang="en-US" sz="5400" dirty="0" smtClean="0">
                <a:solidFill>
                  <a:schemeClr val="bg1"/>
                </a:solidFill>
              </a:rPr>
              <a:t> do we need it?</a:t>
            </a:r>
          </a:p>
          <a:p>
            <a:pPr marL="0" indent="0">
              <a:lnSpc>
                <a:spcPct val="100000"/>
              </a:lnSpc>
              <a:buNone/>
            </a:pPr>
            <a:r>
              <a:rPr lang="en-US" sz="5400" dirty="0" smtClean="0">
                <a:solidFill>
                  <a:srgbClr val="FFC000"/>
                </a:solidFill>
              </a:rPr>
              <a:t>Who</a:t>
            </a:r>
            <a:r>
              <a:rPr lang="en-US" sz="5400" dirty="0" smtClean="0">
                <a:solidFill>
                  <a:schemeClr val="bg1"/>
                </a:solidFill>
              </a:rPr>
              <a:t> leads and implements ISO?</a:t>
            </a:r>
          </a:p>
          <a:p>
            <a:pPr marL="0" indent="0">
              <a:lnSpc>
                <a:spcPct val="100000"/>
              </a:lnSpc>
              <a:buNone/>
            </a:pPr>
            <a:r>
              <a:rPr lang="en-US" sz="5400" dirty="0" smtClean="0">
                <a:solidFill>
                  <a:srgbClr val="FFC000"/>
                </a:solidFill>
              </a:rPr>
              <a:t>How</a:t>
            </a:r>
            <a:r>
              <a:rPr lang="en-US" sz="5400" dirty="0" smtClean="0">
                <a:solidFill>
                  <a:schemeClr val="bg1"/>
                </a:solidFill>
              </a:rPr>
              <a:t> did we do it?</a:t>
            </a:r>
            <a:endParaRPr lang="en-US" sz="5400" dirty="0">
              <a:solidFill>
                <a:schemeClr val="bg1"/>
              </a:solidFill>
            </a:endParaRPr>
          </a:p>
          <a:p>
            <a:pPr marL="0" indent="0">
              <a:lnSpc>
                <a:spcPct val="100000"/>
              </a:lnSpc>
              <a:buNone/>
            </a:pPr>
            <a:r>
              <a:rPr lang="en-US" sz="5400" dirty="0" smtClean="0">
                <a:solidFill>
                  <a:srgbClr val="FFC000"/>
                </a:solidFill>
              </a:rPr>
              <a:t>What</a:t>
            </a:r>
            <a:r>
              <a:rPr lang="en-US" sz="5400" dirty="0" smtClean="0">
                <a:solidFill>
                  <a:schemeClr val="bg1"/>
                </a:solidFill>
              </a:rPr>
              <a:t> are some benefits?</a:t>
            </a:r>
          </a:p>
        </p:txBody>
      </p:sp>
      <p:sp>
        <p:nvSpPr>
          <p:cNvPr id="4" name="Title 1"/>
          <p:cNvSpPr>
            <a:spLocks noGrp="1"/>
          </p:cNvSpPr>
          <p:nvPr>
            <p:ph type="title"/>
          </p:nvPr>
        </p:nvSpPr>
        <p:spPr>
          <a:xfrm>
            <a:off x="0" y="0"/>
            <a:ext cx="12192000" cy="1051255"/>
          </a:xfrm>
          <a:solidFill>
            <a:schemeClr val="tx1">
              <a:lumMod val="50000"/>
              <a:lumOff val="50000"/>
            </a:schemeClr>
          </a:solidFill>
        </p:spPr>
        <p:txBody>
          <a:bodyPr/>
          <a:lstStyle/>
          <a:p>
            <a:r>
              <a:rPr lang="en-US" dirty="0" smtClean="0">
                <a:solidFill>
                  <a:schemeClr val="bg1"/>
                </a:solidFill>
              </a:rPr>
              <a:t>Key Questions to Answer…</a:t>
            </a:r>
            <a:endParaRPr lang="en-US" dirty="0">
              <a:solidFill>
                <a:schemeClr val="bg1"/>
              </a:solidFill>
            </a:endParaRPr>
          </a:p>
        </p:txBody>
      </p:sp>
    </p:spTree>
    <p:extLst>
      <p:ext uri="{BB962C8B-B14F-4D97-AF65-F5344CB8AC3E}">
        <p14:creationId xmlns:p14="http://schemas.microsoft.com/office/powerpoint/2010/main" val="1609446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DB933DB0D2E946A0F81E235CB8899F" ma:contentTypeVersion="0" ma:contentTypeDescription="Create a new document." ma:contentTypeScope="" ma:versionID="84eeba53657a865b64ce9ecf271fb51f">
  <xsd:schema xmlns:xsd="http://www.w3.org/2001/XMLSchema" xmlns:xs="http://www.w3.org/2001/XMLSchema" xmlns:p="http://schemas.microsoft.com/office/2006/metadata/properties" targetNamespace="http://schemas.microsoft.com/office/2006/metadata/properties" ma:root="true" ma:fieldsID="067e30616eeadeb776f014c5fbcfd81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5784F8-9249-4954-9278-9A33B3179946}">
  <ds:schemaRefs>
    <ds:schemaRef ds:uri="http://purl.org/dc/elements/1.1/"/>
    <ds:schemaRef ds:uri="http://schemas.microsoft.com/office/2006/metadata/properties"/>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http://purl.org/dc/terms/"/>
  </ds:schemaRefs>
</ds:datastoreItem>
</file>

<file path=customXml/itemProps2.xml><?xml version="1.0" encoding="utf-8"?>
<ds:datastoreItem xmlns:ds="http://schemas.openxmlformats.org/officeDocument/2006/customXml" ds:itemID="{B87DA70B-FD9C-48A9-8F8C-91C2C726433B}">
  <ds:schemaRefs>
    <ds:schemaRef ds:uri="http://schemas.microsoft.com/sharepoint/v3/contenttype/forms"/>
  </ds:schemaRefs>
</ds:datastoreItem>
</file>

<file path=customXml/itemProps3.xml><?xml version="1.0" encoding="utf-8"?>
<ds:datastoreItem xmlns:ds="http://schemas.openxmlformats.org/officeDocument/2006/customXml" ds:itemID="{756AB674-4A76-48AD-9229-EC7CB01208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7074</TotalTime>
  <Words>2719</Words>
  <Application>Microsoft Office PowerPoint</Application>
  <PresentationFormat>Widescreen</PresentationFormat>
  <Paragraphs>614</Paragraphs>
  <Slides>83</Slides>
  <Notes>21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83</vt:i4>
      </vt:variant>
    </vt:vector>
  </HeadingPairs>
  <TitlesOfParts>
    <vt:vector size="93" baseType="lpstr">
      <vt:lpstr>MS PGothic</vt:lpstr>
      <vt:lpstr>MS PGothic</vt:lpstr>
      <vt:lpstr>Arial</vt:lpstr>
      <vt:lpstr>Arial Narrow</vt:lpstr>
      <vt:lpstr>Calibri</vt:lpstr>
      <vt:lpstr>Calibri Light</vt:lpstr>
      <vt:lpstr>Courier New</vt:lpstr>
      <vt:lpstr>Tahoma</vt:lpstr>
      <vt:lpstr>Wingdings</vt:lpstr>
      <vt:lpstr>Office Theme</vt:lpstr>
      <vt:lpstr>PowerPoint Presentation</vt:lpstr>
      <vt:lpstr>PowerPoint Presentation</vt:lpstr>
      <vt:lpstr>Mark’s 30 Year Journey Comes Full Circle</vt:lpstr>
      <vt:lpstr>CE connections leveraged during Covid-19</vt:lpstr>
      <vt:lpstr>PowerPoint Presentation</vt:lpstr>
      <vt:lpstr>PowerPoint Presentation</vt:lpstr>
      <vt:lpstr>Norton is all in for ISO!</vt:lpstr>
      <vt:lpstr>What you will get from today</vt:lpstr>
      <vt:lpstr>Key Questions to Answer…</vt:lpstr>
      <vt:lpstr>PowerPoint Presentation</vt:lpstr>
      <vt:lpstr>PowerPoint Presentation</vt:lpstr>
      <vt:lpstr>Special Thanks to…</vt:lpstr>
      <vt:lpstr>PowerPoint Presentation</vt:lpstr>
      <vt:lpstr>PowerPoint Presentation</vt:lpstr>
      <vt:lpstr>PowerPoint Presentation</vt:lpstr>
      <vt:lpstr>PowerPoint Presentation</vt:lpstr>
      <vt:lpstr>Challenge:  Managing Multiple Stakeholder Expectations for Medical Devices</vt:lpstr>
      <vt:lpstr>ISO 13485 is …more than a piece of paper</vt:lpstr>
      <vt:lpstr>PowerPoint Presentation</vt:lpstr>
      <vt:lpstr>PowerPoint Presentation</vt:lpstr>
      <vt:lpstr>PowerPoint Presentation</vt:lpstr>
      <vt:lpstr>DNV’s accreditation approach incorporates (NIAHO®) standards with the ISO structure</vt:lpstr>
      <vt:lpstr>PowerPoint Presentation</vt:lpstr>
      <vt:lpstr>SBAR:  WHY CE CHOSE ISO 13485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Realign Structure to Support ISO </vt:lpstr>
      <vt:lpstr>Add Temporary External Support to Prepare for ISO </vt:lpstr>
      <vt:lpstr>PowerPoint Presentation</vt:lpstr>
      <vt:lpstr>PowerPoint Presentation</vt:lpstr>
      <vt:lpstr>PowerPoint Presentation</vt:lpstr>
      <vt:lpstr>PowerPoint Presentation</vt:lpstr>
      <vt:lpstr>Why is Change so Difficult to Accept? Meet S.A.R.A.H</vt:lpstr>
      <vt:lpstr>PowerPoint Presentation</vt:lpstr>
      <vt:lpstr>PowerPoint Presentation</vt:lpstr>
      <vt:lpstr>What is the #1 Goal of a QMS for Norton?</vt:lpstr>
      <vt:lpstr>PowerPoint Presentation</vt:lpstr>
      <vt:lpstr>PowerPoint Presentation</vt:lpstr>
      <vt:lpstr>Quality Leadership Take Aways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Major Milestones - ISO 13485 </vt:lpstr>
      <vt:lpstr>PowerPoint Presentation</vt:lpstr>
      <vt:lpstr>How Has our NHC Benefited from ISO 13485?</vt:lpstr>
      <vt:lpstr>How Has CE Benefited from ISO 13485?</vt:lpstr>
      <vt:lpstr>PowerPoint Presentation</vt:lpstr>
      <vt:lpstr>PowerPoint Presentation</vt:lpstr>
      <vt:lpstr>PowerPoint Presentation</vt:lpstr>
      <vt:lpstr>PowerPoint Presentation</vt:lpstr>
      <vt:lpstr>Vital Signs Accessories Management Optimization Katya Kovatsenko, University of Louisville, Bioengineering</vt:lpstr>
      <vt:lpstr>PowerPoint Presentation</vt:lpstr>
      <vt:lpstr>PowerPoint Presentation</vt:lpstr>
      <vt:lpstr>PowerPoint Presentation</vt:lpstr>
      <vt:lpstr>PARTS AREA</vt:lpstr>
      <vt:lpstr>PARTS LABELING</vt:lpstr>
      <vt:lpstr>MIDDLE AREA</vt:lpstr>
      <vt:lpstr>DISCOVERED A NEW WORKSTATION</vt:lpstr>
      <vt:lpstr>TOOL CABINET</vt:lpstr>
      <vt:lpstr>TOOL CART</vt:lpstr>
      <vt:lpstr>LADDERS</vt:lpstr>
      <vt:lpstr>LUNCH ROOM CABINETS</vt:lpstr>
      <vt:lpstr>CLEANING SUPPLIES</vt:lpstr>
      <vt:lpstr>MANUAL SHELFING</vt:lpstr>
      <vt:lpstr>PowerPoint Presentation</vt:lpstr>
      <vt:lpstr>Remember:  It’s all about:</vt:lpstr>
      <vt:lpstr>PowerPoint Presentation</vt:lpstr>
      <vt:lpstr>PowerPoint Presentation</vt:lpstr>
      <vt:lpstr>PowerPoint Presentation</vt:lpstr>
      <vt:lpstr>PowerPoint Presentation</vt:lpstr>
      <vt:lpstr>What to take back to your company</vt:lpstr>
      <vt:lpstr>PowerPoint Presentation</vt:lpstr>
    </vt:vector>
  </TitlesOfParts>
  <Company>Norton Healthcare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Cooksey, Mark</dc:creator>
  <cp:lastModifiedBy>Cooksey, Mark</cp:lastModifiedBy>
  <cp:revision>458</cp:revision>
  <cp:lastPrinted>2021-10-25T19:14:37Z</cp:lastPrinted>
  <dcterms:created xsi:type="dcterms:W3CDTF">2021-06-11T11:58:19Z</dcterms:created>
  <dcterms:modified xsi:type="dcterms:W3CDTF">2021-10-26T17:49:27Z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0x01010096DB933DB0D2E946A0F81E235CB8899F</vt:lpwstr>
  </property>
</Properties>
</file>