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2" r:id="rId2"/>
    <p:sldId id="256" r:id="rId3"/>
    <p:sldId id="257" r:id="rId4"/>
    <p:sldId id="268" r:id="rId5"/>
    <p:sldId id="259" r:id="rId6"/>
    <p:sldId id="258" r:id="rId7"/>
    <p:sldId id="260" r:id="rId8"/>
    <p:sldId id="261" r:id="rId9"/>
    <p:sldId id="262" r:id="rId10"/>
    <p:sldId id="263" r:id="rId11"/>
    <p:sldId id="264" r:id="rId12"/>
    <p:sldId id="265" r:id="rId13"/>
    <p:sldId id="266" r:id="rId14"/>
    <p:sldId id="267" r:id="rId15"/>
    <p:sldId id="270" r:id="rId16"/>
    <p:sldId id="269"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A4D196-31F2-4D95-91AE-B28D708E13CF}" v="143" dt="2021-10-26T12:58:09.7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48"/>
  </p:normalViewPr>
  <p:slideViewPr>
    <p:cSldViewPr snapToGrid="0">
      <p:cViewPr varScale="1">
        <p:scale>
          <a:sx n="90" d="100"/>
          <a:sy n="90" d="100"/>
        </p:scale>
        <p:origin x="232"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Gonzales" userId="ab3bf8f8cf541fdb" providerId="LiveId" clId="{D8A4D196-31F2-4D95-91AE-B28D708E13CF}"/>
    <pc:docChg chg="custSel modSld">
      <pc:chgData name="Richard Gonzales" userId="ab3bf8f8cf541fdb" providerId="LiveId" clId="{D8A4D196-31F2-4D95-91AE-B28D708E13CF}" dt="2021-10-26T12:58:09.794" v="9"/>
      <pc:docMkLst>
        <pc:docMk/>
      </pc:docMkLst>
      <pc:sldChg chg="addSp delSp modSp mod modNotesTx">
        <pc:chgData name="Richard Gonzales" userId="ab3bf8f8cf541fdb" providerId="LiveId" clId="{D8A4D196-31F2-4D95-91AE-B28D708E13CF}" dt="2021-10-26T12:58:09.794" v="9"/>
        <pc:sldMkLst>
          <pc:docMk/>
          <pc:sldMk cId="3876307881" sldId="256"/>
        </pc:sldMkLst>
        <pc:graphicFrameChg chg="add del mod">
          <ac:chgData name="Richard Gonzales" userId="ab3bf8f8cf541fdb" providerId="LiveId" clId="{D8A4D196-31F2-4D95-91AE-B28D708E13CF}" dt="2021-10-26T12:58:02.417" v="8" actId="478"/>
          <ac:graphicFrameMkLst>
            <pc:docMk/>
            <pc:sldMk cId="3876307881" sldId="256"/>
            <ac:graphicFrameMk id="2" creationId="{18581225-ED03-4612-90B2-08D51DA96838}"/>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E1CDB3-2FDF-413D-9C33-F3B464630E1B}" type="datetimeFigureOut">
              <a:rPr lang="en-US" smtClean="0"/>
              <a:t>10/26/21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DD7287-578E-498C-BBA0-1E3B1691AB87}" type="slidenum">
              <a:rPr lang="en-US" smtClean="0"/>
              <a:t>‹#›</a:t>
            </a:fld>
            <a:endParaRPr lang="en-US"/>
          </a:p>
        </p:txBody>
      </p:sp>
    </p:spTree>
    <p:extLst>
      <p:ext uri="{BB962C8B-B14F-4D97-AF65-F5344CB8AC3E}">
        <p14:creationId xmlns:p14="http://schemas.microsoft.com/office/powerpoint/2010/main" val="3755276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vimeo.com/39748415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DD7287-578E-498C-BBA0-1E3B1691AB87}" type="slidenum">
              <a:rPr lang="en-US" smtClean="0"/>
              <a:t>1</a:t>
            </a:fld>
            <a:endParaRPr lang="en-US"/>
          </a:p>
        </p:txBody>
      </p:sp>
    </p:spTree>
    <p:extLst>
      <p:ext uri="{BB962C8B-B14F-4D97-AF65-F5344CB8AC3E}">
        <p14:creationId xmlns:p14="http://schemas.microsoft.com/office/powerpoint/2010/main" val="1972785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Video</a:t>
            </a:r>
            <a:r>
              <a:rPr lang="en-US"/>
              <a:t>: </a:t>
            </a:r>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https://vimeo.com/397484159</a:t>
            </a:r>
            <a:r>
              <a:rPr lang="en-US" sz="180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F5DD7287-578E-498C-BBA0-1E3B1691AB87}" type="slidenum">
              <a:rPr lang="en-US" smtClean="0"/>
              <a:t>2</a:t>
            </a:fld>
            <a:endParaRPr lang="en-US"/>
          </a:p>
        </p:txBody>
      </p:sp>
    </p:spTree>
    <p:extLst>
      <p:ext uri="{BB962C8B-B14F-4D97-AF65-F5344CB8AC3E}">
        <p14:creationId xmlns:p14="http://schemas.microsoft.com/office/powerpoint/2010/main" val="1452935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1F1F1F"/>
                </a:solidFill>
                <a:effectLst/>
                <a:latin typeface="adobe-garamond-pro"/>
              </a:rPr>
              <a:t>For conspicuous gallantry and intrepidity in action at the risk of his life above and beyond the call of duty. Sgt. Davis (then Pfc.) distinguished himself during the early morning hours while serving as a cannoneer with Battery C, at a remote fire support base. At approximately 0200 hours the fire support base was under heavy enemy mortar attack. Simultaneously, an estimated reinforced Viet Cong battalion launched a fierce ground assault upon the fire support base. The attacking enemy drove to within 25 meters of the friendly positions. Only a river separated the Viet Cong from the fire support base. Detecting a nearby enemy position, Sgt. Davis seized a machine gun and provided covering fire for his gun crew, as they attempted to bring direct artillery fire on the enemy. Despite his efforts, an enemy recoilless-rifle round scored a direct hit upon the artillery piece. The resultant blast hurled the gun crew from their weapon and blew Sgt. Davis into a foxhole. He struggled to his feet and returned to the howitzer, which was burning furiously. Ignoring repeated warnings to seek cover, Sgt. Davis rammed a shell into the gun. Disregarding a withering hail of enemy fire directed against his position, he aimed and fired the howitzer which rolled backward, knocking Sgt. Davis violently to the ground. Undaunted, he returned to the weapon to fire again when an enemy mortar round exploded within 20 meters of his position, injuring him painfully. Nevertheless, Sgt. Davis loaded the artillery piece, aimed, and fired. Again he was knocked down by the recoil. In complete disregard for his safety, Sgt. Davis loaded and fired three more shells into the enemy. Disregarding his extensive injuries and his inability to swim, Sgt. Davis picked up an air mattress and struck out across the deep river to rescue three wounded comrades on the far side. Upon reaching the three wounded men, he stood upright and fired into the dense vegetation to prevent the Viet Cong from advancing. While the most seriously wounded soldier was helped across the river, Sgt. Davis protected the two remaining casualties until he could pull them across the river to the fire support base. Though suffering from painful wounds, he refused medical attention, joining another howitzer crew which fired at the large Viet Cong force until it broke contact and fled. Sgt. Davis' extraordinary heroism, at the risk of his life, is in keeping with the highest traditions of the military service and reflect great credit upon himself and the U.S. Army.</a:t>
            </a:r>
            <a:endParaRPr lang="en-US"/>
          </a:p>
          <a:p>
            <a:endParaRPr lang="en-US"/>
          </a:p>
        </p:txBody>
      </p:sp>
      <p:sp>
        <p:nvSpPr>
          <p:cNvPr id="4" name="Slide Number Placeholder 3"/>
          <p:cNvSpPr>
            <a:spLocks noGrp="1"/>
          </p:cNvSpPr>
          <p:nvPr>
            <p:ph type="sldNum" sz="quarter" idx="5"/>
          </p:nvPr>
        </p:nvSpPr>
        <p:spPr/>
        <p:txBody>
          <a:bodyPr/>
          <a:lstStyle/>
          <a:p>
            <a:fld id="{F5DD7287-578E-498C-BBA0-1E3B1691AB87}" type="slidenum">
              <a:rPr lang="en-US" smtClean="0"/>
              <a:t>3</a:t>
            </a:fld>
            <a:endParaRPr lang="en-US"/>
          </a:p>
        </p:txBody>
      </p:sp>
    </p:spTree>
    <p:extLst>
      <p:ext uri="{BB962C8B-B14F-4D97-AF65-F5344CB8AC3E}">
        <p14:creationId xmlns:p14="http://schemas.microsoft.com/office/powerpoint/2010/main" val="2427487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1F1F1F"/>
                </a:solidFill>
                <a:effectLst/>
                <a:latin typeface="adobe-garamond-pro"/>
              </a:rPr>
              <a:t>For conspicuous gallantry and intrepidity in action at the risk of his life above and beyond the call of duty. Sgt. Davis (then Pfc.) distinguished himself during the early morning hours while serving as a cannoneer with Battery C, at a remote fire support base. At approximately 0200 hours the fire support base was under heavy enemy mortar attack. Simultaneously, an estimated reinforced Viet Cong battalion launched a fierce ground assault upon the fire support base. The attacking enemy drove to within 25 meters of the friendly positions. Only a river separated the Viet Cong from the fire support base. Detecting a nearby enemy position, Sgt. Davis seized a machine gun and provided covering fire for his gun crew, as they attempted to bring direct artillery fire on the enemy. Despite his efforts, an enemy recoilless-rifle round scored a direct hit upon the artillery piece. The resultant blast hurled the gun crew from their weapon and blew Sgt. Davis into a foxhole. He struggled to his feet and returned to the howitzer, which was burning furiously. Ignoring repeated warnings to seek cover, Sgt. Davis rammed a shell into the gun. Disregarding a withering hail of enemy fire directed against his position, he aimed and fired the howitzer which rolled backward, knocking Sgt. Davis violently to the ground. Undaunted, he returned to the weapon to fire again when an enemy mortar round exploded within 20 meters of his position, injuring him painfully. Nevertheless, Sgt. Davis loaded the artillery piece, aimed, and fired. Again he was knocked down by the recoil. In complete disregard for his safety, Sgt. Davis loaded and fired three more shells into the enemy. Disregarding his extensive injuries and his inability to swim, Sgt. Davis picked up an air mattress and struck out across the deep river to rescue three wounded comrades on the far side. Upon reaching the three wounded men, he stood upright and fired into the dense vegetation to prevent the Viet Cong from advancing. While the most seriously wounded soldier was helped across the river, Sgt. Davis protected the two remaining casualties until he could pull them across the river to the fire support base. Though suffering from painful wounds, he refused medical attention, joining another howitzer crew which fired at the large Viet Cong force until it broke contact and fled. Sgt. Davis' extraordinary heroism, at the risk of his life, is in keeping with the highest traditions of the military service and reflect great credit upon himself and the U.S. Army.</a:t>
            </a:r>
            <a:endParaRPr lang="en-US"/>
          </a:p>
          <a:p>
            <a:endParaRPr lang="en-US"/>
          </a:p>
        </p:txBody>
      </p:sp>
      <p:sp>
        <p:nvSpPr>
          <p:cNvPr id="4" name="Slide Number Placeholder 3"/>
          <p:cNvSpPr>
            <a:spLocks noGrp="1"/>
          </p:cNvSpPr>
          <p:nvPr>
            <p:ph type="sldNum" sz="quarter" idx="5"/>
          </p:nvPr>
        </p:nvSpPr>
        <p:spPr/>
        <p:txBody>
          <a:bodyPr/>
          <a:lstStyle/>
          <a:p>
            <a:fld id="{F5DD7287-578E-498C-BBA0-1E3B1691AB87}" type="slidenum">
              <a:rPr lang="en-US" smtClean="0"/>
              <a:t>4</a:t>
            </a:fld>
            <a:endParaRPr lang="en-US"/>
          </a:p>
        </p:txBody>
      </p:sp>
    </p:spTree>
    <p:extLst>
      <p:ext uri="{BB962C8B-B14F-4D97-AF65-F5344CB8AC3E}">
        <p14:creationId xmlns:p14="http://schemas.microsoft.com/office/powerpoint/2010/main" val="3986332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51601-9700-44CA-9585-D366D6E68E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020CD3-59B0-4910-BE3B-2B267E86EB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C28864-BDA0-4D7D-8791-F1EB30407EA3}"/>
              </a:ext>
            </a:extLst>
          </p:cNvPr>
          <p:cNvSpPr>
            <a:spLocks noGrp="1"/>
          </p:cNvSpPr>
          <p:nvPr>
            <p:ph type="dt" sz="half" idx="10"/>
          </p:nvPr>
        </p:nvSpPr>
        <p:spPr/>
        <p:txBody>
          <a:bodyPr/>
          <a:lstStyle/>
          <a:p>
            <a:fld id="{4C6076CE-B7FD-47B7-AE01-46A073EF2492}" type="datetimeFigureOut">
              <a:rPr lang="en-US" smtClean="0"/>
              <a:t>10/26/21</a:t>
            </a:fld>
            <a:endParaRPr lang="en-US"/>
          </a:p>
        </p:txBody>
      </p:sp>
      <p:sp>
        <p:nvSpPr>
          <p:cNvPr id="5" name="Footer Placeholder 4">
            <a:extLst>
              <a:ext uri="{FF2B5EF4-FFF2-40B4-BE49-F238E27FC236}">
                <a16:creationId xmlns:a16="http://schemas.microsoft.com/office/drawing/2014/main" id="{E890CD65-D845-4A71-B41B-53A3061551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94EA50-1641-4937-B881-E8F2BE683381}"/>
              </a:ext>
            </a:extLst>
          </p:cNvPr>
          <p:cNvSpPr>
            <a:spLocks noGrp="1"/>
          </p:cNvSpPr>
          <p:nvPr>
            <p:ph type="sldNum" sz="quarter" idx="12"/>
          </p:nvPr>
        </p:nvSpPr>
        <p:spPr/>
        <p:txBody>
          <a:bodyPr/>
          <a:lstStyle/>
          <a:p>
            <a:fld id="{9A7F4E7C-0D3E-43D3-ADB3-8C2E3003A64A}" type="slidenum">
              <a:rPr lang="en-US" smtClean="0"/>
              <a:t>‹#›</a:t>
            </a:fld>
            <a:endParaRPr lang="en-US"/>
          </a:p>
        </p:txBody>
      </p:sp>
    </p:spTree>
    <p:extLst>
      <p:ext uri="{BB962C8B-B14F-4D97-AF65-F5344CB8AC3E}">
        <p14:creationId xmlns:p14="http://schemas.microsoft.com/office/powerpoint/2010/main" val="671595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A254F-708C-4E0E-8358-A3462DFD9E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E89E7B-2455-495F-A93D-3482577957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B1FAD7-335D-4C10-AA35-6D60249FCF53}"/>
              </a:ext>
            </a:extLst>
          </p:cNvPr>
          <p:cNvSpPr>
            <a:spLocks noGrp="1"/>
          </p:cNvSpPr>
          <p:nvPr>
            <p:ph type="dt" sz="half" idx="10"/>
          </p:nvPr>
        </p:nvSpPr>
        <p:spPr/>
        <p:txBody>
          <a:bodyPr/>
          <a:lstStyle/>
          <a:p>
            <a:fld id="{4C6076CE-B7FD-47B7-AE01-46A073EF2492}" type="datetimeFigureOut">
              <a:rPr lang="en-US" smtClean="0"/>
              <a:t>10/26/21</a:t>
            </a:fld>
            <a:endParaRPr lang="en-US"/>
          </a:p>
        </p:txBody>
      </p:sp>
      <p:sp>
        <p:nvSpPr>
          <p:cNvPr id="5" name="Footer Placeholder 4">
            <a:extLst>
              <a:ext uri="{FF2B5EF4-FFF2-40B4-BE49-F238E27FC236}">
                <a16:creationId xmlns:a16="http://schemas.microsoft.com/office/drawing/2014/main" id="{7F72BBB1-53D8-4E70-83FD-0BB08173C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F1FC6-28A1-4B11-AB4A-C359B8DCE8D2}"/>
              </a:ext>
            </a:extLst>
          </p:cNvPr>
          <p:cNvSpPr>
            <a:spLocks noGrp="1"/>
          </p:cNvSpPr>
          <p:nvPr>
            <p:ph type="sldNum" sz="quarter" idx="12"/>
          </p:nvPr>
        </p:nvSpPr>
        <p:spPr/>
        <p:txBody>
          <a:bodyPr/>
          <a:lstStyle/>
          <a:p>
            <a:fld id="{9A7F4E7C-0D3E-43D3-ADB3-8C2E3003A64A}" type="slidenum">
              <a:rPr lang="en-US" smtClean="0"/>
              <a:t>‹#›</a:t>
            </a:fld>
            <a:endParaRPr lang="en-US"/>
          </a:p>
        </p:txBody>
      </p:sp>
    </p:spTree>
    <p:extLst>
      <p:ext uri="{BB962C8B-B14F-4D97-AF65-F5344CB8AC3E}">
        <p14:creationId xmlns:p14="http://schemas.microsoft.com/office/powerpoint/2010/main" val="2720669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50F9A7-D5DA-4971-AC83-F4CBFC140F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CF5B37-4FD3-4CAF-89DC-AB345CE666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BC997F-D98E-4216-9368-AEBDB4DBFD8E}"/>
              </a:ext>
            </a:extLst>
          </p:cNvPr>
          <p:cNvSpPr>
            <a:spLocks noGrp="1"/>
          </p:cNvSpPr>
          <p:nvPr>
            <p:ph type="dt" sz="half" idx="10"/>
          </p:nvPr>
        </p:nvSpPr>
        <p:spPr/>
        <p:txBody>
          <a:bodyPr/>
          <a:lstStyle/>
          <a:p>
            <a:fld id="{4C6076CE-B7FD-47B7-AE01-46A073EF2492}" type="datetimeFigureOut">
              <a:rPr lang="en-US" smtClean="0"/>
              <a:t>10/26/21</a:t>
            </a:fld>
            <a:endParaRPr lang="en-US"/>
          </a:p>
        </p:txBody>
      </p:sp>
      <p:sp>
        <p:nvSpPr>
          <p:cNvPr id="5" name="Footer Placeholder 4">
            <a:extLst>
              <a:ext uri="{FF2B5EF4-FFF2-40B4-BE49-F238E27FC236}">
                <a16:creationId xmlns:a16="http://schemas.microsoft.com/office/drawing/2014/main" id="{337D952F-8EBB-4192-AF2F-4C454DA97B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38E6E-38D3-4A74-A09C-94002711DB8C}"/>
              </a:ext>
            </a:extLst>
          </p:cNvPr>
          <p:cNvSpPr>
            <a:spLocks noGrp="1"/>
          </p:cNvSpPr>
          <p:nvPr>
            <p:ph type="sldNum" sz="quarter" idx="12"/>
          </p:nvPr>
        </p:nvSpPr>
        <p:spPr/>
        <p:txBody>
          <a:bodyPr/>
          <a:lstStyle/>
          <a:p>
            <a:fld id="{9A7F4E7C-0D3E-43D3-ADB3-8C2E3003A64A}" type="slidenum">
              <a:rPr lang="en-US" smtClean="0"/>
              <a:t>‹#›</a:t>
            </a:fld>
            <a:endParaRPr lang="en-US"/>
          </a:p>
        </p:txBody>
      </p:sp>
    </p:spTree>
    <p:extLst>
      <p:ext uri="{BB962C8B-B14F-4D97-AF65-F5344CB8AC3E}">
        <p14:creationId xmlns:p14="http://schemas.microsoft.com/office/powerpoint/2010/main" val="1664626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546EA-837D-4FB6-84F0-18B3CB6E5A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04A9CE-A368-4CBC-B874-8D34C39C18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68E604-14C5-4999-A649-552CC77B35EB}"/>
              </a:ext>
            </a:extLst>
          </p:cNvPr>
          <p:cNvSpPr>
            <a:spLocks noGrp="1"/>
          </p:cNvSpPr>
          <p:nvPr>
            <p:ph type="dt" sz="half" idx="10"/>
          </p:nvPr>
        </p:nvSpPr>
        <p:spPr/>
        <p:txBody>
          <a:bodyPr/>
          <a:lstStyle/>
          <a:p>
            <a:fld id="{4C6076CE-B7FD-47B7-AE01-46A073EF2492}" type="datetimeFigureOut">
              <a:rPr lang="en-US" smtClean="0"/>
              <a:t>10/26/21</a:t>
            </a:fld>
            <a:endParaRPr lang="en-US"/>
          </a:p>
        </p:txBody>
      </p:sp>
      <p:sp>
        <p:nvSpPr>
          <p:cNvPr id="5" name="Footer Placeholder 4">
            <a:extLst>
              <a:ext uri="{FF2B5EF4-FFF2-40B4-BE49-F238E27FC236}">
                <a16:creationId xmlns:a16="http://schemas.microsoft.com/office/drawing/2014/main" id="{F5233E2F-F63A-4E71-99D5-EF970F1856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041FBC-7751-4FE2-9225-3EB965F49B24}"/>
              </a:ext>
            </a:extLst>
          </p:cNvPr>
          <p:cNvSpPr>
            <a:spLocks noGrp="1"/>
          </p:cNvSpPr>
          <p:nvPr>
            <p:ph type="sldNum" sz="quarter" idx="12"/>
          </p:nvPr>
        </p:nvSpPr>
        <p:spPr/>
        <p:txBody>
          <a:bodyPr/>
          <a:lstStyle/>
          <a:p>
            <a:fld id="{9A7F4E7C-0D3E-43D3-ADB3-8C2E3003A64A}" type="slidenum">
              <a:rPr lang="en-US" smtClean="0"/>
              <a:t>‹#›</a:t>
            </a:fld>
            <a:endParaRPr lang="en-US"/>
          </a:p>
        </p:txBody>
      </p:sp>
    </p:spTree>
    <p:extLst>
      <p:ext uri="{BB962C8B-B14F-4D97-AF65-F5344CB8AC3E}">
        <p14:creationId xmlns:p14="http://schemas.microsoft.com/office/powerpoint/2010/main" val="130769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37257-612D-4589-8462-776D24E651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4D2075-9E91-42B4-903D-B5ABB16F2E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17A6DF-C499-46A6-9BF6-DA49D0D94EDF}"/>
              </a:ext>
            </a:extLst>
          </p:cNvPr>
          <p:cNvSpPr>
            <a:spLocks noGrp="1"/>
          </p:cNvSpPr>
          <p:nvPr>
            <p:ph type="dt" sz="half" idx="10"/>
          </p:nvPr>
        </p:nvSpPr>
        <p:spPr/>
        <p:txBody>
          <a:bodyPr/>
          <a:lstStyle/>
          <a:p>
            <a:fld id="{4C6076CE-B7FD-47B7-AE01-46A073EF2492}" type="datetimeFigureOut">
              <a:rPr lang="en-US" smtClean="0"/>
              <a:t>10/26/21</a:t>
            </a:fld>
            <a:endParaRPr lang="en-US"/>
          </a:p>
        </p:txBody>
      </p:sp>
      <p:sp>
        <p:nvSpPr>
          <p:cNvPr id="5" name="Footer Placeholder 4">
            <a:extLst>
              <a:ext uri="{FF2B5EF4-FFF2-40B4-BE49-F238E27FC236}">
                <a16:creationId xmlns:a16="http://schemas.microsoft.com/office/drawing/2014/main" id="{80F2B6FA-2951-4498-B27E-08EE7A4F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2BF30D-182F-4836-ACC0-9AEB09E6B3E1}"/>
              </a:ext>
            </a:extLst>
          </p:cNvPr>
          <p:cNvSpPr>
            <a:spLocks noGrp="1"/>
          </p:cNvSpPr>
          <p:nvPr>
            <p:ph type="sldNum" sz="quarter" idx="12"/>
          </p:nvPr>
        </p:nvSpPr>
        <p:spPr/>
        <p:txBody>
          <a:bodyPr/>
          <a:lstStyle/>
          <a:p>
            <a:fld id="{9A7F4E7C-0D3E-43D3-ADB3-8C2E3003A64A}" type="slidenum">
              <a:rPr lang="en-US" smtClean="0"/>
              <a:t>‹#›</a:t>
            </a:fld>
            <a:endParaRPr lang="en-US"/>
          </a:p>
        </p:txBody>
      </p:sp>
    </p:spTree>
    <p:extLst>
      <p:ext uri="{BB962C8B-B14F-4D97-AF65-F5344CB8AC3E}">
        <p14:creationId xmlns:p14="http://schemas.microsoft.com/office/powerpoint/2010/main" val="957763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3F3C0-7DFD-4187-89A7-C5C5C44171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E033BE-7FAF-48FB-8413-EC165769E2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CF01AC-362B-4B53-8F83-C53F159D14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A3932D-74DA-4A63-BE16-1A07F4717249}"/>
              </a:ext>
            </a:extLst>
          </p:cNvPr>
          <p:cNvSpPr>
            <a:spLocks noGrp="1"/>
          </p:cNvSpPr>
          <p:nvPr>
            <p:ph type="dt" sz="half" idx="10"/>
          </p:nvPr>
        </p:nvSpPr>
        <p:spPr/>
        <p:txBody>
          <a:bodyPr/>
          <a:lstStyle/>
          <a:p>
            <a:fld id="{4C6076CE-B7FD-47B7-AE01-46A073EF2492}" type="datetimeFigureOut">
              <a:rPr lang="en-US" smtClean="0"/>
              <a:t>10/26/21</a:t>
            </a:fld>
            <a:endParaRPr lang="en-US"/>
          </a:p>
        </p:txBody>
      </p:sp>
      <p:sp>
        <p:nvSpPr>
          <p:cNvPr id="6" name="Footer Placeholder 5">
            <a:extLst>
              <a:ext uri="{FF2B5EF4-FFF2-40B4-BE49-F238E27FC236}">
                <a16:creationId xmlns:a16="http://schemas.microsoft.com/office/drawing/2014/main" id="{FFCC10AD-00C2-4CD2-B39A-E8F615C9C4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3F7470-451B-45F3-AC20-9EFF201CFC8D}"/>
              </a:ext>
            </a:extLst>
          </p:cNvPr>
          <p:cNvSpPr>
            <a:spLocks noGrp="1"/>
          </p:cNvSpPr>
          <p:nvPr>
            <p:ph type="sldNum" sz="quarter" idx="12"/>
          </p:nvPr>
        </p:nvSpPr>
        <p:spPr/>
        <p:txBody>
          <a:bodyPr/>
          <a:lstStyle/>
          <a:p>
            <a:fld id="{9A7F4E7C-0D3E-43D3-ADB3-8C2E3003A64A}" type="slidenum">
              <a:rPr lang="en-US" smtClean="0"/>
              <a:t>‹#›</a:t>
            </a:fld>
            <a:endParaRPr lang="en-US"/>
          </a:p>
        </p:txBody>
      </p:sp>
    </p:spTree>
    <p:extLst>
      <p:ext uri="{BB962C8B-B14F-4D97-AF65-F5344CB8AC3E}">
        <p14:creationId xmlns:p14="http://schemas.microsoft.com/office/powerpoint/2010/main" val="129499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0B4AC-0AF8-4B95-9A0E-A58CE52A5B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C66407-6BED-4DD3-B7E0-2A8F855E9A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A9E854-BC5B-4D7A-AA50-3D4197B279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FC2587-DAAF-41BB-ABE5-DD21FFDB5D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B80467-283C-466E-8EA4-5FADA9C8B6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566986-508E-4522-AB07-148E597A11D9}"/>
              </a:ext>
            </a:extLst>
          </p:cNvPr>
          <p:cNvSpPr>
            <a:spLocks noGrp="1"/>
          </p:cNvSpPr>
          <p:nvPr>
            <p:ph type="dt" sz="half" idx="10"/>
          </p:nvPr>
        </p:nvSpPr>
        <p:spPr/>
        <p:txBody>
          <a:bodyPr/>
          <a:lstStyle/>
          <a:p>
            <a:fld id="{4C6076CE-B7FD-47B7-AE01-46A073EF2492}" type="datetimeFigureOut">
              <a:rPr lang="en-US" smtClean="0"/>
              <a:t>10/26/21</a:t>
            </a:fld>
            <a:endParaRPr lang="en-US"/>
          </a:p>
        </p:txBody>
      </p:sp>
      <p:sp>
        <p:nvSpPr>
          <p:cNvPr id="8" name="Footer Placeholder 7">
            <a:extLst>
              <a:ext uri="{FF2B5EF4-FFF2-40B4-BE49-F238E27FC236}">
                <a16:creationId xmlns:a16="http://schemas.microsoft.com/office/drawing/2014/main" id="{4FE43AA7-C216-40D7-AE9C-FC273EE947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073BFA-4FEF-4A7E-87BE-CE9C16B42352}"/>
              </a:ext>
            </a:extLst>
          </p:cNvPr>
          <p:cNvSpPr>
            <a:spLocks noGrp="1"/>
          </p:cNvSpPr>
          <p:nvPr>
            <p:ph type="sldNum" sz="quarter" idx="12"/>
          </p:nvPr>
        </p:nvSpPr>
        <p:spPr/>
        <p:txBody>
          <a:bodyPr/>
          <a:lstStyle/>
          <a:p>
            <a:fld id="{9A7F4E7C-0D3E-43D3-ADB3-8C2E3003A64A}" type="slidenum">
              <a:rPr lang="en-US" smtClean="0"/>
              <a:t>‹#›</a:t>
            </a:fld>
            <a:endParaRPr lang="en-US"/>
          </a:p>
        </p:txBody>
      </p:sp>
    </p:spTree>
    <p:extLst>
      <p:ext uri="{BB962C8B-B14F-4D97-AF65-F5344CB8AC3E}">
        <p14:creationId xmlns:p14="http://schemas.microsoft.com/office/powerpoint/2010/main" val="1585520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158F0-071D-411A-BCC3-DB504CE7DA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619A9B-9116-4DAF-88D5-C032216BAD7E}"/>
              </a:ext>
            </a:extLst>
          </p:cNvPr>
          <p:cNvSpPr>
            <a:spLocks noGrp="1"/>
          </p:cNvSpPr>
          <p:nvPr>
            <p:ph type="dt" sz="half" idx="10"/>
          </p:nvPr>
        </p:nvSpPr>
        <p:spPr/>
        <p:txBody>
          <a:bodyPr/>
          <a:lstStyle/>
          <a:p>
            <a:fld id="{4C6076CE-B7FD-47B7-AE01-46A073EF2492}" type="datetimeFigureOut">
              <a:rPr lang="en-US" smtClean="0"/>
              <a:t>10/26/21</a:t>
            </a:fld>
            <a:endParaRPr lang="en-US"/>
          </a:p>
        </p:txBody>
      </p:sp>
      <p:sp>
        <p:nvSpPr>
          <p:cNvPr id="4" name="Footer Placeholder 3">
            <a:extLst>
              <a:ext uri="{FF2B5EF4-FFF2-40B4-BE49-F238E27FC236}">
                <a16:creationId xmlns:a16="http://schemas.microsoft.com/office/drawing/2014/main" id="{A8FA0C4E-7F89-4291-BD59-2BD5044B37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87056C-436A-4A66-8B7B-07CAA15A67C3}"/>
              </a:ext>
            </a:extLst>
          </p:cNvPr>
          <p:cNvSpPr>
            <a:spLocks noGrp="1"/>
          </p:cNvSpPr>
          <p:nvPr>
            <p:ph type="sldNum" sz="quarter" idx="12"/>
          </p:nvPr>
        </p:nvSpPr>
        <p:spPr/>
        <p:txBody>
          <a:bodyPr/>
          <a:lstStyle/>
          <a:p>
            <a:fld id="{9A7F4E7C-0D3E-43D3-ADB3-8C2E3003A64A}" type="slidenum">
              <a:rPr lang="en-US" smtClean="0"/>
              <a:t>‹#›</a:t>
            </a:fld>
            <a:endParaRPr lang="en-US"/>
          </a:p>
        </p:txBody>
      </p:sp>
    </p:spTree>
    <p:extLst>
      <p:ext uri="{BB962C8B-B14F-4D97-AF65-F5344CB8AC3E}">
        <p14:creationId xmlns:p14="http://schemas.microsoft.com/office/powerpoint/2010/main" val="24045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3BEA85-00C4-4953-8BE6-16391537B2DF}"/>
              </a:ext>
            </a:extLst>
          </p:cNvPr>
          <p:cNvSpPr>
            <a:spLocks noGrp="1"/>
          </p:cNvSpPr>
          <p:nvPr>
            <p:ph type="dt" sz="half" idx="10"/>
          </p:nvPr>
        </p:nvSpPr>
        <p:spPr/>
        <p:txBody>
          <a:bodyPr/>
          <a:lstStyle/>
          <a:p>
            <a:fld id="{4C6076CE-B7FD-47B7-AE01-46A073EF2492}" type="datetimeFigureOut">
              <a:rPr lang="en-US" smtClean="0"/>
              <a:t>10/26/21</a:t>
            </a:fld>
            <a:endParaRPr lang="en-US"/>
          </a:p>
        </p:txBody>
      </p:sp>
      <p:sp>
        <p:nvSpPr>
          <p:cNvPr id="3" name="Footer Placeholder 2">
            <a:extLst>
              <a:ext uri="{FF2B5EF4-FFF2-40B4-BE49-F238E27FC236}">
                <a16:creationId xmlns:a16="http://schemas.microsoft.com/office/drawing/2014/main" id="{62F1EC31-4908-45C6-BEDD-50AE3D366B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284219-89E4-4EF3-9755-399B73DC5A9B}"/>
              </a:ext>
            </a:extLst>
          </p:cNvPr>
          <p:cNvSpPr>
            <a:spLocks noGrp="1"/>
          </p:cNvSpPr>
          <p:nvPr>
            <p:ph type="sldNum" sz="quarter" idx="12"/>
          </p:nvPr>
        </p:nvSpPr>
        <p:spPr/>
        <p:txBody>
          <a:bodyPr/>
          <a:lstStyle/>
          <a:p>
            <a:fld id="{9A7F4E7C-0D3E-43D3-ADB3-8C2E3003A64A}" type="slidenum">
              <a:rPr lang="en-US" smtClean="0"/>
              <a:t>‹#›</a:t>
            </a:fld>
            <a:endParaRPr lang="en-US"/>
          </a:p>
        </p:txBody>
      </p:sp>
    </p:spTree>
    <p:extLst>
      <p:ext uri="{BB962C8B-B14F-4D97-AF65-F5344CB8AC3E}">
        <p14:creationId xmlns:p14="http://schemas.microsoft.com/office/powerpoint/2010/main" val="1408110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B5177-10A2-44E3-9165-336F1BAC45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1F2844-8159-4B7B-B4D2-F186DBBF32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BB18C5-0240-4E50-A76E-EE9AEDC986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926E4F-0C40-485A-B753-8AADD8D811A1}"/>
              </a:ext>
            </a:extLst>
          </p:cNvPr>
          <p:cNvSpPr>
            <a:spLocks noGrp="1"/>
          </p:cNvSpPr>
          <p:nvPr>
            <p:ph type="dt" sz="half" idx="10"/>
          </p:nvPr>
        </p:nvSpPr>
        <p:spPr/>
        <p:txBody>
          <a:bodyPr/>
          <a:lstStyle/>
          <a:p>
            <a:fld id="{4C6076CE-B7FD-47B7-AE01-46A073EF2492}" type="datetimeFigureOut">
              <a:rPr lang="en-US" smtClean="0"/>
              <a:t>10/26/21</a:t>
            </a:fld>
            <a:endParaRPr lang="en-US"/>
          </a:p>
        </p:txBody>
      </p:sp>
      <p:sp>
        <p:nvSpPr>
          <p:cNvPr id="6" name="Footer Placeholder 5">
            <a:extLst>
              <a:ext uri="{FF2B5EF4-FFF2-40B4-BE49-F238E27FC236}">
                <a16:creationId xmlns:a16="http://schemas.microsoft.com/office/drawing/2014/main" id="{A38D12D2-6182-4FC5-9BE9-6A54ACD179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050DE7-563D-4C7C-B825-DD7B6CEDEF3F}"/>
              </a:ext>
            </a:extLst>
          </p:cNvPr>
          <p:cNvSpPr>
            <a:spLocks noGrp="1"/>
          </p:cNvSpPr>
          <p:nvPr>
            <p:ph type="sldNum" sz="quarter" idx="12"/>
          </p:nvPr>
        </p:nvSpPr>
        <p:spPr/>
        <p:txBody>
          <a:bodyPr/>
          <a:lstStyle/>
          <a:p>
            <a:fld id="{9A7F4E7C-0D3E-43D3-ADB3-8C2E3003A64A}" type="slidenum">
              <a:rPr lang="en-US" smtClean="0"/>
              <a:t>‹#›</a:t>
            </a:fld>
            <a:endParaRPr lang="en-US"/>
          </a:p>
        </p:txBody>
      </p:sp>
    </p:spTree>
    <p:extLst>
      <p:ext uri="{BB962C8B-B14F-4D97-AF65-F5344CB8AC3E}">
        <p14:creationId xmlns:p14="http://schemas.microsoft.com/office/powerpoint/2010/main" val="1742677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FB954-DC47-4A8B-B909-D1E4ACFCDC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0D44A6-A913-43F6-A04F-D3B90A242A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4BD846-7B3A-4D21-BB2C-D8C1D51679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0A8B59-6194-44FF-B365-24A988D1235E}"/>
              </a:ext>
            </a:extLst>
          </p:cNvPr>
          <p:cNvSpPr>
            <a:spLocks noGrp="1"/>
          </p:cNvSpPr>
          <p:nvPr>
            <p:ph type="dt" sz="half" idx="10"/>
          </p:nvPr>
        </p:nvSpPr>
        <p:spPr/>
        <p:txBody>
          <a:bodyPr/>
          <a:lstStyle/>
          <a:p>
            <a:fld id="{4C6076CE-B7FD-47B7-AE01-46A073EF2492}" type="datetimeFigureOut">
              <a:rPr lang="en-US" smtClean="0"/>
              <a:t>10/26/21</a:t>
            </a:fld>
            <a:endParaRPr lang="en-US"/>
          </a:p>
        </p:txBody>
      </p:sp>
      <p:sp>
        <p:nvSpPr>
          <p:cNvPr id="6" name="Footer Placeholder 5">
            <a:extLst>
              <a:ext uri="{FF2B5EF4-FFF2-40B4-BE49-F238E27FC236}">
                <a16:creationId xmlns:a16="http://schemas.microsoft.com/office/drawing/2014/main" id="{BB80DA4B-D5F0-4582-9517-FC95CD85AB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E2DCE2-36AA-4317-B2D7-9574CEF1D3FC}"/>
              </a:ext>
            </a:extLst>
          </p:cNvPr>
          <p:cNvSpPr>
            <a:spLocks noGrp="1"/>
          </p:cNvSpPr>
          <p:nvPr>
            <p:ph type="sldNum" sz="quarter" idx="12"/>
          </p:nvPr>
        </p:nvSpPr>
        <p:spPr/>
        <p:txBody>
          <a:bodyPr/>
          <a:lstStyle/>
          <a:p>
            <a:fld id="{9A7F4E7C-0D3E-43D3-ADB3-8C2E3003A64A}" type="slidenum">
              <a:rPr lang="en-US" smtClean="0"/>
              <a:t>‹#›</a:t>
            </a:fld>
            <a:endParaRPr lang="en-US"/>
          </a:p>
        </p:txBody>
      </p:sp>
    </p:spTree>
    <p:extLst>
      <p:ext uri="{BB962C8B-B14F-4D97-AF65-F5344CB8AC3E}">
        <p14:creationId xmlns:p14="http://schemas.microsoft.com/office/powerpoint/2010/main" val="2505438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12F6EA-2B6E-4EC3-80A5-1F16C93CD0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895C79-59BC-4A3C-8D9C-72A0D429BF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0C5627-D54F-4B3E-8477-71D8E87750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076CE-B7FD-47B7-AE01-46A073EF2492}" type="datetimeFigureOut">
              <a:rPr lang="en-US" smtClean="0"/>
              <a:t>10/26/21</a:t>
            </a:fld>
            <a:endParaRPr lang="en-US"/>
          </a:p>
        </p:txBody>
      </p:sp>
      <p:sp>
        <p:nvSpPr>
          <p:cNvPr id="5" name="Footer Placeholder 4">
            <a:extLst>
              <a:ext uri="{FF2B5EF4-FFF2-40B4-BE49-F238E27FC236}">
                <a16:creationId xmlns:a16="http://schemas.microsoft.com/office/drawing/2014/main" id="{A033C155-775D-4867-B927-60DD6895EC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49CC1A-B21D-4702-BAA3-4E2F443521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7F4E7C-0D3E-43D3-ADB3-8C2E3003A64A}" type="slidenum">
              <a:rPr lang="en-US" smtClean="0"/>
              <a:t>‹#›</a:t>
            </a:fld>
            <a:endParaRPr lang="en-US"/>
          </a:p>
        </p:txBody>
      </p:sp>
    </p:spTree>
    <p:extLst>
      <p:ext uri="{BB962C8B-B14F-4D97-AF65-F5344CB8AC3E}">
        <p14:creationId xmlns:p14="http://schemas.microsoft.com/office/powerpoint/2010/main" val="1475348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C8A886-13A5-4CA3-B887-5754A7CA37D1}"/>
              </a:ext>
            </a:extLst>
          </p:cNvPr>
          <p:cNvSpPr/>
          <p:nvPr/>
        </p:nvSpPr>
        <p:spPr>
          <a:xfrm>
            <a:off x="0" y="0"/>
            <a:ext cx="12192000" cy="6858000"/>
          </a:xfrm>
          <a:prstGeom prst="rect">
            <a:avLst/>
          </a:prstGeom>
          <a:gradFill flip="none" rotWithShape="1">
            <a:gsLst>
              <a:gs pos="0">
                <a:schemeClr val="accent1">
                  <a:lumMod val="0"/>
                  <a:lumOff val="100000"/>
                </a:schemeClr>
              </a:gs>
              <a:gs pos="35000">
                <a:schemeClr val="accent1">
                  <a:lumMod val="0"/>
                  <a:lumOff val="100000"/>
                </a:schemeClr>
              </a:gs>
              <a:gs pos="100000">
                <a:schemeClr val="tx1"/>
              </a:gs>
            </a:gsLst>
            <a:path path="rect">
              <a:fillToRect l="100000" t="100000"/>
            </a:path>
            <a:tileRect r="-100000" b="-100000"/>
          </a:gradFill>
          <a:ln>
            <a:solidFill>
              <a:schemeClr val="dk1">
                <a:shade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1CE1B83-32FF-454F-827D-E166A81C351A}"/>
              </a:ext>
            </a:extLst>
          </p:cNvPr>
          <p:cNvSpPr txBox="1"/>
          <p:nvPr/>
        </p:nvSpPr>
        <p:spPr>
          <a:xfrm>
            <a:off x="1704269" y="1290263"/>
            <a:ext cx="10313559" cy="2123658"/>
          </a:xfrm>
          <a:prstGeom prst="rect">
            <a:avLst/>
          </a:prstGeom>
          <a:noFill/>
        </p:spPr>
        <p:txBody>
          <a:bodyPr wrap="square">
            <a:spAutoFit/>
          </a:bodyPr>
          <a:lstStyle/>
          <a:p>
            <a:pPr fontAlgn="base"/>
            <a:r>
              <a:rPr lang="en-US" sz="4400" b="1" dirty="0">
                <a:solidFill>
                  <a:schemeClr val="bg1"/>
                </a:solidFill>
                <a:latin typeface="Bahnschrift" panose="020B0502040204020203" pitchFamily="34" charset="0"/>
              </a:rPr>
              <a:t>Duty, Honor, Country: </a:t>
            </a:r>
          </a:p>
          <a:p>
            <a:pPr fontAlgn="base"/>
            <a:r>
              <a:rPr lang="en-US" sz="4400" b="1" dirty="0">
                <a:solidFill>
                  <a:schemeClr val="bg1"/>
                </a:solidFill>
                <a:latin typeface="Bahnschrift" panose="020B0502040204020203" pitchFamily="34" charset="0"/>
              </a:rPr>
              <a:t>The story of Sammy L. Davis, inspiration for the war scenes in ‘Forrest Gump</a:t>
            </a:r>
            <a:r>
              <a:rPr lang="en-US" sz="4000" b="1" dirty="0">
                <a:solidFill>
                  <a:schemeClr val="bg1"/>
                </a:solidFill>
                <a:latin typeface="Bahnschrift" panose="020B0502040204020203" pitchFamily="34" charset="0"/>
              </a:rPr>
              <a:t>’</a:t>
            </a:r>
          </a:p>
        </p:txBody>
      </p:sp>
      <p:sp>
        <p:nvSpPr>
          <p:cNvPr id="2" name="TextBox 1">
            <a:extLst>
              <a:ext uri="{FF2B5EF4-FFF2-40B4-BE49-F238E27FC236}">
                <a16:creationId xmlns:a16="http://schemas.microsoft.com/office/drawing/2014/main" id="{0453B874-6649-984A-A7CE-2189A0FCBE2A}"/>
              </a:ext>
            </a:extLst>
          </p:cNvPr>
          <p:cNvSpPr txBox="1"/>
          <p:nvPr/>
        </p:nvSpPr>
        <p:spPr>
          <a:xfrm>
            <a:off x="174172" y="257184"/>
            <a:ext cx="8752113" cy="1200329"/>
          </a:xfrm>
          <a:prstGeom prst="rect">
            <a:avLst/>
          </a:prstGeom>
          <a:noFill/>
        </p:spPr>
        <p:txBody>
          <a:bodyPr wrap="square" rtlCol="0">
            <a:spAutoFit/>
          </a:bodyPr>
          <a:lstStyle/>
          <a:p>
            <a:pPr fontAlgn="base"/>
            <a:r>
              <a:rPr lang="en-US" sz="7200" b="1" dirty="0">
                <a:solidFill>
                  <a:schemeClr val="accent4">
                    <a:lumMod val="75000"/>
                  </a:schemeClr>
                </a:solidFill>
                <a:latin typeface="Centaur" panose="02030504050205020304" pitchFamily="18" charset="77"/>
              </a:rPr>
              <a:t>KEYNOTE ADDRESS:</a:t>
            </a:r>
            <a:endParaRPr lang="en-US" sz="7200" b="1" dirty="0">
              <a:solidFill>
                <a:schemeClr val="bg1"/>
              </a:solidFill>
              <a:latin typeface="Centaur" panose="02030504050205020304" pitchFamily="18" charset="77"/>
            </a:endParaRPr>
          </a:p>
        </p:txBody>
      </p:sp>
      <p:pic>
        <p:nvPicPr>
          <p:cNvPr id="8" name="Picture 7" descr="Logo, company name&#10;&#10;Description automatically generated">
            <a:extLst>
              <a:ext uri="{FF2B5EF4-FFF2-40B4-BE49-F238E27FC236}">
                <a16:creationId xmlns:a16="http://schemas.microsoft.com/office/drawing/2014/main" id="{00286EA3-633B-0745-901B-C0A502266EB5}"/>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7858539" y="4861896"/>
            <a:ext cx="3549689" cy="1360714"/>
          </a:xfrm>
          <a:prstGeom prst="rect">
            <a:avLst/>
          </a:prstGeom>
          <a:effectLst>
            <a:softEdge rad="0"/>
          </a:effectLst>
        </p:spPr>
      </p:pic>
      <p:pic>
        <p:nvPicPr>
          <p:cNvPr id="10" name="Picture 9" descr="Graphical user interface&#10;&#10;Description automatically generated">
            <a:extLst>
              <a:ext uri="{FF2B5EF4-FFF2-40B4-BE49-F238E27FC236}">
                <a16:creationId xmlns:a16="http://schemas.microsoft.com/office/drawing/2014/main" id="{5420043F-3276-C043-8722-3D25D62514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5249" y="4861896"/>
            <a:ext cx="3730753" cy="1428799"/>
          </a:xfrm>
          <a:prstGeom prst="rect">
            <a:avLst/>
          </a:prstGeom>
        </p:spPr>
      </p:pic>
      <p:sp>
        <p:nvSpPr>
          <p:cNvPr id="11" name="TextBox 10">
            <a:extLst>
              <a:ext uri="{FF2B5EF4-FFF2-40B4-BE49-F238E27FC236}">
                <a16:creationId xmlns:a16="http://schemas.microsoft.com/office/drawing/2014/main" id="{5E1F7423-AD52-F149-B6E9-1FF3DDEC7AA4}"/>
              </a:ext>
            </a:extLst>
          </p:cNvPr>
          <p:cNvSpPr txBox="1"/>
          <p:nvPr/>
        </p:nvSpPr>
        <p:spPr>
          <a:xfrm>
            <a:off x="3826327" y="4294591"/>
            <a:ext cx="1931536" cy="400110"/>
          </a:xfrm>
          <a:prstGeom prst="rect">
            <a:avLst/>
          </a:prstGeom>
          <a:noFill/>
        </p:spPr>
        <p:txBody>
          <a:bodyPr wrap="square" rtlCol="0">
            <a:spAutoFit/>
          </a:bodyPr>
          <a:lstStyle/>
          <a:p>
            <a:r>
              <a:rPr lang="en-US" sz="2000" dirty="0">
                <a:latin typeface="Centaur" panose="02030504050205020304" pitchFamily="18" charset="77"/>
              </a:rPr>
              <a:t>Presented by:</a:t>
            </a:r>
          </a:p>
        </p:txBody>
      </p:sp>
    </p:spTree>
    <p:extLst>
      <p:ext uri="{BB962C8B-B14F-4D97-AF65-F5344CB8AC3E}">
        <p14:creationId xmlns:p14="http://schemas.microsoft.com/office/powerpoint/2010/main" val="258709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F5EA63-30EB-4A62-9BF5-B5D739AE9D88}"/>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30D204E-06EA-4F5B-8186-5476E27244D0}"/>
              </a:ext>
            </a:extLst>
          </p:cNvPr>
          <p:cNvSpPr txBox="1"/>
          <p:nvPr/>
        </p:nvSpPr>
        <p:spPr>
          <a:xfrm>
            <a:off x="5905832" y="253880"/>
            <a:ext cx="6102626" cy="6532558"/>
          </a:xfrm>
          <a:prstGeom prst="rect">
            <a:avLst/>
          </a:prstGeom>
          <a:noFill/>
        </p:spPr>
        <p:txBody>
          <a:bodyPr wrap="square">
            <a:spAutoFit/>
          </a:bodyPr>
          <a:lstStyle/>
          <a:p>
            <a:r>
              <a:rPr lang="en-US" sz="1350" b="0" i="0">
                <a:solidFill>
                  <a:schemeClr val="tx1">
                    <a:lumMod val="65000"/>
                    <a:lumOff val="35000"/>
                  </a:schemeClr>
                </a:solidFill>
                <a:effectLst/>
                <a:latin typeface="adobe-garamond-pro"/>
              </a:rPr>
              <a:t>For conspicuous gallantry and intrepidity in action at the risk of his life above and beyond the call of duty. Sgt. Davis (then Pfc.) distinguished himself during the early morning hours while serving as a cannoneer with Battery C, at a remote fire support base. At approximately 0200 hours the fire support base was under heavy enemy mortar attack. Simultaneously, an estimated reinforced Viet Cong battalion launched a fierce ground assault upon the fire support base. The attacking enemy drove to within 25 meters of the friendly positions. Only a river separated the Viet Cong from the fire support base. Detecting a nearby enemy position, Sgt. Davis seized a machine gun and provided covering fire for his gun crew, as they attempted to bring direct artillery fire on the enemy. Despite his efforts, an enemy recoilless-rifle round scored a direct hit upon the artillery piece. The resultant blast hurled the gun crew from their weapon and blew Sgt. Davis into a foxhole. He struggled to his feet and returned to the howitzer, which was burning furiously. Ignoring repeated warnings to seek cover, Sgt. Davis rammed a shell into the gun. Disregarding a withering hail of enemy fire directed against his position, he aimed and fired the howitzer which rolled backward, knocking Sgt. Davis violently to the ground. Undaunted, he returned to the weapon to fire again when an enemy mortar round exploded within 20 meters of his position, injuring him painfully. Nevertheless, Sgt. Davis loaded the artillery piece, aimed, and fired. Again, he was knocked down by the recoil. In complete disregard for his safety, Sgt. Davis loaded and fired three more shells into the enemy. Disregarding his extensive injuries and his inability to swim, Sgt. Davis picked up an air mattress and struck out across the deep river to rescue three wounded comrades on the far side. Upon reaching the three wounded men, he stood upright and fired into the dense vegetation to prevent the Viet Cong from advancing. While the most seriously wounded soldier was helped across the river, Sgt. Davis protected the two remaining casualties until he could pull them across the river to the fire support base. Though suffering from painful wounds, he refused medical attention, joining another howitzer crew which fired at the large Viet Cong force until it broke contact and fled. Sgt. Davis' extraordinary heroism, at the risk of his life, is in keeping with the highest traditions of the military service and reflect great credit upon himself and the U.S. Army.</a:t>
            </a:r>
            <a:endParaRPr lang="en-US" sz="1350">
              <a:solidFill>
                <a:schemeClr val="tx1">
                  <a:lumMod val="65000"/>
                  <a:lumOff val="35000"/>
                </a:schemeClr>
              </a:solidFill>
            </a:endParaRPr>
          </a:p>
        </p:txBody>
      </p:sp>
      <p:sp>
        <p:nvSpPr>
          <p:cNvPr id="6" name="TextBox 5">
            <a:extLst>
              <a:ext uri="{FF2B5EF4-FFF2-40B4-BE49-F238E27FC236}">
                <a16:creationId xmlns:a16="http://schemas.microsoft.com/office/drawing/2014/main" id="{F0B37060-C9F2-4118-9244-8DA27E3F716B}"/>
              </a:ext>
            </a:extLst>
          </p:cNvPr>
          <p:cNvSpPr txBox="1"/>
          <p:nvPr/>
        </p:nvSpPr>
        <p:spPr>
          <a:xfrm>
            <a:off x="6774569" y="1587746"/>
            <a:ext cx="4663278" cy="3416320"/>
          </a:xfrm>
          <a:prstGeom prst="rect">
            <a:avLst/>
          </a:prstGeom>
          <a:noFill/>
        </p:spPr>
        <p:txBody>
          <a:bodyPr wrap="square">
            <a:spAutoFit/>
          </a:bodyPr>
          <a:lstStyle/>
          <a:p>
            <a:r>
              <a:rPr lang="en-US" sz="3600" b="1" i="0">
                <a:solidFill>
                  <a:schemeClr val="bg1"/>
                </a:solidFill>
                <a:effectLst/>
                <a:latin typeface="Centaur" panose="02030504050205020304" pitchFamily="18" charset="0"/>
                <a:cs typeface="Arabic Typesetting" panose="020B0604020202020204" pitchFamily="66" charset="-78"/>
              </a:rPr>
              <a:t>“Undaunted, he returned to the weapon to fire again when an enemy mortar round exploded within 20 meters of his position, injuring him painfully…”</a:t>
            </a:r>
            <a:endParaRPr lang="en-US" sz="3600" b="1">
              <a:solidFill>
                <a:schemeClr val="bg1"/>
              </a:solidFill>
              <a:latin typeface="Centaur" panose="02030504050205020304" pitchFamily="18" charset="0"/>
              <a:cs typeface="Arabic Typesetting" panose="020B0604020202020204" pitchFamily="66" charset="-78"/>
            </a:endParaRPr>
          </a:p>
        </p:txBody>
      </p:sp>
      <p:pic>
        <p:nvPicPr>
          <p:cNvPr id="7172" name="Picture 4" descr="See the source image">
            <a:extLst>
              <a:ext uri="{FF2B5EF4-FFF2-40B4-BE49-F238E27FC236}">
                <a16:creationId xmlns:a16="http://schemas.microsoft.com/office/drawing/2014/main" id="{7CF41596-E06D-415F-B039-0144C2BDA3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883" y="338836"/>
            <a:ext cx="4048125" cy="608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70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F5EA63-30EB-4A62-9BF5-B5D739AE9D88}"/>
              </a:ext>
            </a:extLst>
          </p:cNvPr>
          <p:cNvSpPr/>
          <p:nvPr/>
        </p:nvSpPr>
        <p:spPr>
          <a:xfrm>
            <a:off x="-794"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2AC5FC4-FFD5-44E9-980B-60287201C948}"/>
              </a:ext>
            </a:extLst>
          </p:cNvPr>
          <p:cNvSpPr txBox="1"/>
          <p:nvPr/>
        </p:nvSpPr>
        <p:spPr>
          <a:xfrm>
            <a:off x="101379" y="274379"/>
            <a:ext cx="6102626" cy="6532558"/>
          </a:xfrm>
          <a:prstGeom prst="rect">
            <a:avLst/>
          </a:prstGeom>
          <a:noFill/>
        </p:spPr>
        <p:txBody>
          <a:bodyPr wrap="square">
            <a:spAutoFit/>
          </a:bodyPr>
          <a:lstStyle/>
          <a:p>
            <a:r>
              <a:rPr lang="en-US" sz="1350" b="0" i="0">
                <a:solidFill>
                  <a:schemeClr val="tx1">
                    <a:lumMod val="65000"/>
                    <a:lumOff val="35000"/>
                  </a:schemeClr>
                </a:solidFill>
                <a:effectLst/>
                <a:latin typeface="adobe-garamond-pro"/>
              </a:rPr>
              <a:t>For conspicuous gallantry and intrepidity in action at the risk of his life above and beyond the call of duty. Sgt. Davis (then Pfc.) distinguished himself during the early morning hours while serving as a cannoneer with Battery C, at a remote fire support base. At approximately 0200 hours the fire support base was under heavy enemy mortar attack. Simultaneously, an estimated reinforced Viet Cong battalion launched a fierce ground assault upon the fire support base. The attacking enemy drove to within 25 meters of the friendly positions. Only a river separated the Viet Cong from the fire support base. Detecting a nearby enemy position, Sgt. Davis seized a machine gun and provided covering fire for his gun crew, as they attempted to bring direct artillery fire on the enemy. Despite his efforts, an enemy recoilless-rifle round scored a direct hit upon the artillery piece. The resultant blast hurled the gun crew from their weapon and blew Sgt. Davis into a foxhole. He struggled to his feet and returned to the howitzer, which was burning furiously. Ignoring repeated warnings to seek cover, Sgt. Davis rammed a shell into the gun. Disregarding a withering hail of enemy fire directed against his position, he aimed and fired the howitzer which rolled backward, knocking Sgt. Davis violently to the ground. Undaunted, he returned to the weapon to fire again when an enemy mortar round exploded within 20 meters of his position, injuring him painfully. Nevertheless, Sgt. Davis loaded the artillery piece, aimed, and fired. Again, he was knocked down by the recoil. In complete disregard for his safety, Sgt. Davis loaded and fired three more shells into the enemy. Disregarding his extensive injuries and his inability to swim, Sgt. Davis picked up an air mattress and struck out across the deep river to rescue three wounded comrades on the far side. Upon reaching the three wounded men, he stood upright and fired into the dense vegetation to prevent the Viet Cong from advancing. While the most seriously wounded soldier was helped across the river, Sgt. Davis protected the two remaining casualties until he could pull them across the river to the fire support base. Though suffering from painful wounds, he refused medical attention, joining another howitzer crew which fired at the large Viet Cong force until it broke contact and fled. Sgt. Davis' extraordinary heroism, at the risk of his life, is in keeping with the highest traditions of the military service and reflect great credit upon himself and the U.S. Army.</a:t>
            </a:r>
            <a:endParaRPr lang="en-US" sz="1350">
              <a:solidFill>
                <a:schemeClr val="tx1">
                  <a:lumMod val="65000"/>
                  <a:lumOff val="35000"/>
                </a:schemeClr>
              </a:solidFill>
            </a:endParaRPr>
          </a:p>
        </p:txBody>
      </p:sp>
      <p:sp>
        <p:nvSpPr>
          <p:cNvPr id="6" name="TextBox 5">
            <a:extLst>
              <a:ext uri="{FF2B5EF4-FFF2-40B4-BE49-F238E27FC236}">
                <a16:creationId xmlns:a16="http://schemas.microsoft.com/office/drawing/2014/main" id="{F0B37060-C9F2-4118-9244-8DA27E3F716B}"/>
              </a:ext>
            </a:extLst>
          </p:cNvPr>
          <p:cNvSpPr txBox="1"/>
          <p:nvPr/>
        </p:nvSpPr>
        <p:spPr>
          <a:xfrm>
            <a:off x="444029" y="1284397"/>
            <a:ext cx="5180588" cy="3970318"/>
          </a:xfrm>
          <a:prstGeom prst="rect">
            <a:avLst/>
          </a:prstGeom>
          <a:noFill/>
        </p:spPr>
        <p:txBody>
          <a:bodyPr wrap="square">
            <a:spAutoFit/>
          </a:bodyPr>
          <a:lstStyle/>
          <a:p>
            <a:r>
              <a:rPr lang="en-US" sz="3600" b="1" i="0">
                <a:solidFill>
                  <a:schemeClr val="bg1"/>
                </a:solidFill>
                <a:effectLst/>
                <a:latin typeface="Centaur" panose="02030504050205020304" pitchFamily="18" charset="0"/>
                <a:cs typeface="Arabic Typesetting" panose="020B0604020202020204" pitchFamily="66" charset="-78"/>
              </a:rPr>
              <a:t>“…in complete disregard for his safety…Disregarding his extensive injuries … Sgt. Davis … struck out across the deep river to rescue three wounded comrades on the far side… ” </a:t>
            </a:r>
            <a:endParaRPr lang="en-US" sz="3600" b="1">
              <a:solidFill>
                <a:schemeClr val="bg1"/>
              </a:solidFill>
              <a:latin typeface="Centaur" panose="02030504050205020304" pitchFamily="18" charset="0"/>
              <a:cs typeface="Arabic Typesetting" panose="020B0604020202020204" pitchFamily="66" charset="-78"/>
            </a:endParaRPr>
          </a:p>
        </p:txBody>
      </p:sp>
      <p:pic>
        <p:nvPicPr>
          <p:cNvPr id="9218" name="Picture 2" descr="See the source image">
            <a:extLst>
              <a:ext uri="{FF2B5EF4-FFF2-40B4-BE49-F238E27FC236}">
                <a16:creationId xmlns:a16="http://schemas.microsoft.com/office/drawing/2014/main" id="{BE9E56AE-70B0-46C8-8F65-3C4023CB0C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48" r="4768"/>
          <a:stretch/>
        </p:blipFill>
        <p:spPr bwMode="auto">
          <a:xfrm>
            <a:off x="5967267" y="920416"/>
            <a:ext cx="5538536" cy="5017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548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F5EA63-30EB-4A62-9BF5-B5D739AE9D88}"/>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A870B8C-E4F9-4F5F-8708-0B6DBA3D25D2}"/>
              </a:ext>
            </a:extLst>
          </p:cNvPr>
          <p:cNvSpPr txBox="1"/>
          <p:nvPr/>
        </p:nvSpPr>
        <p:spPr>
          <a:xfrm>
            <a:off x="5905832" y="253880"/>
            <a:ext cx="6102626" cy="6532558"/>
          </a:xfrm>
          <a:prstGeom prst="rect">
            <a:avLst/>
          </a:prstGeom>
          <a:noFill/>
        </p:spPr>
        <p:txBody>
          <a:bodyPr wrap="square">
            <a:spAutoFit/>
          </a:bodyPr>
          <a:lstStyle/>
          <a:p>
            <a:r>
              <a:rPr lang="en-US" sz="1350" b="0" i="0">
                <a:solidFill>
                  <a:schemeClr val="tx1">
                    <a:lumMod val="65000"/>
                    <a:lumOff val="35000"/>
                  </a:schemeClr>
                </a:solidFill>
                <a:effectLst/>
                <a:latin typeface="adobe-garamond-pro"/>
              </a:rPr>
              <a:t>For conspicuous gallantry and intrepidity in action at the risk of his life above and beyond the call of duty. Sgt. Davis (then Pfc.) distinguished himself during the early morning hours while serving as a cannoneer with Battery C, at a remote fire support base. At approximately 0200 hours the fire support base was under heavy enemy mortar attack. Simultaneously, an estimated reinforced Viet Cong battalion launched a fierce ground assault upon the fire support base. The attacking enemy drove to within 25 meters of the friendly positions. Only a river separated the Viet Cong from the fire support base. Detecting a nearby enemy position, Sgt. Davis seized a machine gun and provided covering fire for his gun crew, as they attempted to bring direct artillery fire on the enemy. Despite his efforts, an enemy recoilless-rifle round scored a direct hit upon the artillery piece. The resultant blast hurled the gun crew from their weapon and blew Sgt. Davis into a foxhole. He struggled to his feet and returned to the howitzer, which was burning furiously. Ignoring repeated warnings to seek cover, Sgt. Davis rammed a shell into the gun. Disregarding a withering hail of enemy fire directed against his position, he aimed and fired the howitzer which rolled backward, knocking Sgt. Davis violently to the ground. Undaunted, he returned to the weapon to fire again when an enemy mortar round exploded within 20 meters of his position, injuring him painfully. Nevertheless, Sgt. Davis loaded the artillery piece, aimed, and fired. Again, he was knocked down by the recoil. In complete disregard for his safety, Sgt. Davis loaded and fired three more shells into the enemy. Disregarding his extensive injuries and his inability to swim, Sgt. Davis picked up an air mattress and struck out across the deep river to rescue three wounded comrades on the far side. Upon reaching the three wounded men, he stood upright and fired into the dense vegetation to prevent the Viet Cong from advancing. While the most seriously wounded soldier was helped across the river, Sgt. Davis protected the two remaining casualties until he could pull them across the river to the fire support base. Though suffering from painful wounds, he refused medical attention, joining another howitzer crew which fired at the large Viet Cong force until it broke contact and fled. Sgt. Davis' extraordinary heroism, at the risk of his life, is in keeping with the highest traditions of the military service and reflect great credit upon himself and the U.S. Army.</a:t>
            </a:r>
            <a:endParaRPr lang="en-US" sz="1350">
              <a:solidFill>
                <a:schemeClr val="tx1">
                  <a:lumMod val="65000"/>
                  <a:lumOff val="35000"/>
                </a:schemeClr>
              </a:solidFill>
            </a:endParaRPr>
          </a:p>
        </p:txBody>
      </p:sp>
      <p:sp>
        <p:nvSpPr>
          <p:cNvPr id="6" name="TextBox 5">
            <a:extLst>
              <a:ext uri="{FF2B5EF4-FFF2-40B4-BE49-F238E27FC236}">
                <a16:creationId xmlns:a16="http://schemas.microsoft.com/office/drawing/2014/main" id="{F0B37060-C9F2-4118-9244-8DA27E3F716B}"/>
              </a:ext>
            </a:extLst>
          </p:cNvPr>
          <p:cNvSpPr txBox="1"/>
          <p:nvPr/>
        </p:nvSpPr>
        <p:spPr>
          <a:xfrm>
            <a:off x="6249741" y="1563111"/>
            <a:ext cx="5542030" cy="3416320"/>
          </a:xfrm>
          <a:prstGeom prst="rect">
            <a:avLst/>
          </a:prstGeom>
          <a:noFill/>
        </p:spPr>
        <p:txBody>
          <a:bodyPr wrap="square">
            <a:spAutoFit/>
          </a:bodyPr>
          <a:lstStyle/>
          <a:p>
            <a:r>
              <a:rPr lang="en-US" sz="3600" b="1" i="0">
                <a:solidFill>
                  <a:schemeClr val="bg1"/>
                </a:solidFill>
                <a:effectLst/>
                <a:latin typeface="Centaur" panose="02030504050205020304" pitchFamily="18" charset="0"/>
                <a:cs typeface="Arabic Typesetting" panose="020B0604020202020204" pitchFamily="66" charset="-78"/>
              </a:rPr>
              <a:t>“…</a:t>
            </a:r>
            <a:r>
              <a:rPr lang="en-US" sz="3600" b="1" i="0" err="1">
                <a:solidFill>
                  <a:schemeClr val="bg1"/>
                </a:solidFill>
                <a:effectLst/>
                <a:latin typeface="Centaur" panose="02030504050205020304" pitchFamily="18" charset="0"/>
                <a:cs typeface="Arabic Typesetting" panose="020B0604020202020204" pitchFamily="66" charset="-78"/>
              </a:rPr>
              <a:t>ipon</a:t>
            </a:r>
            <a:r>
              <a:rPr lang="en-US" sz="3600" b="1" i="0">
                <a:solidFill>
                  <a:schemeClr val="bg1"/>
                </a:solidFill>
                <a:effectLst/>
                <a:latin typeface="Centaur" panose="02030504050205020304" pitchFamily="18" charset="0"/>
                <a:cs typeface="Arabic Typesetting" panose="020B0604020202020204" pitchFamily="66" charset="-78"/>
              </a:rPr>
              <a:t> reaching the three wounded men, he stood … fired into the dense vegetation to prevent the Viet Cong from advancing...Davis protected the two remaining casualties...” </a:t>
            </a:r>
            <a:endParaRPr lang="en-US" sz="3600" b="1">
              <a:solidFill>
                <a:schemeClr val="bg1"/>
              </a:solidFill>
              <a:latin typeface="Centaur" panose="02030504050205020304" pitchFamily="18" charset="0"/>
              <a:cs typeface="Arabic Typesetting" panose="020B0604020202020204" pitchFamily="66" charset="-78"/>
            </a:endParaRPr>
          </a:p>
        </p:txBody>
      </p:sp>
      <p:pic>
        <p:nvPicPr>
          <p:cNvPr id="8194" name="Picture 2" descr="See the source image">
            <a:extLst>
              <a:ext uri="{FF2B5EF4-FFF2-40B4-BE49-F238E27FC236}">
                <a16:creationId xmlns:a16="http://schemas.microsoft.com/office/drawing/2014/main" id="{D03B6F06-7D35-42B1-B6EA-13A908C5D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753" y="328000"/>
            <a:ext cx="4750468" cy="620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159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F5EA63-30EB-4A62-9BF5-B5D739AE9D88}"/>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BC5B35D-AC1C-4A8D-9267-DB9FB7C97040}"/>
              </a:ext>
            </a:extLst>
          </p:cNvPr>
          <p:cNvSpPr txBox="1"/>
          <p:nvPr/>
        </p:nvSpPr>
        <p:spPr>
          <a:xfrm>
            <a:off x="137056" y="325442"/>
            <a:ext cx="6102626" cy="6532558"/>
          </a:xfrm>
          <a:prstGeom prst="rect">
            <a:avLst/>
          </a:prstGeom>
          <a:noFill/>
        </p:spPr>
        <p:txBody>
          <a:bodyPr wrap="square">
            <a:spAutoFit/>
          </a:bodyPr>
          <a:lstStyle/>
          <a:p>
            <a:r>
              <a:rPr lang="en-US" sz="1350" b="0" i="0">
                <a:solidFill>
                  <a:schemeClr val="tx1">
                    <a:lumMod val="65000"/>
                    <a:lumOff val="35000"/>
                  </a:schemeClr>
                </a:solidFill>
                <a:effectLst/>
                <a:latin typeface="adobe-garamond-pro"/>
              </a:rPr>
              <a:t>For conspicuous gallantry and intrepidity in action at the risk of his life above and beyond the call of duty. Sgt. Davis (then Pfc.) distinguished himself during the early morning hours while serving as a cannoneer with Battery C, at a remote fire support base. At approximately 0200 hours the fire support base was under heavy enemy mortar attack. Simultaneously, an estimated reinforced Viet Cong battalion launched a fierce ground assault upon the fire support base. The attacking enemy drove to within 25 meters of the friendly positions. Only a river separated the Viet Cong from the fire support base. Detecting a nearby enemy position, Sgt. Davis seized a machine gun and provided covering fire for his gun crew, as they attempted to bring direct artillery fire on the enemy. Despite his efforts, an enemy recoilless-rifle round scored a direct hit upon the artillery piece. The resultant blast hurled the gun crew from their weapon and blew Sgt. Davis into a foxhole. He struggled to his feet and returned to the howitzer, which was burning furiously. Ignoring repeated warnings to seek cover, Sgt. Davis rammed a shell into the gun. Disregarding a withering hail of enemy fire directed against his position, he aimed and fired the howitzer which rolled backward, knocking Sgt. Davis violently to the ground. Undaunted, he returned to the weapon to fire again when an enemy mortar round exploded within 20 meters of his position, injuring him painfully. Nevertheless, Sgt. Davis loaded the artillery piece, aimed, and fired. Again, he was knocked down by the recoil. In complete disregard for his safety, Sgt. Davis loaded and fired three more shells into the enemy. Disregarding his extensive injuries and his inability to swim, Sgt. Davis picked up an air mattress and struck out across the deep river to rescue three wounded comrades on the far side. Upon reaching the three wounded men, he stood upright and fired into the dense vegetation to prevent the Viet Cong from advancing. While the most seriously wounded soldier was helped across the river, Sgt. Davis protected the two remaining casualties until he could pull them across the river to the fire support base. Though suffering from painful wounds, he refused medical attention, joining another howitzer crew which fired at the large Viet Cong force until it broke contact and fled. Sgt. Davis' extraordinary heroism, at the risk of his life, is in keeping with the highest traditions of the military service and reflect great credit upon himself and the U.S. Army.</a:t>
            </a:r>
            <a:endParaRPr lang="en-US" sz="1350">
              <a:solidFill>
                <a:schemeClr val="tx1">
                  <a:lumMod val="65000"/>
                  <a:lumOff val="35000"/>
                </a:schemeClr>
              </a:solidFill>
            </a:endParaRPr>
          </a:p>
        </p:txBody>
      </p:sp>
      <p:sp>
        <p:nvSpPr>
          <p:cNvPr id="6" name="TextBox 5">
            <a:extLst>
              <a:ext uri="{FF2B5EF4-FFF2-40B4-BE49-F238E27FC236}">
                <a16:creationId xmlns:a16="http://schemas.microsoft.com/office/drawing/2014/main" id="{F0B37060-C9F2-4118-9244-8DA27E3F716B}"/>
              </a:ext>
            </a:extLst>
          </p:cNvPr>
          <p:cNvSpPr txBox="1"/>
          <p:nvPr/>
        </p:nvSpPr>
        <p:spPr>
          <a:xfrm>
            <a:off x="986590" y="2338677"/>
            <a:ext cx="4403558" cy="2308324"/>
          </a:xfrm>
          <a:prstGeom prst="rect">
            <a:avLst/>
          </a:prstGeom>
          <a:noFill/>
        </p:spPr>
        <p:txBody>
          <a:bodyPr wrap="square">
            <a:spAutoFit/>
          </a:bodyPr>
          <a:lstStyle/>
          <a:p>
            <a:r>
              <a:rPr lang="en-US" sz="3600" b="1" i="0">
                <a:solidFill>
                  <a:schemeClr val="bg1"/>
                </a:solidFill>
                <a:effectLst/>
                <a:latin typeface="Centaur" panose="02030504050205020304" pitchFamily="18" charset="0"/>
                <a:cs typeface="Arabic Typesetting" panose="020B0604020202020204" pitchFamily="66" charset="-78"/>
              </a:rPr>
              <a:t>“…though suffering from painful wounds, he refused medical attention…”</a:t>
            </a:r>
            <a:endParaRPr lang="en-US" sz="3600" b="1">
              <a:solidFill>
                <a:schemeClr val="bg1"/>
              </a:solidFill>
              <a:latin typeface="Centaur" panose="02030504050205020304" pitchFamily="18" charset="0"/>
              <a:cs typeface="Arabic Typesetting" panose="020B0604020202020204" pitchFamily="66" charset="-78"/>
            </a:endParaRPr>
          </a:p>
        </p:txBody>
      </p:sp>
      <p:pic>
        <p:nvPicPr>
          <p:cNvPr id="10243" name="Picture 3">
            <a:extLst>
              <a:ext uri="{FF2B5EF4-FFF2-40B4-BE49-F238E27FC236}">
                <a16:creationId xmlns:a16="http://schemas.microsoft.com/office/drawing/2014/main" id="{B4250C6B-99A1-4953-AF1A-C75283174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7582" y="1812897"/>
            <a:ext cx="4640296" cy="307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6518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F5EA63-30EB-4A62-9BF5-B5D739AE9D88}"/>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1DFD486-F883-46B0-B8A9-8765694023CE}"/>
              </a:ext>
            </a:extLst>
          </p:cNvPr>
          <p:cNvSpPr txBox="1"/>
          <p:nvPr/>
        </p:nvSpPr>
        <p:spPr>
          <a:xfrm>
            <a:off x="5905832" y="253880"/>
            <a:ext cx="6102626" cy="6532558"/>
          </a:xfrm>
          <a:prstGeom prst="rect">
            <a:avLst/>
          </a:prstGeom>
          <a:noFill/>
        </p:spPr>
        <p:txBody>
          <a:bodyPr wrap="square">
            <a:spAutoFit/>
          </a:bodyPr>
          <a:lstStyle/>
          <a:p>
            <a:r>
              <a:rPr lang="en-US" sz="1350" b="0" i="0">
                <a:solidFill>
                  <a:schemeClr val="tx1">
                    <a:lumMod val="65000"/>
                    <a:lumOff val="35000"/>
                  </a:schemeClr>
                </a:solidFill>
                <a:effectLst/>
                <a:latin typeface="adobe-garamond-pro"/>
              </a:rPr>
              <a:t>For conspicuous gallantry and intrepidity in action at the risk of his life above and beyond the call of duty. Sgt. Davis (then Pfc.) distinguished himself during the early morning hours while serving as a cannoneer with Battery C, at a remote fire support base. At approximately 0200 hours the fire support base was under heavy enemy mortar attack. Simultaneously, an estimated reinforced Viet Cong battalion launched a fierce ground assault upon the fire support base. The attacking enemy drove to within 25 meters of the friendly positions. Only a river separated the Viet Cong from the fire support base. Detecting a nearby enemy position, Sgt. Davis seized a machine gun and provided covering fire for his gun crew, as they attempted to bring direct artillery fire on the enemy. Despite his efforts, an enemy recoilless-rifle round scored a direct hit upon the artillery piece. The resultant blast hurled the gun crew from their weapon and blew Sgt. Davis into a foxhole. He struggled to his feet and returned to the howitzer, which was burning furiously. Ignoring repeated warnings to seek cover, Sgt. Davis rammed a shell into the gun. Disregarding a withering hail of enemy fire directed against his position, he aimed and fired the howitzer which rolled backward, knocking Sgt. Davis violently to the ground. Undaunted, he returned to the weapon to fire again when an enemy mortar round exploded within 20 meters of his position, injuring him painfully. Nevertheless, Sgt. Davis loaded the artillery piece, aimed, and fired. Again, he was knocked down by the recoil. In complete disregard for his safety, Sgt. Davis loaded and fired three more shells into the enemy. Disregarding his extensive injuries and his inability to swim, Sgt. Davis picked up an air mattress and struck out across the deep river to rescue three wounded comrades on the far side. Upon reaching the three wounded men, he stood upright and fired into the dense vegetation to prevent the Viet Cong from advancing. While the most seriously wounded soldier was helped across the river, Sgt. Davis protected the two remaining casualties until he could pull them across the river to the fire support base. Though suffering from painful wounds, he refused medical attention, joining another howitzer crew which fired at the large Viet Cong force until it broke contact and fled. Sgt. Davis' extraordinary heroism, at the risk of his life, is in keeping with the highest traditions of the military service and reflect great credit upon himself and the U.S. Army.</a:t>
            </a:r>
            <a:endParaRPr lang="en-US" sz="1350">
              <a:solidFill>
                <a:schemeClr val="tx1">
                  <a:lumMod val="65000"/>
                  <a:lumOff val="35000"/>
                </a:schemeClr>
              </a:solidFill>
            </a:endParaRPr>
          </a:p>
        </p:txBody>
      </p:sp>
      <p:sp>
        <p:nvSpPr>
          <p:cNvPr id="6" name="TextBox 5">
            <a:extLst>
              <a:ext uri="{FF2B5EF4-FFF2-40B4-BE49-F238E27FC236}">
                <a16:creationId xmlns:a16="http://schemas.microsoft.com/office/drawing/2014/main" id="{F0B37060-C9F2-4118-9244-8DA27E3F716B}"/>
              </a:ext>
            </a:extLst>
          </p:cNvPr>
          <p:cNvSpPr txBox="1"/>
          <p:nvPr/>
        </p:nvSpPr>
        <p:spPr>
          <a:xfrm>
            <a:off x="6837970" y="2002707"/>
            <a:ext cx="4663278" cy="2862322"/>
          </a:xfrm>
          <a:prstGeom prst="rect">
            <a:avLst/>
          </a:prstGeom>
          <a:noFill/>
        </p:spPr>
        <p:txBody>
          <a:bodyPr wrap="square">
            <a:spAutoFit/>
          </a:bodyPr>
          <a:lstStyle/>
          <a:p>
            <a:r>
              <a:rPr lang="en-US" sz="3600" b="1" i="0">
                <a:solidFill>
                  <a:schemeClr val="bg1"/>
                </a:solidFill>
                <a:effectLst/>
                <a:latin typeface="Centaur" panose="02030504050205020304" pitchFamily="18" charset="0"/>
                <a:cs typeface="Arabic Typesetting" panose="020B0604020202020204" pitchFamily="66" charset="-78"/>
              </a:rPr>
              <a:t>“…joining another howitzer crew which fired at the large Viet Cong force until it broke contact and fled...” </a:t>
            </a:r>
            <a:endParaRPr lang="en-US" sz="3600" b="1">
              <a:solidFill>
                <a:schemeClr val="bg1"/>
              </a:solidFill>
              <a:latin typeface="Centaur" panose="02030504050205020304" pitchFamily="18" charset="0"/>
              <a:cs typeface="Arabic Typesetting" panose="020B0604020202020204" pitchFamily="66" charset="-78"/>
            </a:endParaRPr>
          </a:p>
        </p:txBody>
      </p:sp>
      <p:pic>
        <p:nvPicPr>
          <p:cNvPr id="11265" name="Picture 1">
            <a:extLst>
              <a:ext uri="{FF2B5EF4-FFF2-40B4-BE49-F238E27FC236}">
                <a16:creationId xmlns:a16="http://schemas.microsoft.com/office/drawing/2014/main" id="{09F76ECB-8B5B-4BCC-89A4-FE93F11D99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061" y="1558982"/>
            <a:ext cx="5407396" cy="361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6570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F5EA63-30EB-4A62-9BF5-B5D739AE9D88}"/>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4C0BD14-C9A3-4C8E-8FFB-6D1B77F1A228}"/>
              </a:ext>
            </a:extLst>
          </p:cNvPr>
          <p:cNvSpPr txBox="1"/>
          <p:nvPr/>
        </p:nvSpPr>
        <p:spPr>
          <a:xfrm>
            <a:off x="85477" y="325442"/>
            <a:ext cx="6102626" cy="6532558"/>
          </a:xfrm>
          <a:prstGeom prst="rect">
            <a:avLst/>
          </a:prstGeom>
          <a:noFill/>
        </p:spPr>
        <p:txBody>
          <a:bodyPr wrap="square">
            <a:spAutoFit/>
          </a:bodyPr>
          <a:lstStyle/>
          <a:p>
            <a:r>
              <a:rPr lang="en-US" sz="1350" b="0" i="0">
                <a:solidFill>
                  <a:schemeClr val="tx1">
                    <a:lumMod val="65000"/>
                    <a:lumOff val="35000"/>
                  </a:schemeClr>
                </a:solidFill>
                <a:effectLst/>
                <a:latin typeface="adobe-garamond-pro"/>
              </a:rPr>
              <a:t>For conspicuous gallantry and intrepidity in action at the risk of his life above and beyond the call of duty. Sgt. Davis (then Pfc.) distinguished himself during the early morning hours while serving as a cannoneer with Battery C, at a remote fire support base. At approximately 0200 hours the fire support base was under heavy enemy mortar attack. Simultaneously, an estimated reinforced Viet Cong battalion launched a fierce ground assault upon the fire support base. The attacking enemy drove to within 25 meters of the friendly positions. Only a river separated the Viet Cong from the fire support base. Detecting a nearby enemy position, Sgt. Davis seized a machine gun and provided covering fire for his gun crew, as they attempted to bring direct artillery fire on the enemy. Despite his efforts, an enemy recoilless-rifle round scored a direct hit upon the artillery piece. The resultant blast hurled the gun crew from their weapon and blew Sgt. Davis into a foxhole. He struggled to his feet and returned to the howitzer, which was burning furiously. Ignoring repeated warnings to seek cover, Sgt. Davis rammed a shell into the gun. Disregarding a withering hail of enemy fire directed against his position, he aimed and fired the howitzer which rolled backward, knocking Sgt. Davis violently to the ground. Undaunted, he returned to the weapon to fire again when an enemy mortar round exploded within 20 meters of his position, injuring him painfully. Nevertheless, Sgt. Davis loaded the artillery piece, aimed, and fired. Again, he was knocked down by the recoil. In complete disregard for his safety, Sgt. Davis loaded and fired three more shells into the enemy. Disregarding his extensive injuries and his inability to swim, Sgt. Davis picked up an air mattress and struck out across the deep river to rescue three wounded comrades on the far side. Upon reaching the three wounded men, he stood upright and fired into the dense vegetation to prevent the Viet Cong from advancing. While the most seriously wounded soldier was helped across the river, Sgt. Davis protected the two remaining casualties until he could pull them across the river to the fire support base. Though suffering from painful wounds, he refused medical attention, joining another howitzer crew which fired at the large Viet Cong force until it broke contact and fled. Sgt. Davis' extraordinary heroism, at the risk of his life, is in keeping with the highest traditions of the military service and reflect great credit upon himself and the U.S. Army.</a:t>
            </a:r>
            <a:endParaRPr lang="en-US" sz="1350">
              <a:solidFill>
                <a:schemeClr val="tx1">
                  <a:lumMod val="65000"/>
                  <a:lumOff val="35000"/>
                </a:schemeClr>
              </a:solidFill>
            </a:endParaRPr>
          </a:p>
        </p:txBody>
      </p:sp>
      <p:sp>
        <p:nvSpPr>
          <p:cNvPr id="6" name="TextBox 5">
            <a:extLst>
              <a:ext uri="{FF2B5EF4-FFF2-40B4-BE49-F238E27FC236}">
                <a16:creationId xmlns:a16="http://schemas.microsoft.com/office/drawing/2014/main" id="{F0B37060-C9F2-4118-9244-8DA27E3F716B}"/>
              </a:ext>
            </a:extLst>
          </p:cNvPr>
          <p:cNvSpPr txBox="1"/>
          <p:nvPr/>
        </p:nvSpPr>
        <p:spPr>
          <a:xfrm>
            <a:off x="955552" y="2470605"/>
            <a:ext cx="4840705" cy="1754326"/>
          </a:xfrm>
          <a:prstGeom prst="rect">
            <a:avLst/>
          </a:prstGeom>
          <a:noFill/>
        </p:spPr>
        <p:txBody>
          <a:bodyPr wrap="square">
            <a:spAutoFit/>
          </a:bodyPr>
          <a:lstStyle/>
          <a:p>
            <a:r>
              <a:rPr lang="en-US" sz="3600" b="1" i="0">
                <a:solidFill>
                  <a:schemeClr val="bg1"/>
                </a:solidFill>
                <a:effectLst/>
                <a:latin typeface="Centaur" panose="02030504050205020304" pitchFamily="18" charset="0"/>
                <a:cs typeface="Arabic Typesetting" panose="020B0604020202020204" pitchFamily="66" charset="-78"/>
              </a:rPr>
              <a:t>“…Sgt. Davis' extraordinary heroism, at the risk of his life…”</a:t>
            </a:r>
            <a:endParaRPr lang="en-US" sz="3600" b="1">
              <a:solidFill>
                <a:schemeClr val="bg1"/>
              </a:solidFill>
              <a:latin typeface="Centaur" panose="02030504050205020304" pitchFamily="18" charset="0"/>
              <a:cs typeface="Arabic Typesetting" panose="020B0604020202020204" pitchFamily="66" charset="-78"/>
            </a:endParaRPr>
          </a:p>
        </p:txBody>
      </p:sp>
      <p:pic>
        <p:nvPicPr>
          <p:cNvPr id="13314" name="Picture 2">
            <a:extLst>
              <a:ext uri="{FF2B5EF4-FFF2-40B4-BE49-F238E27FC236}">
                <a16:creationId xmlns:a16="http://schemas.microsoft.com/office/drawing/2014/main" id="{23269764-3CF0-4A69-B36E-E8D4695DF8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95" t="4737" r="6908" b="14210"/>
          <a:stretch/>
        </p:blipFill>
        <p:spPr bwMode="auto">
          <a:xfrm>
            <a:off x="6533147" y="1364277"/>
            <a:ext cx="5041232" cy="3705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473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F5EA63-30EB-4A62-9BF5-B5D739AE9D88}"/>
              </a:ext>
            </a:extLst>
          </p:cNvPr>
          <p:cNvSpPr/>
          <p:nvPr/>
        </p:nvSpPr>
        <p:spPr>
          <a:xfrm>
            <a:off x="6361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22065C8-64EA-440E-BEBE-F13246B9F262}"/>
              </a:ext>
            </a:extLst>
          </p:cNvPr>
          <p:cNvSpPr txBox="1"/>
          <p:nvPr/>
        </p:nvSpPr>
        <p:spPr>
          <a:xfrm>
            <a:off x="5905832" y="253880"/>
            <a:ext cx="6102626" cy="6532558"/>
          </a:xfrm>
          <a:prstGeom prst="rect">
            <a:avLst/>
          </a:prstGeom>
          <a:noFill/>
        </p:spPr>
        <p:txBody>
          <a:bodyPr wrap="square">
            <a:spAutoFit/>
          </a:bodyPr>
          <a:lstStyle/>
          <a:p>
            <a:r>
              <a:rPr lang="en-US" sz="1350" b="0" i="0">
                <a:solidFill>
                  <a:schemeClr val="tx1">
                    <a:lumMod val="65000"/>
                    <a:lumOff val="35000"/>
                  </a:schemeClr>
                </a:solidFill>
                <a:effectLst/>
                <a:latin typeface="adobe-garamond-pro"/>
              </a:rPr>
              <a:t>For conspicuous gallantry and intrepidity in action at the risk of his life above and beyond the call of duty. Sgt. Davis (then Pfc.) distinguished himself during the early morning hours while serving as a cannoneer with Battery C, at a remote fire support base. At approximately 0200 hours the fire support base was under heavy enemy mortar attack. Simultaneously, an estimated reinforced Viet Cong battalion launched a fierce ground assault upon the fire support base. The attacking enemy drove to within 25 meters of the friendly positions. Only a river separated the Viet Cong from the fire support base. Detecting a nearby enemy position, Sgt. Davis seized a machine gun and provided covering fire for his gun crew, as they attempted to bring direct artillery fire on the enemy. Despite his efforts, an enemy recoilless-rifle round scored a direct hit upon the artillery piece. The resultant blast hurled the gun crew from their weapon and blew Sgt. Davis into a foxhole. He struggled to his feet and returned to the howitzer, which was burning furiously. Ignoring repeated warnings to seek cover, Sgt. Davis rammed a shell into the gun. Disregarding a withering hail of enemy fire directed against his position, he aimed and fired the howitzer which rolled backward, knocking Sgt. Davis violently to the ground. Undaunted, he returned to the weapon to fire again when an enemy mortar round exploded within 20 meters of his position, injuring him painfully. Nevertheless, Sgt. Davis loaded the artillery piece, aimed, and fired. Again, he was knocked down by the recoil. In complete disregard for his safety, Sgt. Davis loaded and fired three more shells into the enemy. Disregarding his extensive injuries and his inability to swim, Sgt. Davis picked up an air mattress and struck out across the deep river to rescue three wounded comrades on the far side. Upon reaching the three wounded men, he stood upright and fired into the dense vegetation to prevent the Viet Cong from advancing. While the most seriously wounded soldier was helped across the river, Sgt. Davis protected the two remaining casualties until he could pull them across the river to the fire support base. Though suffering from painful wounds, he refused medical attention, joining another howitzer crew which fired at the large Viet Cong force until it broke contact and fled. Sgt. Davis' extraordinary heroism, at the risk of his life, is in keeping with the highest traditions of the military service and reflect great credit upon himself and the U.S. Army.</a:t>
            </a:r>
            <a:endParaRPr lang="en-US" sz="1350">
              <a:solidFill>
                <a:schemeClr val="tx1">
                  <a:lumMod val="65000"/>
                  <a:lumOff val="35000"/>
                </a:schemeClr>
              </a:solidFill>
            </a:endParaRPr>
          </a:p>
        </p:txBody>
      </p:sp>
      <p:sp>
        <p:nvSpPr>
          <p:cNvPr id="6" name="TextBox 5">
            <a:extLst>
              <a:ext uri="{FF2B5EF4-FFF2-40B4-BE49-F238E27FC236}">
                <a16:creationId xmlns:a16="http://schemas.microsoft.com/office/drawing/2014/main" id="{F0B37060-C9F2-4118-9244-8DA27E3F716B}"/>
              </a:ext>
            </a:extLst>
          </p:cNvPr>
          <p:cNvSpPr txBox="1"/>
          <p:nvPr/>
        </p:nvSpPr>
        <p:spPr>
          <a:xfrm>
            <a:off x="6396307" y="1811999"/>
            <a:ext cx="5221432" cy="3416320"/>
          </a:xfrm>
          <a:prstGeom prst="rect">
            <a:avLst/>
          </a:prstGeom>
          <a:noFill/>
        </p:spPr>
        <p:txBody>
          <a:bodyPr wrap="square">
            <a:spAutoFit/>
          </a:bodyPr>
          <a:lstStyle/>
          <a:p>
            <a:r>
              <a:rPr lang="en-US" sz="3600" b="1" i="0">
                <a:solidFill>
                  <a:schemeClr val="bg1"/>
                </a:solidFill>
                <a:effectLst/>
                <a:latin typeface="Centaur" panose="02030504050205020304" pitchFamily="18" charset="0"/>
                <a:cs typeface="Arabic Typesetting" panose="020B0604020202020204" pitchFamily="66" charset="-78"/>
              </a:rPr>
              <a:t>“…extraordinary heroism…risk of his life…keeping with the highest traditions … reflect great credit upon himself and the U.S. Army...” </a:t>
            </a:r>
            <a:endParaRPr lang="en-US" sz="3600" b="1">
              <a:solidFill>
                <a:schemeClr val="bg1"/>
              </a:solidFill>
              <a:latin typeface="Centaur" panose="02030504050205020304" pitchFamily="18" charset="0"/>
              <a:cs typeface="Arabic Typesetting" panose="020B0604020202020204" pitchFamily="66" charset="-78"/>
            </a:endParaRPr>
          </a:p>
        </p:txBody>
      </p:sp>
      <p:pic>
        <p:nvPicPr>
          <p:cNvPr id="2" name="Picture 1">
            <a:extLst>
              <a:ext uri="{FF2B5EF4-FFF2-40B4-BE49-F238E27FC236}">
                <a16:creationId xmlns:a16="http://schemas.microsoft.com/office/drawing/2014/main" id="{01CAEE65-453F-4B8F-B59E-4FB707D8F753}"/>
              </a:ext>
            </a:extLst>
          </p:cNvPr>
          <p:cNvPicPr>
            <a:picLocks noChangeAspect="1"/>
          </p:cNvPicPr>
          <p:nvPr/>
        </p:nvPicPr>
        <p:blipFill>
          <a:blip r:embed="rId2"/>
          <a:stretch>
            <a:fillRect/>
          </a:stretch>
        </p:blipFill>
        <p:spPr>
          <a:xfrm>
            <a:off x="574261" y="1724412"/>
            <a:ext cx="4856738" cy="3239494"/>
          </a:xfrm>
          <a:prstGeom prst="rect">
            <a:avLst/>
          </a:prstGeom>
        </p:spPr>
      </p:pic>
    </p:spTree>
    <p:extLst>
      <p:ext uri="{BB962C8B-B14F-4D97-AF65-F5344CB8AC3E}">
        <p14:creationId xmlns:p14="http://schemas.microsoft.com/office/powerpoint/2010/main" val="4023020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C8A886-13A5-4CA3-B887-5754A7CA37D1}"/>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28" name="Picture 4" descr="See the source image">
            <a:extLst>
              <a:ext uri="{FF2B5EF4-FFF2-40B4-BE49-F238E27FC236}">
                <a16:creationId xmlns:a16="http://schemas.microsoft.com/office/drawing/2014/main" id="{0A3E87F7-CE66-45AC-A5B8-A4E668BA9C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523"/>
          <a:stretch/>
        </p:blipFill>
        <p:spPr bwMode="auto">
          <a:xfrm>
            <a:off x="708057" y="1726325"/>
            <a:ext cx="5219383" cy="30134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1CE1B83-32FF-454F-827D-E166A81C351A}"/>
              </a:ext>
            </a:extLst>
          </p:cNvPr>
          <p:cNvSpPr txBox="1"/>
          <p:nvPr/>
        </p:nvSpPr>
        <p:spPr>
          <a:xfrm>
            <a:off x="6635497" y="1801892"/>
            <a:ext cx="4454555" cy="2862322"/>
          </a:xfrm>
          <a:prstGeom prst="rect">
            <a:avLst/>
          </a:prstGeom>
          <a:noFill/>
        </p:spPr>
        <p:txBody>
          <a:bodyPr wrap="square">
            <a:spAutoFit/>
          </a:bodyPr>
          <a:lstStyle/>
          <a:p>
            <a:r>
              <a:rPr lang="en-US" sz="3600" b="1" i="0">
                <a:solidFill>
                  <a:schemeClr val="bg1"/>
                </a:solidFill>
                <a:effectLst/>
                <a:latin typeface="Centaur" panose="02030504050205020304" pitchFamily="18" charset="0"/>
                <a:cs typeface="Arabic Typesetting" panose="020B0604020202020204" pitchFamily="66" charset="-78"/>
              </a:rPr>
              <a:t>“You Don’t Lose ‘Til      You Quit Trying.”</a:t>
            </a:r>
          </a:p>
          <a:p>
            <a:endParaRPr lang="en-US" sz="3600" b="1">
              <a:solidFill>
                <a:schemeClr val="bg1"/>
              </a:solidFill>
              <a:latin typeface="Centaur" panose="02030504050205020304" pitchFamily="18" charset="0"/>
              <a:cs typeface="Arabic Typesetting" panose="020B0604020202020204" pitchFamily="66" charset="-78"/>
            </a:endParaRPr>
          </a:p>
          <a:p>
            <a:r>
              <a:rPr lang="en-US" sz="3600" b="1">
                <a:solidFill>
                  <a:schemeClr val="bg1"/>
                </a:solidFill>
                <a:latin typeface="Centaur" panose="02030504050205020304" pitchFamily="18" charset="0"/>
                <a:cs typeface="Arabic Typesetting" panose="020B0604020202020204" pitchFamily="66" charset="-78"/>
              </a:rPr>
              <a:t>Sammy Lee Davis, </a:t>
            </a:r>
            <a:r>
              <a:rPr lang="en-US" sz="3600" b="1" err="1">
                <a:solidFill>
                  <a:schemeClr val="bg1"/>
                </a:solidFill>
                <a:latin typeface="Centaur" panose="02030504050205020304" pitchFamily="18" charset="0"/>
                <a:cs typeface="Arabic Typesetting" panose="020B0604020202020204" pitchFamily="66" charset="-78"/>
              </a:rPr>
              <a:t>CMoH</a:t>
            </a:r>
            <a:r>
              <a:rPr lang="en-US" sz="3600" b="1">
                <a:solidFill>
                  <a:schemeClr val="bg1"/>
                </a:solidFill>
                <a:latin typeface="Centaur" panose="02030504050205020304" pitchFamily="18" charset="0"/>
                <a:cs typeface="Arabic Typesetting" panose="020B0604020202020204" pitchFamily="66" charset="-78"/>
              </a:rPr>
              <a:t>, Vietnam</a:t>
            </a:r>
          </a:p>
        </p:txBody>
      </p:sp>
    </p:spTree>
    <p:extLst>
      <p:ext uri="{BB962C8B-B14F-4D97-AF65-F5344CB8AC3E}">
        <p14:creationId xmlns:p14="http://schemas.microsoft.com/office/powerpoint/2010/main" val="202935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4B6D31-F662-4E33-BC87-728ABA6DD425}"/>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See the source image">
            <a:extLst>
              <a:ext uri="{FF2B5EF4-FFF2-40B4-BE49-F238E27FC236}">
                <a16:creationId xmlns:a16="http://schemas.microsoft.com/office/drawing/2014/main" id="{61AEE1B1-0C61-4323-A50D-93510F9837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97" r="197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307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F5EA63-30EB-4A62-9BF5-B5D739AE9D88}"/>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0B37060-C9F2-4118-9244-8DA27E3F716B}"/>
              </a:ext>
            </a:extLst>
          </p:cNvPr>
          <p:cNvSpPr txBox="1"/>
          <p:nvPr/>
        </p:nvSpPr>
        <p:spPr>
          <a:xfrm>
            <a:off x="366962" y="507151"/>
            <a:ext cx="3988469" cy="1631216"/>
          </a:xfrm>
          <a:prstGeom prst="rect">
            <a:avLst/>
          </a:prstGeom>
          <a:noFill/>
        </p:spPr>
        <p:txBody>
          <a:bodyPr wrap="square">
            <a:spAutoFit/>
          </a:bodyPr>
          <a:lstStyle/>
          <a:p>
            <a:r>
              <a:rPr lang="en-US" sz="2800" b="1" i="0" dirty="0">
                <a:solidFill>
                  <a:schemeClr val="accent4">
                    <a:lumMod val="75000"/>
                  </a:schemeClr>
                </a:solidFill>
                <a:effectLst/>
                <a:latin typeface="Centaur" panose="02030504050205020304" pitchFamily="18" charset="0"/>
                <a:cs typeface="Arabic Typesetting" panose="020B0604020202020204" pitchFamily="66" charset="-78"/>
              </a:rPr>
              <a:t>Vietnam War – U.S. Army</a:t>
            </a:r>
          </a:p>
          <a:p>
            <a:endParaRPr lang="en-US" sz="2800" b="1" dirty="0">
              <a:solidFill>
                <a:schemeClr val="bg1"/>
              </a:solidFill>
              <a:latin typeface="Centaur" panose="02030504050205020304" pitchFamily="18" charset="0"/>
              <a:cs typeface="Arabic Typesetting" panose="020B0604020202020204" pitchFamily="66" charset="-78"/>
            </a:endParaRPr>
          </a:p>
          <a:p>
            <a:r>
              <a:rPr lang="en-US" sz="4400" b="1" dirty="0">
                <a:solidFill>
                  <a:schemeClr val="bg1"/>
                </a:solidFill>
                <a:latin typeface="Bahnschrift Light Condensed" panose="020B0502040204020203" pitchFamily="34" charset="0"/>
                <a:cs typeface="Arabic Typesetting" panose="020B0604020202020204" pitchFamily="66" charset="-78"/>
              </a:rPr>
              <a:t>SAMMY LEE DAVIS</a:t>
            </a:r>
          </a:p>
        </p:txBody>
      </p:sp>
      <p:cxnSp>
        <p:nvCxnSpPr>
          <p:cNvPr id="9" name="Straight Connector 8">
            <a:extLst>
              <a:ext uri="{FF2B5EF4-FFF2-40B4-BE49-F238E27FC236}">
                <a16:creationId xmlns:a16="http://schemas.microsoft.com/office/drawing/2014/main" id="{9619DB06-E3CE-4F04-A987-FBA1E0EADC7F}"/>
              </a:ext>
            </a:extLst>
          </p:cNvPr>
          <p:cNvCxnSpPr/>
          <p:nvPr/>
        </p:nvCxnSpPr>
        <p:spPr>
          <a:xfrm>
            <a:off x="565484" y="1215189"/>
            <a:ext cx="1323474"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D51F8E6-E348-4B40-BD4C-FF46CC8FFDB4}"/>
              </a:ext>
            </a:extLst>
          </p:cNvPr>
          <p:cNvCxnSpPr>
            <a:cxnSpLocks/>
          </p:cNvCxnSpPr>
          <p:nvPr/>
        </p:nvCxnSpPr>
        <p:spPr>
          <a:xfrm>
            <a:off x="565484" y="2763252"/>
            <a:ext cx="5871411"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B0E24A2-52E9-4AAE-A1DD-42B65DF333DD}"/>
              </a:ext>
            </a:extLst>
          </p:cNvPr>
          <p:cNvSpPr txBox="1"/>
          <p:nvPr/>
        </p:nvSpPr>
        <p:spPr>
          <a:xfrm>
            <a:off x="565484" y="2406316"/>
            <a:ext cx="11626516" cy="2862322"/>
          </a:xfrm>
          <a:prstGeom prst="rect">
            <a:avLst/>
          </a:prstGeom>
          <a:noFill/>
        </p:spPr>
        <p:txBody>
          <a:bodyPr wrap="square" rtlCol="0">
            <a:spAutoFit/>
          </a:bodyPr>
          <a:lstStyle/>
          <a:p>
            <a:r>
              <a:rPr lang="en-US" dirty="0">
                <a:solidFill>
                  <a:schemeClr val="bg1"/>
                </a:solidFill>
              </a:rPr>
              <a:t>Details</a:t>
            </a:r>
          </a:p>
          <a:p>
            <a:endParaRPr lang="en-US" dirty="0">
              <a:solidFill>
                <a:schemeClr val="bg1"/>
              </a:solidFill>
            </a:endParaRPr>
          </a:p>
          <a:p>
            <a:r>
              <a:rPr lang="en-US" dirty="0">
                <a:solidFill>
                  <a:schemeClr val="accent4">
                    <a:lumMod val="75000"/>
                  </a:schemeClr>
                </a:solidFill>
              </a:rPr>
              <a:t>RANK: </a:t>
            </a:r>
            <a:r>
              <a:rPr lang="en-US" dirty="0">
                <a:solidFill>
                  <a:schemeClr val="bg1"/>
                </a:solidFill>
              </a:rPr>
              <a:t>PRIVATE FIRST CLASS                                              </a:t>
            </a:r>
            <a:r>
              <a:rPr lang="en-US" dirty="0">
                <a:solidFill>
                  <a:schemeClr val="accent4">
                    <a:lumMod val="75000"/>
                  </a:schemeClr>
                </a:solidFill>
              </a:rPr>
              <a:t>MILITARY SERVICE BRANCH: </a:t>
            </a:r>
            <a:r>
              <a:rPr lang="en-US" dirty="0">
                <a:solidFill>
                  <a:schemeClr val="bg1"/>
                </a:solidFill>
              </a:rPr>
              <a:t>U.S. ARMY        </a:t>
            </a:r>
          </a:p>
          <a:p>
            <a:r>
              <a:rPr lang="en-US" dirty="0">
                <a:solidFill>
                  <a:schemeClr val="bg1"/>
                </a:solidFill>
              </a:rPr>
              <a:t>(HIGHEST RANK: SERGEANT FIRST CLASS)</a:t>
            </a:r>
          </a:p>
          <a:p>
            <a:endParaRPr lang="en-US" dirty="0">
              <a:solidFill>
                <a:schemeClr val="bg1"/>
              </a:solidFill>
            </a:endParaRPr>
          </a:p>
          <a:p>
            <a:r>
              <a:rPr lang="en-US" dirty="0">
                <a:solidFill>
                  <a:schemeClr val="accent4">
                    <a:lumMod val="75000"/>
                  </a:schemeClr>
                </a:solidFill>
              </a:rPr>
              <a:t>CONFLICT/ERA: </a:t>
            </a:r>
            <a:r>
              <a:rPr lang="en-US" dirty="0">
                <a:solidFill>
                  <a:schemeClr val="bg1"/>
                </a:solidFill>
              </a:rPr>
              <a:t>VIETNAM WAR                                         </a:t>
            </a:r>
            <a:r>
              <a:rPr lang="en-US" dirty="0">
                <a:solidFill>
                  <a:schemeClr val="accent4">
                    <a:lumMod val="75000"/>
                  </a:schemeClr>
                </a:solidFill>
              </a:rPr>
              <a:t>MEDAL OF HONOR ACTION DATE: </a:t>
            </a:r>
            <a:r>
              <a:rPr lang="en-US" dirty="0">
                <a:solidFill>
                  <a:schemeClr val="bg1"/>
                </a:solidFill>
              </a:rPr>
              <a:t>NOVEMBER 18,1967</a:t>
            </a:r>
          </a:p>
          <a:p>
            <a:endParaRPr lang="en-US" dirty="0">
              <a:solidFill>
                <a:schemeClr val="bg1"/>
              </a:solidFill>
            </a:endParaRPr>
          </a:p>
          <a:p>
            <a:r>
              <a:rPr lang="en-US" dirty="0">
                <a:solidFill>
                  <a:schemeClr val="accent4">
                    <a:lumMod val="75000"/>
                  </a:schemeClr>
                </a:solidFill>
              </a:rPr>
              <a:t>UNIT/COMMAND:                                                               MEDAL OF HONOR ACTION PLACE: </a:t>
            </a:r>
          </a:p>
          <a:p>
            <a:r>
              <a:rPr lang="en-US" dirty="0">
                <a:solidFill>
                  <a:schemeClr val="bg1"/>
                </a:solidFill>
              </a:rPr>
              <a:t>BATTERY C, 2D BATTALION, 4</a:t>
            </a:r>
            <a:r>
              <a:rPr lang="en-US" baseline="30000" dirty="0">
                <a:solidFill>
                  <a:schemeClr val="bg1"/>
                </a:solidFill>
              </a:rPr>
              <a:t>TH</a:t>
            </a:r>
            <a:r>
              <a:rPr lang="en-US" dirty="0">
                <a:solidFill>
                  <a:schemeClr val="bg1"/>
                </a:solidFill>
              </a:rPr>
              <a:t> ARTILLERY,                      FIREBASE CUDGIL, WEST OF CAILAY, REPUBLIC OF VIETNAM </a:t>
            </a:r>
          </a:p>
          <a:p>
            <a:r>
              <a:rPr lang="en-US" dirty="0">
                <a:solidFill>
                  <a:schemeClr val="bg1"/>
                </a:solidFill>
              </a:rPr>
              <a:t>9</a:t>
            </a:r>
            <a:r>
              <a:rPr lang="en-US" baseline="30000" dirty="0">
                <a:solidFill>
                  <a:schemeClr val="bg1"/>
                </a:solidFill>
              </a:rPr>
              <a:t>TH</a:t>
            </a:r>
            <a:r>
              <a:rPr lang="en-US" dirty="0">
                <a:solidFill>
                  <a:schemeClr val="bg1"/>
                </a:solidFill>
              </a:rPr>
              <a:t> INFANTRY DIVITION</a:t>
            </a:r>
          </a:p>
        </p:txBody>
      </p:sp>
    </p:spTree>
    <p:extLst>
      <p:ext uri="{BB962C8B-B14F-4D97-AF65-F5344CB8AC3E}">
        <p14:creationId xmlns:p14="http://schemas.microsoft.com/office/powerpoint/2010/main" val="3747661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F5EA63-30EB-4A62-9BF5-B5D739AE9D88}"/>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9BF88B-1ABF-4FED-8695-219A15E49F9D}"/>
              </a:ext>
            </a:extLst>
          </p:cNvPr>
          <p:cNvSpPr txBox="1"/>
          <p:nvPr/>
        </p:nvSpPr>
        <p:spPr>
          <a:xfrm>
            <a:off x="5858124" y="267312"/>
            <a:ext cx="6102626" cy="6532558"/>
          </a:xfrm>
          <a:prstGeom prst="rect">
            <a:avLst/>
          </a:prstGeom>
          <a:noFill/>
        </p:spPr>
        <p:txBody>
          <a:bodyPr wrap="square">
            <a:spAutoFit/>
          </a:bodyPr>
          <a:lstStyle/>
          <a:p>
            <a:r>
              <a:rPr lang="en-US" sz="1350" b="0" i="0">
                <a:solidFill>
                  <a:schemeClr val="tx1">
                    <a:lumMod val="65000"/>
                    <a:lumOff val="35000"/>
                  </a:schemeClr>
                </a:solidFill>
                <a:effectLst/>
                <a:latin typeface="adobe-garamond-pro"/>
              </a:rPr>
              <a:t>For </a:t>
            </a:r>
            <a:r>
              <a:rPr lang="en-US" sz="1350" b="1" i="0">
                <a:solidFill>
                  <a:schemeClr val="tx1">
                    <a:lumMod val="65000"/>
                    <a:lumOff val="35000"/>
                  </a:schemeClr>
                </a:solidFill>
                <a:effectLst/>
                <a:latin typeface="adobe-garamond-pro"/>
              </a:rPr>
              <a:t>conspicuous gallantry and intrepidity in action </a:t>
            </a:r>
            <a:r>
              <a:rPr lang="en-US" sz="1350" b="0" i="0">
                <a:solidFill>
                  <a:schemeClr val="tx1">
                    <a:lumMod val="65000"/>
                    <a:lumOff val="35000"/>
                  </a:schemeClr>
                </a:solidFill>
                <a:effectLst/>
                <a:latin typeface="adobe-garamond-pro"/>
              </a:rPr>
              <a:t>at the risk of his life above and beyond the call of duty. Sgt. Davis (then Pfc.) distinguished himself during the early morning hours while serving as a cannoneer with Battery C, at a remote fire support base. At approximately 0200 hours the fire support base was under heavy enemy mortar attack. Simultaneously, an estimated reinforced Viet Cong battalion launched a fierce ground assault upon the fire support base. The attacking enemy drove to within 25 meters of the friendly positions. Only a river separated the Viet Cong from the fire support base. Detecting a nearby enemy position, Sgt. Davis seized a machine gun and provided covering fire for his gun crew, as they attempted to bring direct artillery fire on the enemy. Despite his efforts, an enemy recoilless-rifle round scored a direct hit upon the artillery piece. The resultant blast hurled the gun crew from their weapon and blew Sgt. Davis into a foxhole. He struggled to his feet and returned to the howitzer, which was burning furiously. Ignoring repeated warnings to seek cover, Sgt. Davis rammed a shell into the gun. Disregarding a withering hail of enemy fire directed against his position, he aimed and fired the howitzer which rolled backward, knocking Sgt. Davis violently to the ground. Undaunted, he returned to the weapon to fire again when an enemy mortar round exploded within 20 meters of his position, injuring him painfully. Nevertheless, Sgt. Davis loaded the artillery piece, aimed, and fired. Again, he was knocked down by the recoil. In complete disregard for his safety, Sgt. Davis loaded and fired three more shells into the enemy. Disregarding his extensive injuries and his inability to swim, Sgt. Davis picked up an air mattress and struck out across the deep river to rescue three wounded comrades on the far side. Upon reaching the three wounded men, he stood upright and fired into the dense vegetation to prevent the Viet Cong from advancing. While the most seriously wounded soldier was helped across the river, Sgt. Davis protected the two remaining casualties until he could pull them across the river to the fire support base. Though suffering from painful wounds, he refused medical attention, joining another howitzer crew which fired at the large Viet Cong force until it broke contact and fled. Sgt. Davis' extraordinary heroism, at the risk of his life, is in keeping with the highest traditions of the military service and reflect great credit upon himself and the U.S. Army.</a:t>
            </a:r>
            <a:endParaRPr lang="en-US" sz="1350">
              <a:solidFill>
                <a:schemeClr val="tx1">
                  <a:lumMod val="65000"/>
                  <a:lumOff val="35000"/>
                </a:schemeClr>
              </a:solidFill>
            </a:endParaRPr>
          </a:p>
        </p:txBody>
      </p:sp>
      <p:sp>
        <p:nvSpPr>
          <p:cNvPr id="6" name="TextBox 5">
            <a:extLst>
              <a:ext uri="{FF2B5EF4-FFF2-40B4-BE49-F238E27FC236}">
                <a16:creationId xmlns:a16="http://schemas.microsoft.com/office/drawing/2014/main" id="{F0B37060-C9F2-4118-9244-8DA27E3F716B}"/>
              </a:ext>
            </a:extLst>
          </p:cNvPr>
          <p:cNvSpPr txBox="1"/>
          <p:nvPr/>
        </p:nvSpPr>
        <p:spPr>
          <a:xfrm>
            <a:off x="6268827" y="2518309"/>
            <a:ext cx="5691923" cy="1200329"/>
          </a:xfrm>
          <a:prstGeom prst="rect">
            <a:avLst/>
          </a:prstGeom>
          <a:noFill/>
        </p:spPr>
        <p:txBody>
          <a:bodyPr wrap="square">
            <a:spAutoFit/>
          </a:bodyPr>
          <a:lstStyle/>
          <a:p>
            <a:r>
              <a:rPr lang="en-US" sz="3600" b="1" i="0">
                <a:solidFill>
                  <a:schemeClr val="bg1"/>
                </a:solidFill>
                <a:effectLst/>
                <a:latin typeface="Centaur" panose="02030504050205020304" pitchFamily="18" charset="0"/>
                <a:cs typeface="Arabic Typesetting" panose="020B0604020202020204" pitchFamily="66" charset="-78"/>
              </a:rPr>
              <a:t>“For conspicuous gallantry and intrepidity in action…” </a:t>
            </a:r>
            <a:endParaRPr lang="en-US" sz="3600" b="1">
              <a:solidFill>
                <a:schemeClr val="bg1"/>
              </a:solidFill>
              <a:latin typeface="Centaur" panose="02030504050205020304" pitchFamily="18" charset="0"/>
              <a:cs typeface="Arabic Typesetting" panose="020B0604020202020204" pitchFamily="66" charset="-78"/>
            </a:endParaRPr>
          </a:p>
        </p:txBody>
      </p:sp>
      <p:pic>
        <p:nvPicPr>
          <p:cNvPr id="1026" name="Picture 2" descr="USED WITH PERMISSION, COPYRIGHT NICK DELCALZO">
            <a:extLst>
              <a:ext uri="{FF2B5EF4-FFF2-40B4-BE49-F238E27FC236}">
                <a16:creationId xmlns:a16="http://schemas.microsoft.com/office/drawing/2014/main" id="{A46A92BD-C72A-4B7D-8489-97AA7EB6E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75" y="132347"/>
            <a:ext cx="5526588" cy="6562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280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F5EA63-30EB-4A62-9BF5-B5D739AE9D88}"/>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BA8262B-EDF7-4D20-AC77-C085B3A3FAE1}"/>
              </a:ext>
            </a:extLst>
          </p:cNvPr>
          <p:cNvSpPr txBox="1"/>
          <p:nvPr/>
        </p:nvSpPr>
        <p:spPr>
          <a:xfrm>
            <a:off x="164990" y="325442"/>
            <a:ext cx="6102626" cy="6532558"/>
          </a:xfrm>
          <a:prstGeom prst="rect">
            <a:avLst/>
          </a:prstGeom>
          <a:noFill/>
        </p:spPr>
        <p:txBody>
          <a:bodyPr wrap="square">
            <a:spAutoFit/>
          </a:bodyPr>
          <a:lstStyle/>
          <a:p>
            <a:r>
              <a:rPr lang="en-US" sz="1350" b="0" i="0">
                <a:solidFill>
                  <a:schemeClr val="tx1">
                    <a:lumMod val="65000"/>
                    <a:lumOff val="35000"/>
                  </a:schemeClr>
                </a:solidFill>
                <a:effectLst/>
                <a:latin typeface="adobe-garamond-pro"/>
              </a:rPr>
              <a:t>For conspicuous gallantry and intrepidity in action at the risk of his life above and beyond the call of duty. Sgt. Davis (then Pfc.) distinguished himself during the early morning hours while serving as a cannoneer with Battery C, at a remote fire support base. At approximately 0200 hours the fire support base was under heavy enemy mortar attack. Simultaneously, an estimated reinforced Viet Cong battalion launched a fierce ground assault upon the fire support base. The attacking enemy drove to within 25 meters of the friendly positions. Only a river separated the Viet Cong from the fire support base. Detecting a nearby enemy position, Sgt. Davis seized a machine gun and provided covering fire for his gun crew, as they attempted to bring direct artillery fire on the enemy. Despite his efforts, an enemy recoilless-rifle round scored a direct hit upon the artillery piece. The resultant blast hurled the gun crew from their weapon and blew Sgt. Davis into a foxhole. He struggled to his feet and returned to the howitzer, which was burning furiously. Ignoring repeated warnings to seek cover, Sgt. Davis rammed a shell into the gun. Disregarding a withering hail of enemy fire directed against his position, he aimed and fired the howitzer which rolled backward, knocking Sgt. Davis violently to the ground. Undaunted, he returned to the weapon to fire again when an enemy mortar round exploded within 20 meters of his position, injuring him painfully. Nevertheless, Sgt. Davis loaded the artillery piece, aimed, and fired. Again, he was knocked down by the recoil. In complete disregard for his safety, Sgt. Davis loaded and fired three more shells into the enemy. Disregarding his extensive injuries and his inability to swim, Sgt. Davis picked up an air mattress and struck out across the deep river to rescue three wounded comrades on the far side. Upon reaching the three wounded men, he stood upright and fired into the dense vegetation to prevent the Viet Cong from advancing. While the most seriously wounded soldier was helped across the river, Sgt. Davis protected the two remaining casualties until he could pull them across the river to the fire support base. Though suffering from painful wounds, he refused medical attention, joining another howitzer crew which fired at the large Viet Cong force until it broke contact and fled. Sgt. Davis' extraordinary heroism, at the risk of his life, is in keeping with the highest traditions of the military service and reflect great credit upon himself and the U.S. Army.</a:t>
            </a:r>
            <a:endParaRPr lang="en-US" sz="1350">
              <a:solidFill>
                <a:schemeClr val="tx1">
                  <a:lumMod val="65000"/>
                  <a:lumOff val="35000"/>
                </a:schemeClr>
              </a:solidFill>
            </a:endParaRPr>
          </a:p>
        </p:txBody>
      </p:sp>
      <p:sp>
        <p:nvSpPr>
          <p:cNvPr id="6" name="TextBox 5">
            <a:extLst>
              <a:ext uri="{FF2B5EF4-FFF2-40B4-BE49-F238E27FC236}">
                <a16:creationId xmlns:a16="http://schemas.microsoft.com/office/drawing/2014/main" id="{F0B37060-C9F2-4118-9244-8DA27E3F716B}"/>
              </a:ext>
            </a:extLst>
          </p:cNvPr>
          <p:cNvSpPr txBox="1"/>
          <p:nvPr/>
        </p:nvSpPr>
        <p:spPr>
          <a:xfrm>
            <a:off x="1223940" y="2327477"/>
            <a:ext cx="4403558" cy="1754326"/>
          </a:xfrm>
          <a:prstGeom prst="rect">
            <a:avLst/>
          </a:prstGeom>
          <a:noFill/>
        </p:spPr>
        <p:txBody>
          <a:bodyPr wrap="square">
            <a:spAutoFit/>
          </a:bodyPr>
          <a:lstStyle/>
          <a:p>
            <a:r>
              <a:rPr lang="en-US" sz="3600" b="1" i="0">
                <a:solidFill>
                  <a:schemeClr val="bg1"/>
                </a:solidFill>
                <a:effectLst/>
                <a:latin typeface="Centaur" panose="02030504050205020304" pitchFamily="18" charset="0"/>
                <a:cs typeface="Arabic Typesetting" panose="020B0604020202020204" pitchFamily="66" charset="-78"/>
              </a:rPr>
              <a:t>“…at the risk of his life above and beyond the call of duty… ” </a:t>
            </a:r>
            <a:endParaRPr lang="en-US" sz="3600" b="1">
              <a:solidFill>
                <a:schemeClr val="bg1"/>
              </a:solidFill>
              <a:latin typeface="Centaur" panose="02030504050205020304" pitchFamily="18" charset="0"/>
              <a:cs typeface="Arabic Typesetting" panose="020B0604020202020204" pitchFamily="66" charset="-78"/>
            </a:endParaRPr>
          </a:p>
        </p:txBody>
      </p:sp>
      <p:pic>
        <p:nvPicPr>
          <p:cNvPr id="2052" name="Picture 4" descr="See the source image">
            <a:extLst>
              <a:ext uri="{FF2B5EF4-FFF2-40B4-BE49-F238E27FC236}">
                <a16:creationId xmlns:a16="http://schemas.microsoft.com/office/drawing/2014/main" id="{A124D9BD-E23F-4489-BD62-5FBEBCAA7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9242" y="404882"/>
            <a:ext cx="4756626" cy="5849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251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F5EA63-30EB-4A62-9BF5-B5D739AE9D88}"/>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4581361-CDB1-4F02-B095-CA9BFB27339C}"/>
              </a:ext>
            </a:extLst>
          </p:cNvPr>
          <p:cNvSpPr txBox="1"/>
          <p:nvPr/>
        </p:nvSpPr>
        <p:spPr>
          <a:xfrm>
            <a:off x="5905832" y="253880"/>
            <a:ext cx="6102626" cy="6532558"/>
          </a:xfrm>
          <a:prstGeom prst="rect">
            <a:avLst/>
          </a:prstGeom>
          <a:noFill/>
        </p:spPr>
        <p:txBody>
          <a:bodyPr wrap="square">
            <a:spAutoFit/>
          </a:bodyPr>
          <a:lstStyle/>
          <a:p>
            <a:r>
              <a:rPr lang="en-US" sz="1350" b="0" i="0">
                <a:solidFill>
                  <a:schemeClr val="tx1">
                    <a:lumMod val="65000"/>
                    <a:lumOff val="35000"/>
                  </a:schemeClr>
                </a:solidFill>
                <a:effectLst/>
                <a:latin typeface="adobe-garamond-pro"/>
              </a:rPr>
              <a:t>For conspicuous gallantry and intrepidity in action at the risk of his life above and beyond the call of duty. Sgt. Davis (then Pfc.) distinguished himself during the early morning hours while serving as a cannoneer with Battery C, at a remote fire support base. At approximately 0200 hours the fire support base was under heavy enemy mortar attack. Simultaneously, an estimated reinforced Viet Cong battalion launched a fierce ground assault upon the fire support base. The attacking enemy drove to within 25 meters of the friendly positions. Only a river separated the Viet Cong from the fire support base. Detecting a nearby enemy position, Sgt. Davis seized a machine gun and provided covering fire for his gun crew, as they attempted to bring direct artillery fire on the enemy. Despite his efforts, an enemy recoilless-rifle round scored a direct hit upon the artillery piece. The resultant blast hurled the gun crew from their weapon and blew Sgt. Davis into a foxhole. He struggled to his feet and returned to the howitzer, which was burning furiously. Ignoring repeated warnings to seek cover, Sgt. Davis rammed a shell into the gun. Disregarding a withering hail of enemy fire directed against his position, he aimed and fired the howitzer which rolled backward, knocking Sgt. Davis violently to the ground. Undaunted, he returned to the weapon to fire again when an enemy mortar round exploded within 20 meters of his position, injuring him painfully. Nevertheless, Sgt. Davis loaded the artillery piece, aimed, and fired. Again, he was knocked down by the recoil. In complete disregard for his safety, Sgt. Davis loaded and fired three more shells into the enemy. Disregarding his extensive injuries and his inability to swim, Sgt. Davis picked up an air mattress and struck out across the deep river to rescue three wounded comrades on the far side. Upon reaching the three wounded men, he stood upright and fired into the dense vegetation to prevent the Viet Cong from advancing. While the most seriously wounded soldier was helped across the river, Sgt. Davis protected the two remaining casualties until he could pull them across the river to the fire support base. Though suffering from painful wounds, he refused medical attention, joining another howitzer crew which fired at the large Viet Cong force until it broke contact and fled. Sgt. Davis' extraordinary heroism, at the risk of his life, is in keeping with the highest traditions of the military service and reflect great credit upon himself and the U.S. Army.</a:t>
            </a:r>
            <a:endParaRPr lang="en-US" sz="1350">
              <a:solidFill>
                <a:schemeClr val="tx1">
                  <a:lumMod val="65000"/>
                  <a:lumOff val="35000"/>
                </a:schemeClr>
              </a:solidFill>
            </a:endParaRPr>
          </a:p>
        </p:txBody>
      </p:sp>
      <p:sp>
        <p:nvSpPr>
          <p:cNvPr id="6" name="TextBox 5">
            <a:extLst>
              <a:ext uri="{FF2B5EF4-FFF2-40B4-BE49-F238E27FC236}">
                <a16:creationId xmlns:a16="http://schemas.microsoft.com/office/drawing/2014/main" id="{F0B37060-C9F2-4118-9244-8DA27E3F716B}"/>
              </a:ext>
            </a:extLst>
          </p:cNvPr>
          <p:cNvSpPr txBox="1"/>
          <p:nvPr/>
        </p:nvSpPr>
        <p:spPr>
          <a:xfrm>
            <a:off x="6369052" y="1358600"/>
            <a:ext cx="4663278" cy="2862322"/>
          </a:xfrm>
          <a:prstGeom prst="rect">
            <a:avLst/>
          </a:prstGeom>
          <a:noFill/>
        </p:spPr>
        <p:txBody>
          <a:bodyPr wrap="square">
            <a:spAutoFit/>
          </a:bodyPr>
          <a:lstStyle/>
          <a:p>
            <a:r>
              <a:rPr lang="en-US" sz="3600" b="1" i="0">
                <a:solidFill>
                  <a:schemeClr val="bg1"/>
                </a:solidFill>
                <a:effectLst/>
                <a:latin typeface="Centaur" panose="02030504050205020304" pitchFamily="18" charset="0"/>
                <a:cs typeface="Arabic Typesetting" panose="020B0604020202020204" pitchFamily="66" charset="-78"/>
              </a:rPr>
              <a:t>“distinguished himself during the early morning hours while serving as a cannoneer … at a remote fire support base.” </a:t>
            </a:r>
            <a:endParaRPr lang="en-US" sz="3600" b="1">
              <a:solidFill>
                <a:schemeClr val="bg1"/>
              </a:solidFill>
              <a:latin typeface="Centaur" panose="02030504050205020304" pitchFamily="18" charset="0"/>
              <a:cs typeface="Arabic Typesetting" panose="020B0604020202020204" pitchFamily="66" charset="-78"/>
            </a:endParaRPr>
          </a:p>
        </p:txBody>
      </p:sp>
      <p:pic>
        <p:nvPicPr>
          <p:cNvPr id="3074" name="Picture 2" descr="See the source image">
            <a:extLst>
              <a:ext uri="{FF2B5EF4-FFF2-40B4-BE49-F238E27FC236}">
                <a16:creationId xmlns:a16="http://schemas.microsoft.com/office/drawing/2014/main" id="{2CC4C010-DCDE-475D-A452-BAD837300D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936"/>
          <a:stretch/>
        </p:blipFill>
        <p:spPr bwMode="auto">
          <a:xfrm>
            <a:off x="450438" y="914400"/>
            <a:ext cx="5179085" cy="4710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493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F5EA63-30EB-4A62-9BF5-B5D739AE9D88}"/>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BE18342-103B-40D6-B515-E07715B68C2C}"/>
              </a:ext>
            </a:extLst>
          </p:cNvPr>
          <p:cNvSpPr txBox="1"/>
          <p:nvPr/>
        </p:nvSpPr>
        <p:spPr>
          <a:xfrm>
            <a:off x="164990" y="325442"/>
            <a:ext cx="6102626" cy="6532558"/>
          </a:xfrm>
          <a:prstGeom prst="rect">
            <a:avLst/>
          </a:prstGeom>
          <a:noFill/>
        </p:spPr>
        <p:txBody>
          <a:bodyPr wrap="square">
            <a:spAutoFit/>
          </a:bodyPr>
          <a:lstStyle/>
          <a:p>
            <a:r>
              <a:rPr lang="en-US" sz="1350" b="0" i="0">
                <a:solidFill>
                  <a:schemeClr val="tx1">
                    <a:lumMod val="65000"/>
                    <a:lumOff val="35000"/>
                  </a:schemeClr>
                </a:solidFill>
                <a:effectLst/>
                <a:latin typeface="adobe-garamond-pro"/>
              </a:rPr>
              <a:t>For conspicuous gallantry and intrepidity in action at the risk of his life above and beyond the call of duty. Sgt. Davis (then Pfc.) distinguished himself during the early morning hours while serving as a cannoneer with Battery C, at a remote fire support base. At approximately 0200 hours the fire support base was under heavy enemy mortar attack. Simultaneously, an estimated reinforced Viet Cong battalion launched a fierce ground assault upon the fire support base. The attacking enemy drove to within 25 meters of the friendly positions. Only a river separated the Viet Cong from the fire support base. Detecting a nearby enemy position, Sgt. Davis seized a machine gun and provided covering fire for his gun crew, as they attempted to bring direct artillery fire on the enemy. Despite his efforts, an enemy recoilless-rifle round scored a direct hit upon the artillery piece. The resultant blast hurled the gun crew from their weapon and blew Sgt. Davis into a foxhole. He struggled to his feet and returned to the howitzer, which was burning furiously. Ignoring repeated warnings to seek cover, Sgt. Davis rammed a shell into the gun. Disregarding a withering hail of enemy fire directed against his position, he aimed and fired the howitzer which rolled backward, knocking Sgt. Davis violently to the ground. Undaunted, he returned to the weapon to fire again when an enemy mortar round exploded within 20 meters of his position, injuring him painfully. Nevertheless, Sgt. Davis loaded the artillery piece, aimed, and fired. Again, he was knocked down by the recoil. In complete disregard for his safety, Sgt. Davis loaded and fired three more shells into the enemy. Disregarding his extensive injuries and his inability to swim, Sgt. Davis picked up an air mattress and struck out across the deep river to rescue three wounded comrades on the far side. Upon reaching the three wounded men, he stood upright and fired into the dense vegetation to prevent the Viet Cong from advancing. While the most seriously wounded soldier was helped across the river, Sgt. Davis protected the two remaining casualties until he could pull them across the river to the fire support base. Though suffering from painful wounds, he refused medical attention, joining another howitzer crew which fired at the large Viet Cong force until it broke contact and fled. Sgt. Davis' extraordinary heroism, at the risk of his life, is in keeping with the highest traditions of the military service and reflect great credit upon himself and the U.S. Army.</a:t>
            </a:r>
            <a:endParaRPr lang="en-US" sz="1350">
              <a:solidFill>
                <a:schemeClr val="tx1">
                  <a:lumMod val="65000"/>
                  <a:lumOff val="35000"/>
                </a:schemeClr>
              </a:solidFill>
            </a:endParaRPr>
          </a:p>
        </p:txBody>
      </p:sp>
      <p:sp>
        <p:nvSpPr>
          <p:cNvPr id="6" name="TextBox 5">
            <a:extLst>
              <a:ext uri="{FF2B5EF4-FFF2-40B4-BE49-F238E27FC236}">
                <a16:creationId xmlns:a16="http://schemas.microsoft.com/office/drawing/2014/main" id="{F0B37060-C9F2-4118-9244-8DA27E3F716B}"/>
              </a:ext>
            </a:extLst>
          </p:cNvPr>
          <p:cNvSpPr txBox="1"/>
          <p:nvPr/>
        </p:nvSpPr>
        <p:spPr>
          <a:xfrm>
            <a:off x="1134979" y="1766811"/>
            <a:ext cx="4403558" cy="2862322"/>
          </a:xfrm>
          <a:prstGeom prst="rect">
            <a:avLst/>
          </a:prstGeom>
          <a:noFill/>
        </p:spPr>
        <p:txBody>
          <a:bodyPr wrap="square">
            <a:spAutoFit/>
          </a:bodyPr>
          <a:lstStyle/>
          <a:p>
            <a:r>
              <a:rPr lang="en-US" sz="3600" b="1" i="0">
                <a:solidFill>
                  <a:schemeClr val="bg1"/>
                </a:solidFill>
                <a:effectLst/>
                <a:latin typeface="Centaur" panose="02030504050205020304" pitchFamily="18" charset="0"/>
                <a:cs typeface="Arabic Typesetting" panose="020B0604020202020204" pitchFamily="66" charset="-78"/>
              </a:rPr>
              <a:t>“…At approximately 0200 hours the fire support base was under heavy enemy mortar attack. </a:t>
            </a:r>
            <a:endParaRPr lang="en-US" sz="3600" b="1">
              <a:solidFill>
                <a:schemeClr val="bg1"/>
              </a:solidFill>
              <a:latin typeface="Centaur" panose="02030504050205020304" pitchFamily="18" charset="0"/>
              <a:cs typeface="Arabic Typesetting" panose="020B0604020202020204" pitchFamily="66" charset="-78"/>
            </a:endParaRPr>
          </a:p>
        </p:txBody>
      </p:sp>
      <p:pic>
        <p:nvPicPr>
          <p:cNvPr id="2" name="Picture 1">
            <a:extLst>
              <a:ext uri="{FF2B5EF4-FFF2-40B4-BE49-F238E27FC236}">
                <a16:creationId xmlns:a16="http://schemas.microsoft.com/office/drawing/2014/main" id="{052F659C-FDDD-4FA9-8E2A-A031B389D782}"/>
              </a:ext>
            </a:extLst>
          </p:cNvPr>
          <p:cNvPicPr>
            <a:picLocks noChangeAspect="1"/>
          </p:cNvPicPr>
          <p:nvPr/>
        </p:nvPicPr>
        <p:blipFill>
          <a:blip r:embed="rId2"/>
          <a:stretch>
            <a:fillRect/>
          </a:stretch>
        </p:blipFill>
        <p:spPr>
          <a:xfrm>
            <a:off x="6556207" y="683503"/>
            <a:ext cx="4500814" cy="5490993"/>
          </a:xfrm>
          <a:prstGeom prst="rect">
            <a:avLst/>
          </a:prstGeom>
        </p:spPr>
      </p:pic>
    </p:spTree>
    <p:extLst>
      <p:ext uri="{BB962C8B-B14F-4D97-AF65-F5344CB8AC3E}">
        <p14:creationId xmlns:p14="http://schemas.microsoft.com/office/powerpoint/2010/main" val="222636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F5EA63-30EB-4A62-9BF5-B5D739AE9D88}"/>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A89718C-2B86-4928-82E2-166EFDA0A186}"/>
              </a:ext>
            </a:extLst>
          </p:cNvPr>
          <p:cNvSpPr txBox="1"/>
          <p:nvPr/>
        </p:nvSpPr>
        <p:spPr>
          <a:xfrm>
            <a:off x="5905832" y="253880"/>
            <a:ext cx="6102626" cy="6532558"/>
          </a:xfrm>
          <a:prstGeom prst="rect">
            <a:avLst/>
          </a:prstGeom>
          <a:noFill/>
        </p:spPr>
        <p:txBody>
          <a:bodyPr wrap="square">
            <a:spAutoFit/>
          </a:bodyPr>
          <a:lstStyle/>
          <a:p>
            <a:r>
              <a:rPr lang="en-US" sz="1350" b="0" i="0">
                <a:solidFill>
                  <a:schemeClr val="tx1">
                    <a:lumMod val="65000"/>
                    <a:lumOff val="35000"/>
                  </a:schemeClr>
                </a:solidFill>
                <a:effectLst/>
                <a:latin typeface="adobe-garamond-pro"/>
              </a:rPr>
              <a:t>For conspicuous gallantry and intrepidity in action at the risk of his life above and beyond the call of duty. Sgt. Davis (then Pfc.) distinguished himself during the early morning hours while serving as a cannoneer with Battery C, at a remote fire support base. At approximately 0200 hours the fire support base was under heavy enemy mortar attack. Simultaneously, an estimated reinforced Viet Cong battalion launched a fierce ground assault upon the fire support base. The attacking enemy drove to within 25 meters of the friendly positions. Only a river separated the Viet Cong from the fire support base. Detecting a nearby enemy position, Sgt. Davis seized a machine gun and provided covering fire for his gun crew, as they attempted to bring direct artillery fire on the enemy. Despite his efforts, an enemy recoilless-rifle round scored a direct hit upon the artillery piece. The resultant blast hurled the gun crew from their weapon and blew Sgt. Davis into a foxhole. He struggled to his feet and returned to the howitzer, which was burning furiously. Ignoring repeated warnings to seek cover, Sgt. Davis rammed a shell into the gun. Disregarding a withering hail of enemy fire directed against his position, he aimed and fired the howitzer which rolled backward, knocking Sgt. Davis violently to the ground. Undaunted, he returned to the weapon to fire again when an enemy mortar round exploded within 20 meters of his position, injuring him painfully. Nevertheless, Sgt. Davis loaded the artillery piece, aimed, and fired. Again, he was knocked down by the recoil. In complete disregard for his safety, Sgt. Davis loaded and fired three more shells into the enemy. Disregarding his extensive injuries and his inability to swim, Sgt. Davis picked up an air mattress and struck out across the deep river to rescue three wounded comrades on the far side. Upon reaching the three wounded men, he stood upright and fired into the dense vegetation to prevent the Viet Cong from advancing. While the most seriously wounded soldier was helped across the river, Sgt. Davis protected the two remaining casualties until he could pull them across the river to the fire support base. Though suffering from painful wounds, he refused medical attention, joining another howitzer crew which fired at the large Viet Cong force until it broke contact and fled. Sgt. Davis' extraordinary heroism, at the risk of his life, is in keeping with the highest traditions of the military service and reflect great credit upon himself and the U.S. Army.</a:t>
            </a:r>
            <a:endParaRPr lang="en-US" sz="1350">
              <a:solidFill>
                <a:schemeClr val="tx1">
                  <a:lumMod val="65000"/>
                  <a:lumOff val="35000"/>
                </a:schemeClr>
              </a:solidFill>
            </a:endParaRPr>
          </a:p>
        </p:txBody>
      </p:sp>
      <p:sp>
        <p:nvSpPr>
          <p:cNvPr id="6" name="TextBox 5">
            <a:extLst>
              <a:ext uri="{FF2B5EF4-FFF2-40B4-BE49-F238E27FC236}">
                <a16:creationId xmlns:a16="http://schemas.microsoft.com/office/drawing/2014/main" id="{F0B37060-C9F2-4118-9244-8DA27E3F716B}"/>
              </a:ext>
            </a:extLst>
          </p:cNvPr>
          <p:cNvSpPr txBox="1"/>
          <p:nvPr/>
        </p:nvSpPr>
        <p:spPr>
          <a:xfrm>
            <a:off x="6625506" y="1253033"/>
            <a:ext cx="4663278" cy="3970318"/>
          </a:xfrm>
          <a:prstGeom prst="rect">
            <a:avLst/>
          </a:prstGeom>
          <a:noFill/>
        </p:spPr>
        <p:txBody>
          <a:bodyPr wrap="square">
            <a:spAutoFit/>
          </a:bodyPr>
          <a:lstStyle/>
          <a:p>
            <a:r>
              <a:rPr lang="en-US" sz="3600" b="1" i="0">
                <a:solidFill>
                  <a:schemeClr val="bg1"/>
                </a:solidFill>
                <a:effectLst/>
                <a:latin typeface="Centaur" panose="02030504050205020304" pitchFamily="18" charset="0"/>
                <a:cs typeface="Arabic Typesetting" panose="020B0604020202020204" pitchFamily="66" charset="-78"/>
              </a:rPr>
              <a:t>“Sgt. Davis seized a machine gun … provided covering fire for his gun crew… He struggled to his feet and returned to the howitzer, which was burning furiously..” </a:t>
            </a:r>
            <a:endParaRPr lang="en-US" sz="3600" b="1">
              <a:solidFill>
                <a:schemeClr val="bg1"/>
              </a:solidFill>
              <a:latin typeface="Centaur" panose="02030504050205020304" pitchFamily="18" charset="0"/>
              <a:cs typeface="Arabic Typesetting" panose="020B0604020202020204" pitchFamily="66" charset="-78"/>
            </a:endParaRPr>
          </a:p>
        </p:txBody>
      </p:sp>
      <p:pic>
        <p:nvPicPr>
          <p:cNvPr id="5122" name="Picture 2" descr="See the source image">
            <a:extLst>
              <a:ext uri="{FF2B5EF4-FFF2-40B4-BE49-F238E27FC236}">
                <a16:creationId xmlns:a16="http://schemas.microsoft.com/office/drawing/2014/main" id="{81AD5182-23F3-499C-B9C3-7E4E681F87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643" y="1743770"/>
            <a:ext cx="5342647" cy="3370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389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F5EA63-30EB-4A62-9BF5-B5D739AE9D88}"/>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53B3825-B84F-4BBB-9919-E97855C18C8D}"/>
              </a:ext>
            </a:extLst>
          </p:cNvPr>
          <p:cNvSpPr txBox="1"/>
          <p:nvPr/>
        </p:nvSpPr>
        <p:spPr>
          <a:xfrm>
            <a:off x="164990" y="325442"/>
            <a:ext cx="6102626" cy="6532558"/>
          </a:xfrm>
          <a:prstGeom prst="rect">
            <a:avLst/>
          </a:prstGeom>
          <a:noFill/>
        </p:spPr>
        <p:txBody>
          <a:bodyPr wrap="square">
            <a:spAutoFit/>
          </a:bodyPr>
          <a:lstStyle/>
          <a:p>
            <a:r>
              <a:rPr lang="en-US" sz="1350" b="0" i="0">
                <a:solidFill>
                  <a:schemeClr val="tx1">
                    <a:lumMod val="65000"/>
                    <a:lumOff val="35000"/>
                  </a:schemeClr>
                </a:solidFill>
                <a:effectLst/>
                <a:latin typeface="adobe-garamond-pro"/>
              </a:rPr>
              <a:t>For conspicuous gallantry and intrepidity in action at the risk of his life above and beyond the call of duty. Sgt. Davis (then Pfc.) distinguished himself during the early morning hours while serving as a cannoneer with Battery C, at a remote fire support base. At approximately 0200 hours the fire support base was under heavy enemy mortar attack. Simultaneously, an estimated reinforced Viet Cong battalion launched a fierce ground assault upon the fire support base. The attacking enemy drove to within 25 meters of the friendly positions. Only a river separated the Viet Cong from the fire support base. Detecting a nearby enemy position, Sgt. Davis seized a machine gun and provided covering fire for his gun crew, as they attempted to bring direct artillery fire on the enemy. Despite his efforts, an enemy recoilless-rifle round scored a direct hit upon the artillery piece. The resultant blast hurled the gun crew from their weapon and blew Sgt. Davis into a foxhole. He struggled to his feet and returned to the howitzer, which was burning furiously. Ignoring repeated warnings to seek cover, Sgt. Davis rammed a shell into the gun. Disregarding a withering hail of enemy fire directed against his position, he aimed and fired the howitzer which rolled backward, knocking Sgt. Davis violently to the ground. Undaunted, he returned to the weapon to fire again when an enemy mortar round exploded within 20 meters of his position, injuring him painfully. Nevertheless, Sgt. Davis loaded the artillery piece, aimed, and fired. Again, he was knocked down by the recoil. In complete disregard for his safety, Sgt. Davis loaded and fired three more shells into the enemy. Disregarding his extensive injuries and his inability to swim, Sgt. Davis picked up an air mattress and struck out across the deep river to rescue three wounded comrades on the far side. Upon reaching the three wounded men, he stood upright and fired into the dense vegetation to prevent the Viet Cong from advancing. While the most seriously wounded soldier was helped across the river, Sgt. Davis protected the two remaining casualties until he could pull them across the river to the fire support base. Though suffering from painful wounds, he refused medical attention, joining another howitzer crew which fired at the large Viet Cong force until it broke contact and fled. Sgt. Davis' extraordinary heroism, at the risk of his life, is in keeping with the highest traditions of the military service and reflect great credit upon himself and the U.S. Army.</a:t>
            </a:r>
            <a:endParaRPr lang="en-US" sz="1350">
              <a:solidFill>
                <a:schemeClr val="tx1">
                  <a:lumMod val="65000"/>
                  <a:lumOff val="35000"/>
                </a:schemeClr>
              </a:solidFill>
            </a:endParaRPr>
          </a:p>
        </p:txBody>
      </p:sp>
      <p:sp>
        <p:nvSpPr>
          <p:cNvPr id="6" name="TextBox 5">
            <a:extLst>
              <a:ext uri="{FF2B5EF4-FFF2-40B4-BE49-F238E27FC236}">
                <a16:creationId xmlns:a16="http://schemas.microsoft.com/office/drawing/2014/main" id="{F0B37060-C9F2-4118-9244-8DA27E3F716B}"/>
              </a:ext>
            </a:extLst>
          </p:cNvPr>
          <p:cNvSpPr txBox="1"/>
          <p:nvPr/>
        </p:nvSpPr>
        <p:spPr>
          <a:xfrm>
            <a:off x="597360" y="1689912"/>
            <a:ext cx="5498640" cy="2862322"/>
          </a:xfrm>
          <a:prstGeom prst="rect">
            <a:avLst/>
          </a:prstGeom>
          <a:noFill/>
        </p:spPr>
        <p:txBody>
          <a:bodyPr wrap="square">
            <a:spAutoFit/>
          </a:bodyPr>
          <a:lstStyle/>
          <a:p>
            <a:r>
              <a:rPr lang="en-US" sz="3600" b="1" i="0">
                <a:solidFill>
                  <a:schemeClr val="bg1"/>
                </a:solidFill>
                <a:effectLst/>
                <a:latin typeface="Centaur" panose="02030504050205020304" pitchFamily="18" charset="0"/>
                <a:cs typeface="Arabic Typesetting" panose="020B0604020202020204" pitchFamily="66" charset="-78"/>
              </a:rPr>
              <a:t>“…Ignoring repeated warnings……. Disregarding a withering hail of enemy fire ………he aimed and fired the howitzer … ” </a:t>
            </a:r>
            <a:endParaRPr lang="en-US" sz="3600" b="1">
              <a:solidFill>
                <a:schemeClr val="bg1"/>
              </a:solidFill>
              <a:latin typeface="Centaur" panose="02030504050205020304" pitchFamily="18" charset="0"/>
              <a:cs typeface="Arabic Typesetting" panose="020B0604020202020204" pitchFamily="66" charset="-78"/>
            </a:endParaRPr>
          </a:p>
        </p:txBody>
      </p:sp>
      <p:pic>
        <p:nvPicPr>
          <p:cNvPr id="6146" name="Picture 2" descr="See the source image">
            <a:extLst>
              <a:ext uri="{FF2B5EF4-FFF2-40B4-BE49-F238E27FC236}">
                <a16:creationId xmlns:a16="http://schemas.microsoft.com/office/drawing/2014/main" id="{3FAF4276-8758-455A-90D1-E794FE163B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826" t="18070" r="13697" b="14562"/>
          <a:stretch/>
        </p:blipFill>
        <p:spPr bwMode="auto">
          <a:xfrm>
            <a:off x="7170821" y="589547"/>
            <a:ext cx="3477126" cy="575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499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7607</Words>
  <Application>Microsoft Macintosh PowerPoint</Application>
  <PresentationFormat>Widescreen</PresentationFormat>
  <Paragraphs>53</Paragraphs>
  <Slides>17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adobe-garamond-pro</vt:lpstr>
      <vt:lpstr>Arial</vt:lpstr>
      <vt:lpstr>Bahnschrift</vt:lpstr>
      <vt:lpstr>Bahnschrift Light Condensed</vt:lpstr>
      <vt:lpstr>Calibri</vt:lpstr>
      <vt:lpstr>Calibri Light</vt:lpstr>
      <vt:lpstr>Centaur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Gonzales</dc:creator>
  <cp:lastModifiedBy>Kristin Leavoy</cp:lastModifiedBy>
  <cp:revision>2</cp:revision>
  <dcterms:created xsi:type="dcterms:W3CDTF">2021-10-11T12:20:47Z</dcterms:created>
  <dcterms:modified xsi:type="dcterms:W3CDTF">2021-10-26T13:18:11Z</dcterms:modified>
</cp:coreProperties>
</file>