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26"/>
  </p:notesMasterIdLst>
  <p:handoutMasterIdLst>
    <p:handoutMasterId r:id="rId27"/>
  </p:handoutMasterIdLst>
  <p:sldIdLst>
    <p:sldId id="863" r:id="rId3"/>
    <p:sldId id="868" r:id="rId4"/>
    <p:sldId id="864" r:id="rId5"/>
    <p:sldId id="866" r:id="rId6"/>
    <p:sldId id="867" r:id="rId7"/>
    <p:sldId id="875" r:id="rId8"/>
    <p:sldId id="348" r:id="rId9"/>
    <p:sldId id="873" r:id="rId10"/>
    <p:sldId id="878" r:id="rId11"/>
    <p:sldId id="900" r:id="rId12"/>
    <p:sldId id="905" r:id="rId13"/>
    <p:sldId id="902" r:id="rId14"/>
    <p:sldId id="904" r:id="rId15"/>
    <p:sldId id="903" r:id="rId16"/>
    <p:sldId id="910" r:id="rId17"/>
    <p:sldId id="908" r:id="rId18"/>
    <p:sldId id="915" r:id="rId19"/>
    <p:sldId id="906" r:id="rId20"/>
    <p:sldId id="911" r:id="rId21"/>
    <p:sldId id="912" r:id="rId22"/>
    <p:sldId id="913" r:id="rId23"/>
    <p:sldId id="914" r:id="rId24"/>
    <p:sldId id="7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2B54BA-E9E5-4EB8-BAB0-04EBE27C0728}">
          <p14:sldIdLst>
            <p14:sldId id="863"/>
            <p14:sldId id="868"/>
            <p14:sldId id="864"/>
            <p14:sldId id="866"/>
            <p14:sldId id="867"/>
            <p14:sldId id="875"/>
            <p14:sldId id="348"/>
            <p14:sldId id="873"/>
            <p14:sldId id="878"/>
            <p14:sldId id="900"/>
            <p14:sldId id="905"/>
            <p14:sldId id="902"/>
            <p14:sldId id="904"/>
            <p14:sldId id="903"/>
            <p14:sldId id="910"/>
            <p14:sldId id="908"/>
            <p14:sldId id="915"/>
            <p14:sldId id="906"/>
            <p14:sldId id="911"/>
            <p14:sldId id="912"/>
            <p14:sldId id="913"/>
            <p14:sldId id="914"/>
          </p14:sldIdLst>
        </p14:section>
        <p14:section name="Untitled Section" id="{1ADFC455-562C-4761-A4A8-C2C787FF3093}">
          <p14:sldIdLst>
            <p14:sldId id="7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CC"/>
    <a:srgbClr val="336699"/>
    <a:srgbClr val="FF9900"/>
    <a:srgbClr val="00CC00"/>
    <a:srgbClr val="E95E11"/>
    <a:srgbClr val="FF9933"/>
    <a:srgbClr val="666666"/>
    <a:srgbClr val="FF66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709" autoAdjust="0"/>
  </p:normalViewPr>
  <p:slideViewPr>
    <p:cSldViewPr snapToGrid="0" snapToObjects="1">
      <p:cViewPr varScale="1">
        <p:scale>
          <a:sx n="108" d="100"/>
          <a:sy n="108" d="100"/>
        </p:scale>
        <p:origin x="1668" y="102"/>
      </p:cViewPr>
      <p:guideLst>
        <p:guide orient="horz" pos="2160"/>
        <p:guide pos="2880"/>
      </p:guideLst>
    </p:cSldViewPr>
  </p:slideViewPr>
  <p:outlineViewPr>
    <p:cViewPr>
      <p:scale>
        <a:sx n="33" d="100"/>
        <a:sy n="33" d="100"/>
      </p:scale>
      <p:origin x="54" y="32130"/>
    </p:cViewPr>
  </p:outlineViewPr>
  <p:notesTextViewPr>
    <p:cViewPr>
      <p:scale>
        <a:sx n="100" d="100"/>
        <a:sy n="100" d="100"/>
      </p:scale>
      <p:origin x="0" y="0"/>
    </p:cViewPr>
  </p:notesTextViewPr>
  <p:sorterViewPr>
    <p:cViewPr>
      <p:scale>
        <a:sx n="80" d="100"/>
        <a:sy n="80" d="100"/>
      </p:scale>
      <p:origin x="0" y="4248"/>
    </p:cViewPr>
  </p:sorterViewPr>
  <p:notesViewPr>
    <p:cSldViewPr snapToGrid="0" snapToObjects="1">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6B0C0D-445D-455C-8AA8-A93570DBC0D3}" type="datetimeFigureOut">
              <a:rPr lang="en-US" smtClean="0"/>
              <a:pPr/>
              <a:t>4/17/2021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893EE1-AA9D-487B-B602-965CB3044A13}" type="slidenum">
              <a:rPr lang="en-US" smtClean="0"/>
              <a:pPr/>
              <a:t>‹#›</a:t>
            </a:fld>
            <a:endParaRPr lang="en-US"/>
          </a:p>
        </p:txBody>
      </p:sp>
    </p:spTree>
    <p:extLst>
      <p:ext uri="{BB962C8B-B14F-4D97-AF65-F5344CB8AC3E}">
        <p14:creationId xmlns:p14="http://schemas.microsoft.com/office/powerpoint/2010/main" val="5106734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A53F8-6917-4089-8E65-3EAE3EAF6B2B}" type="datetimeFigureOut">
              <a:rPr lang="en-US" smtClean="0"/>
              <a:pPr/>
              <a:t>4/17/2021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CE7B9-604C-4596-9F42-BF49EED76CE4}" type="slidenum">
              <a:rPr lang="en-US" smtClean="0"/>
              <a:pPr/>
              <a:t>‹#›</a:t>
            </a:fld>
            <a:endParaRPr lang="en-US" dirty="0"/>
          </a:p>
        </p:txBody>
      </p:sp>
    </p:spTree>
    <p:extLst>
      <p:ext uri="{BB962C8B-B14F-4D97-AF65-F5344CB8AC3E}">
        <p14:creationId xmlns:p14="http://schemas.microsoft.com/office/powerpoint/2010/main" val="21285727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FE18C-3AA6-422B-8852-C2DBBD414991}" type="slidenum">
              <a:rPr lang="en-US" smtClean="0"/>
              <a:t>2</a:t>
            </a:fld>
            <a:endParaRPr lang="en-US" dirty="0"/>
          </a:p>
        </p:txBody>
      </p:sp>
    </p:spTree>
    <p:extLst>
      <p:ext uri="{BB962C8B-B14F-4D97-AF65-F5344CB8AC3E}">
        <p14:creationId xmlns:p14="http://schemas.microsoft.com/office/powerpoint/2010/main" val="377874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13</a:t>
            </a:fld>
            <a:endParaRPr lang="en-US" dirty="0"/>
          </a:p>
        </p:txBody>
      </p:sp>
    </p:spTree>
    <p:extLst>
      <p:ext uri="{BB962C8B-B14F-4D97-AF65-F5344CB8AC3E}">
        <p14:creationId xmlns:p14="http://schemas.microsoft.com/office/powerpoint/2010/main" val="238823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14</a:t>
            </a:fld>
            <a:endParaRPr lang="en-US" dirty="0"/>
          </a:p>
        </p:txBody>
      </p:sp>
    </p:spTree>
    <p:extLst>
      <p:ext uri="{BB962C8B-B14F-4D97-AF65-F5344CB8AC3E}">
        <p14:creationId xmlns:p14="http://schemas.microsoft.com/office/powerpoint/2010/main" val="403162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15</a:t>
            </a:fld>
            <a:endParaRPr lang="en-US" dirty="0"/>
          </a:p>
        </p:txBody>
      </p:sp>
    </p:spTree>
    <p:extLst>
      <p:ext uri="{BB962C8B-B14F-4D97-AF65-F5344CB8AC3E}">
        <p14:creationId xmlns:p14="http://schemas.microsoft.com/office/powerpoint/2010/main" val="3727126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16</a:t>
            </a:fld>
            <a:endParaRPr lang="en-US" dirty="0"/>
          </a:p>
        </p:txBody>
      </p:sp>
    </p:spTree>
    <p:extLst>
      <p:ext uri="{BB962C8B-B14F-4D97-AF65-F5344CB8AC3E}">
        <p14:creationId xmlns:p14="http://schemas.microsoft.com/office/powerpoint/2010/main" val="1254565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17</a:t>
            </a:fld>
            <a:endParaRPr lang="en-US" dirty="0"/>
          </a:p>
        </p:txBody>
      </p:sp>
    </p:spTree>
    <p:extLst>
      <p:ext uri="{BB962C8B-B14F-4D97-AF65-F5344CB8AC3E}">
        <p14:creationId xmlns:p14="http://schemas.microsoft.com/office/powerpoint/2010/main" val="859048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18</a:t>
            </a:fld>
            <a:endParaRPr lang="en-US" dirty="0"/>
          </a:p>
        </p:txBody>
      </p:sp>
    </p:spTree>
    <p:extLst>
      <p:ext uri="{BB962C8B-B14F-4D97-AF65-F5344CB8AC3E}">
        <p14:creationId xmlns:p14="http://schemas.microsoft.com/office/powerpoint/2010/main" val="2003527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19</a:t>
            </a:fld>
            <a:endParaRPr lang="en-US" dirty="0"/>
          </a:p>
        </p:txBody>
      </p:sp>
    </p:spTree>
    <p:extLst>
      <p:ext uri="{BB962C8B-B14F-4D97-AF65-F5344CB8AC3E}">
        <p14:creationId xmlns:p14="http://schemas.microsoft.com/office/powerpoint/2010/main" val="159987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20</a:t>
            </a:fld>
            <a:endParaRPr lang="en-US" dirty="0"/>
          </a:p>
        </p:txBody>
      </p:sp>
    </p:spTree>
    <p:extLst>
      <p:ext uri="{BB962C8B-B14F-4D97-AF65-F5344CB8AC3E}">
        <p14:creationId xmlns:p14="http://schemas.microsoft.com/office/powerpoint/2010/main" val="1220351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21</a:t>
            </a:fld>
            <a:endParaRPr lang="en-US" dirty="0"/>
          </a:p>
        </p:txBody>
      </p:sp>
    </p:spTree>
    <p:extLst>
      <p:ext uri="{BB962C8B-B14F-4D97-AF65-F5344CB8AC3E}">
        <p14:creationId xmlns:p14="http://schemas.microsoft.com/office/powerpoint/2010/main" val="4223728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22</a:t>
            </a:fld>
            <a:endParaRPr lang="en-US" dirty="0"/>
          </a:p>
        </p:txBody>
      </p:sp>
    </p:spTree>
    <p:extLst>
      <p:ext uri="{BB962C8B-B14F-4D97-AF65-F5344CB8AC3E}">
        <p14:creationId xmlns:p14="http://schemas.microsoft.com/office/powerpoint/2010/main" val="308922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FE18C-3AA6-422B-8852-C2DBBD414991}" type="slidenum">
              <a:rPr lang="en-US" smtClean="0"/>
              <a:t>3</a:t>
            </a:fld>
            <a:endParaRPr lang="en-US" dirty="0"/>
          </a:p>
        </p:txBody>
      </p:sp>
    </p:spTree>
    <p:extLst>
      <p:ext uri="{BB962C8B-B14F-4D97-AF65-F5344CB8AC3E}">
        <p14:creationId xmlns:p14="http://schemas.microsoft.com/office/powerpoint/2010/main" val="387558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1D2C34-33D7-4D10-81B5-5D93379917E7}" type="slidenum">
              <a:rPr lang="en-US" smtClean="0"/>
              <a:t>4</a:t>
            </a:fld>
            <a:endParaRPr lang="en-US"/>
          </a:p>
        </p:txBody>
      </p:sp>
    </p:spTree>
    <p:extLst>
      <p:ext uri="{BB962C8B-B14F-4D97-AF65-F5344CB8AC3E}">
        <p14:creationId xmlns:p14="http://schemas.microsoft.com/office/powerpoint/2010/main" val="252879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about who we</a:t>
            </a:r>
            <a:r>
              <a:rPr lang="en-US" baseline="0" dirty="0"/>
              <a:t> are and what we do and ongoing organizational initiatives keeping up with current trends in healthcare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4FE18C-3AA6-422B-8852-C2DBBD4149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93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8</a:t>
            </a:fld>
            <a:endParaRPr lang="en-US" dirty="0"/>
          </a:p>
        </p:txBody>
      </p:sp>
    </p:spTree>
    <p:extLst>
      <p:ext uri="{BB962C8B-B14F-4D97-AF65-F5344CB8AC3E}">
        <p14:creationId xmlns:p14="http://schemas.microsoft.com/office/powerpoint/2010/main" val="408561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9</a:t>
            </a:fld>
            <a:endParaRPr lang="en-US" dirty="0"/>
          </a:p>
        </p:txBody>
      </p:sp>
    </p:spTree>
    <p:extLst>
      <p:ext uri="{BB962C8B-B14F-4D97-AF65-F5344CB8AC3E}">
        <p14:creationId xmlns:p14="http://schemas.microsoft.com/office/powerpoint/2010/main" val="2896043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10</a:t>
            </a:fld>
            <a:endParaRPr lang="en-US" dirty="0"/>
          </a:p>
        </p:txBody>
      </p:sp>
    </p:spTree>
    <p:extLst>
      <p:ext uri="{BB962C8B-B14F-4D97-AF65-F5344CB8AC3E}">
        <p14:creationId xmlns:p14="http://schemas.microsoft.com/office/powerpoint/2010/main" val="2405108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11</a:t>
            </a:fld>
            <a:endParaRPr lang="en-US" dirty="0"/>
          </a:p>
        </p:txBody>
      </p:sp>
    </p:spTree>
    <p:extLst>
      <p:ext uri="{BB962C8B-B14F-4D97-AF65-F5344CB8AC3E}">
        <p14:creationId xmlns:p14="http://schemas.microsoft.com/office/powerpoint/2010/main" val="29484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CESS structure and roles/ responsibilities</a:t>
            </a:r>
          </a:p>
        </p:txBody>
      </p:sp>
      <p:sp>
        <p:nvSpPr>
          <p:cNvPr id="4" name="Slide Number Placeholder 3"/>
          <p:cNvSpPr>
            <a:spLocks noGrp="1"/>
          </p:cNvSpPr>
          <p:nvPr>
            <p:ph type="sldNum" sz="quarter" idx="10"/>
          </p:nvPr>
        </p:nvSpPr>
        <p:spPr/>
        <p:txBody>
          <a:bodyPr/>
          <a:lstStyle/>
          <a:p>
            <a:fld id="{621D2C34-33D7-4D10-81B5-5D93379917E7}" type="slidenum">
              <a:rPr lang="en-US" smtClean="0"/>
              <a:t>12</a:t>
            </a:fld>
            <a:endParaRPr lang="en-US" dirty="0"/>
          </a:p>
        </p:txBody>
      </p:sp>
    </p:spTree>
    <p:extLst>
      <p:ext uri="{BB962C8B-B14F-4D97-AF65-F5344CB8AC3E}">
        <p14:creationId xmlns:p14="http://schemas.microsoft.com/office/powerpoint/2010/main" val="34146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6" name="Freeform 15"/>
          <p:cNvSpPr>
            <a:spLocks/>
          </p:cNvSpPr>
          <p:nvPr userDrawn="1"/>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userDrawn="1"/>
        </p:nvSpPr>
        <p:spPr bwMode="auto">
          <a:xfrm rot="10800000">
            <a:off x="5569543" y="240785"/>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ight Triangle 17"/>
          <p:cNvSpPr>
            <a:spLocks/>
          </p:cNvSpPr>
          <p:nvPr userDrawn="1"/>
        </p:nvSpPr>
        <p:spPr bwMode="auto">
          <a:xfrm rot="10800000">
            <a:off x="5741685" y="0"/>
            <a:ext cx="3402315" cy="1080868"/>
          </a:xfrm>
          <a:prstGeom prst="rtTriangle">
            <a:avLst/>
          </a:prstGeom>
          <a:solidFill>
            <a:srgbClr val="000099"/>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9" name="Straight Connector 18"/>
          <p:cNvCxnSpPr/>
          <p:nvPr userDrawn="1"/>
        </p:nvCxnSpPr>
        <p:spPr>
          <a:xfrm>
            <a:off x="5741687" y="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0" y="6575909"/>
            <a:ext cx="1770185" cy="246221"/>
          </a:xfrm>
          <a:prstGeom prst="rect">
            <a:avLst/>
          </a:prstGeom>
          <a:noFill/>
        </p:spPr>
        <p:txBody>
          <a:bodyPr wrap="square" rtlCol="0">
            <a:spAutoFit/>
          </a:bodyPr>
          <a:lstStyle/>
          <a:p>
            <a:r>
              <a:rPr lang="en-US" sz="1000" dirty="0"/>
              <a:t>IH CONFIDENTIAL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08646" y="1822564"/>
            <a:ext cx="4696214" cy="1181849"/>
          </a:xfrm>
        </p:spPr>
        <p:txBody>
          <a:bodyPr anchor="b" anchorCtr="0">
            <a:noAutofit/>
          </a:bodyPr>
          <a:lstStyle>
            <a:lvl1pPr algn="l">
              <a:lnSpc>
                <a:spcPct val="100000"/>
              </a:lnSpc>
              <a:defRPr sz="3000" b="1" spc="0" baseline="0">
                <a:solidFill>
                  <a:srgbClr val="24446C"/>
                </a:solidFill>
                <a:latin typeface="Calibri" panose="020F0502020204030204" pitchFamily="34" charset="0"/>
              </a:defRPr>
            </a:lvl1pPr>
          </a:lstStyle>
          <a:p>
            <a:r>
              <a:rPr lang="en-US" dirty="0"/>
              <a:t>Presentation Title </a:t>
            </a:r>
            <a:br>
              <a:rPr lang="en-US" dirty="0"/>
            </a:br>
            <a:r>
              <a:rPr lang="en-US" dirty="0"/>
              <a:t>Calibri 40 Pt.</a:t>
            </a:r>
          </a:p>
        </p:txBody>
      </p:sp>
      <p:sp>
        <p:nvSpPr>
          <p:cNvPr id="3" name="Subtitle 2"/>
          <p:cNvSpPr>
            <a:spLocks noGrp="1"/>
          </p:cNvSpPr>
          <p:nvPr>
            <p:ph type="subTitle" idx="1" hasCustomPrompt="1"/>
          </p:nvPr>
        </p:nvSpPr>
        <p:spPr>
          <a:xfrm>
            <a:off x="3708646" y="3152887"/>
            <a:ext cx="4696214" cy="901567"/>
          </a:xfrm>
        </p:spPr>
        <p:txBody>
          <a:bodyPr/>
          <a:lstStyle>
            <a:lvl1pPr marL="0" indent="0" algn="l">
              <a:lnSpc>
                <a:spcPct val="100000"/>
              </a:lnSpc>
              <a:spcBef>
                <a:spcPts val="0"/>
              </a:spcBef>
              <a:buNone/>
              <a:defRPr sz="1800" b="1">
                <a:solidFill>
                  <a:srgbClr val="4E84C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br>
              <a:rPr lang="en-US" dirty="0"/>
            </a:br>
            <a:r>
              <a:rPr lang="en-US" dirty="0"/>
              <a:t>Calibri Body 24 pt., Bold</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0791" y="2311765"/>
            <a:ext cx="2165332" cy="1771964"/>
          </a:xfrm>
          <a:prstGeom prst="rect">
            <a:avLst/>
          </a:prstGeom>
        </p:spPr>
      </p:pic>
      <p:cxnSp>
        <p:nvCxnSpPr>
          <p:cNvPr id="11" name="Straight Connector 10"/>
          <p:cNvCxnSpPr/>
          <p:nvPr userDrawn="1"/>
        </p:nvCxnSpPr>
        <p:spPr>
          <a:xfrm>
            <a:off x="3382394" y="1868134"/>
            <a:ext cx="0" cy="3023453"/>
          </a:xfrm>
          <a:prstGeom prst="line">
            <a:avLst/>
          </a:prstGeom>
          <a:ln w="15875">
            <a:solidFill>
              <a:srgbClr val="4E84C4"/>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3708646" y="4186388"/>
            <a:ext cx="4696214" cy="725518"/>
          </a:xfrm>
        </p:spPr>
        <p:txBody>
          <a:bodyPr>
            <a:normAutofit/>
          </a:bodyPr>
          <a:lstStyle>
            <a:lvl1pPr marL="0" indent="0">
              <a:lnSpc>
                <a:spcPct val="100000"/>
              </a:lnSpc>
              <a:spcBef>
                <a:spcPts val="0"/>
              </a:spcBef>
              <a:buNone/>
              <a:defRPr sz="1500" i="1">
                <a:solidFill>
                  <a:srgbClr val="4E84C4"/>
                </a:solidFill>
                <a:latin typeface="+mn-lt"/>
              </a:defRPr>
            </a:lvl1pPr>
            <a:lvl2pPr marL="342900" indent="0">
              <a:buNone/>
              <a:defRPr/>
            </a:lvl2pPr>
            <a:lvl5pPr marL="1371600" indent="0">
              <a:buNone/>
              <a:defRPr/>
            </a:lvl5pPr>
          </a:lstStyle>
          <a:p>
            <a:pPr lvl="0"/>
            <a:r>
              <a:rPr lang="en-US" dirty="0"/>
              <a:t>Presenter’s name and title</a:t>
            </a:r>
          </a:p>
          <a:p>
            <a:pPr lvl="0"/>
            <a:r>
              <a:rPr lang="en-US" dirty="0"/>
              <a:t>Calibri Body 20 pt., italics</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32025"/>
            <a:ext cx="9144000" cy="1133927"/>
          </a:xfrm>
          <a:prstGeom prst="rect">
            <a:avLst/>
          </a:prstGeom>
        </p:spPr>
      </p:pic>
    </p:spTree>
    <p:extLst>
      <p:ext uri="{BB962C8B-B14F-4D97-AF65-F5344CB8AC3E}">
        <p14:creationId xmlns:p14="http://schemas.microsoft.com/office/powerpoint/2010/main" val="2736722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659" y="553744"/>
            <a:ext cx="8307533" cy="1042658"/>
          </a:xfrm>
        </p:spPr>
        <p:txBody>
          <a:bodyPr anchor="b" anchorCtr="0">
            <a:normAutofit/>
          </a:bodyPr>
          <a:lstStyle>
            <a:lvl1pPr>
              <a:defRPr sz="2700" b="1" baseline="0"/>
            </a:lvl1pPr>
          </a:lstStyle>
          <a:p>
            <a:r>
              <a:rPr lang="en-US" dirty="0"/>
              <a:t>Slide Heading Calibri 36 Pt.</a:t>
            </a:r>
          </a:p>
        </p:txBody>
      </p:sp>
      <p:sp>
        <p:nvSpPr>
          <p:cNvPr id="8" name="Slide Number Placeholder 6"/>
          <p:cNvSpPr>
            <a:spLocks noGrp="1"/>
          </p:cNvSpPr>
          <p:nvPr>
            <p:ph type="sldNum" sz="quarter" idx="12"/>
          </p:nvPr>
        </p:nvSpPr>
        <p:spPr>
          <a:xfrm>
            <a:off x="4318622" y="6187208"/>
            <a:ext cx="445610" cy="352237"/>
          </a:xfrm>
        </p:spPr>
        <p:txBody>
          <a:bodyPr/>
          <a:lstStyle/>
          <a:p>
            <a:fld id="{82ECB687-F57F-49F9-B73A-487ED709F178}" type="slidenum">
              <a:rPr lang="en-US" smtClean="0"/>
              <a:t>‹#›</a:t>
            </a:fld>
            <a:endParaRPr lang="en-US"/>
          </a:p>
        </p:txBody>
      </p:sp>
      <p:sp>
        <p:nvSpPr>
          <p:cNvPr id="4" name="Text Placeholder 3"/>
          <p:cNvSpPr>
            <a:spLocks noGrp="1"/>
          </p:cNvSpPr>
          <p:nvPr>
            <p:ph type="body" sz="quarter" idx="14" hasCustomPrompt="1"/>
          </p:nvPr>
        </p:nvSpPr>
        <p:spPr>
          <a:xfrm>
            <a:off x="389659" y="1790590"/>
            <a:ext cx="8307533" cy="3970131"/>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32025"/>
            <a:ext cx="9144000" cy="113392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19" y="6453932"/>
            <a:ext cx="1170583" cy="255644"/>
          </a:xfrm>
          <a:prstGeom prst="rect">
            <a:avLst/>
          </a:prstGeom>
        </p:spPr>
      </p:pic>
    </p:spTree>
    <p:extLst>
      <p:ext uri="{BB962C8B-B14F-4D97-AF65-F5344CB8AC3E}">
        <p14:creationId xmlns:p14="http://schemas.microsoft.com/office/powerpoint/2010/main" val="2211448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659" y="553744"/>
            <a:ext cx="8307533" cy="1042658"/>
          </a:xfrm>
        </p:spPr>
        <p:txBody>
          <a:bodyPr anchor="b" anchorCtr="0">
            <a:normAutofit/>
          </a:bodyPr>
          <a:lstStyle>
            <a:lvl1pPr>
              <a:defRPr sz="2700" b="1" baseline="0"/>
            </a:lvl1pPr>
          </a:lstStyle>
          <a:p>
            <a:r>
              <a:rPr lang="en-US" dirty="0"/>
              <a:t>Slide Heading Calibri 36 Pt.</a:t>
            </a:r>
          </a:p>
        </p:txBody>
      </p:sp>
      <p:sp>
        <p:nvSpPr>
          <p:cNvPr id="8" name="Slide Number Placeholder 6"/>
          <p:cNvSpPr>
            <a:spLocks noGrp="1"/>
          </p:cNvSpPr>
          <p:nvPr>
            <p:ph type="sldNum" sz="quarter" idx="12"/>
          </p:nvPr>
        </p:nvSpPr>
        <p:spPr>
          <a:xfrm>
            <a:off x="4318622" y="6187208"/>
            <a:ext cx="445610" cy="352237"/>
          </a:xfrm>
        </p:spPr>
        <p:txBody>
          <a:bodyPr/>
          <a:lstStyle/>
          <a:p>
            <a:fld id="{82ECB687-F57F-49F9-B73A-487ED709F178}" type="slidenum">
              <a:rPr lang="en-US" smtClean="0"/>
              <a:t>‹#›</a:t>
            </a:fld>
            <a:endParaRPr lang="en-US"/>
          </a:p>
        </p:txBody>
      </p:sp>
      <p:sp>
        <p:nvSpPr>
          <p:cNvPr id="4" name="Text Placeholder 3"/>
          <p:cNvSpPr>
            <a:spLocks noGrp="1"/>
          </p:cNvSpPr>
          <p:nvPr>
            <p:ph type="body" sz="quarter" idx="14" hasCustomPrompt="1"/>
          </p:nvPr>
        </p:nvSpPr>
        <p:spPr>
          <a:xfrm>
            <a:off x="389659" y="1790590"/>
            <a:ext cx="8307533" cy="3970131"/>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32025"/>
            <a:ext cx="9144000" cy="113392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19" y="6453932"/>
            <a:ext cx="1170583" cy="255644"/>
          </a:xfrm>
          <a:prstGeom prst="rect">
            <a:avLst/>
          </a:prstGeom>
        </p:spPr>
      </p:pic>
    </p:spTree>
    <p:extLst>
      <p:ext uri="{BB962C8B-B14F-4D97-AF65-F5344CB8AC3E}">
        <p14:creationId xmlns:p14="http://schemas.microsoft.com/office/powerpoint/2010/main" val="418815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659" y="553744"/>
            <a:ext cx="8307533" cy="1042658"/>
          </a:xfrm>
        </p:spPr>
        <p:txBody>
          <a:bodyPr anchor="b" anchorCtr="0">
            <a:normAutofit/>
          </a:bodyPr>
          <a:lstStyle>
            <a:lvl1pPr>
              <a:defRPr sz="2700" b="1" baseline="0"/>
            </a:lvl1pPr>
          </a:lstStyle>
          <a:p>
            <a:r>
              <a:rPr lang="en-US" dirty="0"/>
              <a:t>Slide Heading Calibri 36 Pt.</a:t>
            </a:r>
          </a:p>
        </p:txBody>
      </p:sp>
      <p:sp>
        <p:nvSpPr>
          <p:cNvPr id="8" name="Slide Number Placeholder 6"/>
          <p:cNvSpPr>
            <a:spLocks noGrp="1"/>
          </p:cNvSpPr>
          <p:nvPr>
            <p:ph type="sldNum" sz="quarter" idx="12"/>
          </p:nvPr>
        </p:nvSpPr>
        <p:spPr>
          <a:xfrm>
            <a:off x="4318622" y="6187208"/>
            <a:ext cx="445610" cy="352237"/>
          </a:xfrm>
        </p:spPr>
        <p:txBody>
          <a:bodyPr/>
          <a:lstStyle/>
          <a:p>
            <a:fld id="{82ECB687-F57F-49F9-B73A-487ED709F178}" type="slidenum">
              <a:rPr lang="en-US" smtClean="0"/>
              <a:t>‹#›</a:t>
            </a:fld>
            <a:endParaRPr lang="en-US"/>
          </a:p>
        </p:txBody>
      </p:sp>
      <p:sp>
        <p:nvSpPr>
          <p:cNvPr id="4" name="Text Placeholder 3"/>
          <p:cNvSpPr>
            <a:spLocks noGrp="1"/>
          </p:cNvSpPr>
          <p:nvPr>
            <p:ph type="body" sz="quarter" idx="14" hasCustomPrompt="1"/>
          </p:nvPr>
        </p:nvSpPr>
        <p:spPr>
          <a:xfrm>
            <a:off x="389659" y="1790590"/>
            <a:ext cx="8307533" cy="3970131"/>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32025"/>
            <a:ext cx="9144000" cy="113392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19" y="6453932"/>
            <a:ext cx="1170583" cy="255644"/>
          </a:xfrm>
          <a:prstGeom prst="rect">
            <a:avLst/>
          </a:prstGeom>
        </p:spPr>
      </p:pic>
    </p:spTree>
    <p:extLst>
      <p:ext uri="{BB962C8B-B14F-4D97-AF65-F5344CB8AC3E}">
        <p14:creationId xmlns:p14="http://schemas.microsoft.com/office/powerpoint/2010/main" val="3784771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659" y="553744"/>
            <a:ext cx="8307533" cy="1042658"/>
          </a:xfrm>
        </p:spPr>
        <p:txBody>
          <a:bodyPr anchor="b" anchorCtr="0">
            <a:normAutofit/>
          </a:bodyPr>
          <a:lstStyle>
            <a:lvl1pPr>
              <a:defRPr sz="2700" b="1" baseline="0"/>
            </a:lvl1pPr>
          </a:lstStyle>
          <a:p>
            <a:r>
              <a:rPr lang="en-US" dirty="0"/>
              <a:t>Slide Heading Calibri 36 Pt.</a:t>
            </a:r>
          </a:p>
        </p:txBody>
      </p:sp>
      <p:sp>
        <p:nvSpPr>
          <p:cNvPr id="8" name="Slide Number Placeholder 6"/>
          <p:cNvSpPr>
            <a:spLocks noGrp="1"/>
          </p:cNvSpPr>
          <p:nvPr>
            <p:ph type="sldNum" sz="quarter" idx="12"/>
          </p:nvPr>
        </p:nvSpPr>
        <p:spPr>
          <a:xfrm>
            <a:off x="4318622" y="6187208"/>
            <a:ext cx="445610" cy="352237"/>
          </a:xfrm>
        </p:spPr>
        <p:txBody>
          <a:bodyPr/>
          <a:lstStyle/>
          <a:p>
            <a:fld id="{82ECB687-F57F-49F9-B73A-487ED709F178}" type="slidenum">
              <a:rPr lang="en-US" smtClean="0"/>
              <a:t>‹#›</a:t>
            </a:fld>
            <a:endParaRPr lang="en-US"/>
          </a:p>
        </p:txBody>
      </p:sp>
      <p:sp>
        <p:nvSpPr>
          <p:cNvPr id="4" name="Text Placeholder 3"/>
          <p:cNvSpPr>
            <a:spLocks noGrp="1"/>
          </p:cNvSpPr>
          <p:nvPr>
            <p:ph type="body" sz="quarter" idx="14" hasCustomPrompt="1"/>
          </p:nvPr>
        </p:nvSpPr>
        <p:spPr>
          <a:xfrm>
            <a:off x="389659" y="1790590"/>
            <a:ext cx="8307533" cy="3970131"/>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32025"/>
            <a:ext cx="9144000" cy="113392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19" y="6453932"/>
            <a:ext cx="1170583" cy="255644"/>
          </a:xfrm>
          <a:prstGeom prst="rect">
            <a:avLst/>
          </a:prstGeom>
        </p:spPr>
      </p:pic>
    </p:spTree>
    <p:extLst>
      <p:ext uri="{BB962C8B-B14F-4D97-AF65-F5344CB8AC3E}">
        <p14:creationId xmlns:p14="http://schemas.microsoft.com/office/powerpoint/2010/main" val="2146260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659" y="553744"/>
            <a:ext cx="8307533" cy="1042658"/>
          </a:xfrm>
        </p:spPr>
        <p:txBody>
          <a:bodyPr anchor="b" anchorCtr="0">
            <a:normAutofit/>
          </a:bodyPr>
          <a:lstStyle>
            <a:lvl1pPr>
              <a:defRPr sz="2700" b="1" baseline="0"/>
            </a:lvl1pPr>
          </a:lstStyle>
          <a:p>
            <a:r>
              <a:rPr lang="en-US" dirty="0"/>
              <a:t>Slide Heading Calibri 36 Pt.</a:t>
            </a:r>
          </a:p>
        </p:txBody>
      </p:sp>
      <p:sp>
        <p:nvSpPr>
          <p:cNvPr id="8" name="Slide Number Placeholder 6"/>
          <p:cNvSpPr>
            <a:spLocks noGrp="1"/>
          </p:cNvSpPr>
          <p:nvPr>
            <p:ph type="sldNum" sz="quarter" idx="12"/>
          </p:nvPr>
        </p:nvSpPr>
        <p:spPr>
          <a:xfrm>
            <a:off x="4318622" y="6187208"/>
            <a:ext cx="445610" cy="352237"/>
          </a:xfrm>
        </p:spPr>
        <p:txBody>
          <a:bodyPr/>
          <a:lstStyle/>
          <a:p>
            <a:fld id="{82ECB687-F57F-49F9-B73A-487ED709F178}" type="slidenum">
              <a:rPr lang="en-US" smtClean="0"/>
              <a:t>‹#›</a:t>
            </a:fld>
            <a:endParaRPr lang="en-US"/>
          </a:p>
        </p:txBody>
      </p:sp>
      <p:sp>
        <p:nvSpPr>
          <p:cNvPr id="4" name="Text Placeholder 3"/>
          <p:cNvSpPr>
            <a:spLocks noGrp="1"/>
          </p:cNvSpPr>
          <p:nvPr>
            <p:ph type="body" sz="quarter" idx="14" hasCustomPrompt="1"/>
          </p:nvPr>
        </p:nvSpPr>
        <p:spPr>
          <a:xfrm>
            <a:off x="389659" y="1790590"/>
            <a:ext cx="8307533" cy="3970131"/>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32025"/>
            <a:ext cx="9144000" cy="113392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19" y="6453932"/>
            <a:ext cx="1170583" cy="255644"/>
          </a:xfrm>
          <a:prstGeom prst="rect">
            <a:avLst/>
          </a:prstGeom>
        </p:spPr>
      </p:pic>
    </p:spTree>
    <p:extLst>
      <p:ext uri="{BB962C8B-B14F-4D97-AF65-F5344CB8AC3E}">
        <p14:creationId xmlns:p14="http://schemas.microsoft.com/office/powerpoint/2010/main" val="1635764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659" y="553744"/>
            <a:ext cx="8307533" cy="1042658"/>
          </a:xfrm>
        </p:spPr>
        <p:txBody>
          <a:bodyPr anchor="b" anchorCtr="0">
            <a:normAutofit/>
          </a:bodyPr>
          <a:lstStyle>
            <a:lvl1pPr>
              <a:defRPr sz="2700" b="1" baseline="0"/>
            </a:lvl1pPr>
          </a:lstStyle>
          <a:p>
            <a:r>
              <a:rPr lang="en-US" dirty="0"/>
              <a:t>Slide Heading Calibri 36 Pt.</a:t>
            </a:r>
          </a:p>
        </p:txBody>
      </p:sp>
      <p:sp>
        <p:nvSpPr>
          <p:cNvPr id="8" name="Slide Number Placeholder 6"/>
          <p:cNvSpPr>
            <a:spLocks noGrp="1"/>
          </p:cNvSpPr>
          <p:nvPr>
            <p:ph type="sldNum" sz="quarter" idx="12"/>
          </p:nvPr>
        </p:nvSpPr>
        <p:spPr>
          <a:xfrm>
            <a:off x="4318622" y="6187208"/>
            <a:ext cx="445610" cy="352237"/>
          </a:xfrm>
        </p:spPr>
        <p:txBody>
          <a:bodyPr/>
          <a:lstStyle/>
          <a:p>
            <a:fld id="{82ECB687-F57F-49F9-B73A-487ED709F178}" type="slidenum">
              <a:rPr lang="en-US" smtClean="0"/>
              <a:t>‹#›</a:t>
            </a:fld>
            <a:endParaRPr lang="en-US"/>
          </a:p>
        </p:txBody>
      </p:sp>
      <p:sp>
        <p:nvSpPr>
          <p:cNvPr id="4" name="Text Placeholder 3"/>
          <p:cNvSpPr>
            <a:spLocks noGrp="1"/>
          </p:cNvSpPr>
          <p:nvPr>
            <p:ph type="body" sz="quarter" idx="14" hasCustomPrompt="1"/>
          </p:nvPr>
        </p:nvSpPr>
        <p:spPr>
          <a:xfrm>
            <a:off x="389659" y="1790590"/>
            <a:ext cx="8307533" cy="3970131"/>
          </a:xfrm>
        </p:spPr>
        <p:txBody>
          <a:bodyPr/>
          <a:lstStyle/>
          <a:p>
            <a:pPr lvl="0"/>
            <a:r>
              <a:rPr lang="en-US" dirty="0"/>
              <a:t>Subhead Calibri Body 30 pt.</a:t>
            </a:r>
          </a:p>
          <a:p>
            <a:pPr lvl="1"/>
            <a:r>
              <a:rPr lang="en-US" dirty="0"/>
              <a:t>Calibri Body 28 pt.</a:t>
            </a:r>
          </a:p>
          <a:p>
            <a:pPr lvl="2"/>
            <a:r>
              <a:rPr lang="en-US" dirty="0"/>
              <a:t>Calibri Body 24 pt.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32025"/>
            <a:ext cx="9144000" cy="113392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19" y="6453932"/>
            <a:ext cx="1170583" cy="255644"/>
          </a:xfrm>
          <a:prstGeom prst="rect">
            <a:avLst/>
          </a:prstGeom>
        </p:spPr>
      </p:pic>
    </p:spTree>
    <p:extLst>
      <p:ext uri="{BB962C8B-B14F-4D97-AF65-F5344CB8AC3E}">
        <p14:creationId xmlns:p14="http://schemas.microsoft.com/office/powerpoint/2010/main" val="2103740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660" y="553744"/>
            <a:ext cx="8307533" cy="1042658"/>
          </a:xfrm>
        </p:spPr>
        <p:txBody>
          <a:bodyPr anchor="b" anchorCtr="0">
            <a:normAutofit/>
          </a:bodyPr>
          <a:lstStyle>
            <a:lvl1pPr>
              <a:defRPr sz="2025" b="1" baseline="0"/>
            </a:lvl1pPr>
          </a:lstStyle>
          <a:p>
            <a:r>
              <a:rPr lang="en-US"/>
              <a:t>Slide Heading Calibri 36 Pt.</a:t>
            </a:r>
          </a:p>
        </p:txBody>
      </p:sp>
      <p:sp>
        <p:nvSpPr>
          <p:cNvPr id="8" name="Slide Number Placeholder 6"/>
          <p:cNvSpPr>
            <a:spLocks noGrp="1"/>
          </p:cNvSpPr>
          <p:nvPr>
            <p:ph type="sldNum" sz="quarter" idx="12"/>
          </p:nvPr>
        </p:nvSpPr>
        <p:spPr>
          <a:xfrm>
            <a:off x="4318623" y="6187210"/>
            <a:ext cx="445610" cy="352237"/>
          </a:xfrm>
        </p:spPr>
        <p:txBody>
          <a:bodyPr/>
          <a:lstStyle/>
          <a:p>
            <a:fld id="{82ECB687-F57F-49F9-B73A-487ED709F178}" type="slidenum">
              <a:rPr lang="en-US" smtClean="0"/>
              <a:t>‹#›</a:t>
            </a:fld>
            <a:endParaRPr lang="en-US" dirty="0"/>
          </a:p>
        </p:txBody>
      </p:sp>
      <p:sp>
        <p:nvSpPr>
          <p:cNvPr id="4" name="Text Placeholder 3"/>
          <p:cNvSpPr>
            <a:spLocks noGrp="1"/>
          </p:cNvSpPr>
          <p:nvPr>
            <p:ph type="body" sz="quarter" idx="14" hasCustomPrompt="1"/>
          </p:nvPr>
        </p:nvSpPr>
        <p:spPr>
          <a:xfrm>
            <a:off x="389660" y="1790590"/>
            <a:ext cx="8307533" cy="3970131"/>
          </a:xfrm>
        </p:spPr>
        <p:txBody>
          <a:bodyPr/>
          <a:lstStyle/>
          <a:p>
            <a:pPr lvl="0"/>
            <a:r>
              <a:rPr lang="en-US"/>
              <a:t>Subhead Calibri Body 30 pt.</a:t>
            </a:r>
          </a:p>
          <a:p>
            <a:pPr lvl="1"/>
            <a:r>
              <a:rPr lang="en-US"/>
              <a:t>Calibri Body 28 pt.</a:t>
            </a:r>
          </a:p>
          <a:p>
            <a:pPr lvl="2"/>
            <a:r>
              <a:rPr lang="en-US"/>
              <a:t>Calibri Body 24 pt.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32027"/>
            <a:ext cx="9144000" cy="113392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20" y="6453932"/>
            <a:ext cx="1170583" cy="255644"/>
          </a:xfrm>
          <a:prstGeom prst="rect">
            <a:avLst/>
          </a:prstGeom>
        </p:spPr>
      </p:pic>
    </p:spTree>
    <p:extLst>
      <p:ext uri="{BB962C8B-B14F-4D97-AF65-F5344CB8AC3E}">
        <p14:creationId xmlns:p14="http://schemas.microsoft.com/office/powerpoint/2010/main" val="4289430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E8FB5C-312D-4B7E-A5E9-01E069D482C9}"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32B3A-AF38-4DA8-9774-B7175A8062FD}"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8FB5C-312D-4B7E-A5E9-01E069D482C9}"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32B3A-AF38-4DA8-9774-B7175A8062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E8FB5C-312D-4B7E-A5E9-01E069D482C9}"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32B3A-AF38-4DA8-9774-B7175A8062F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E8FB5C-312D-4B7E-A5E9-01E069D482C9}" type="datetimeFigureOut">
              <a:rPr lang="en-US" smtClean="0"/>
              <a:pPr/>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32B3A-AF38-4DA8-9774-B7175A8062F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E8FB5C-312D-4B7E-A5E9-01E069D482C9}" type="datetimeFigureOut">
              <a:rPr lang="en-US" smtClean="0"/>
              <a:pPr/>
              <a:t>4/17/2021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32B3A-AF38-4DA8-9774-B7175A8062FD}"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E8FB5C-312D-4B7E-A5E9-01E069D482C9}" type="datetimeFigureOut">
              <a:rPr lang="en-US" smtClean="0"/>
              <a:pPr/>
              <a:t>4/17/2021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32B3A-AF38-4DA8-9774-B7175A8062FD}"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8FB5C-312D-4B7E-A5E9-01E069D482C9}" type="datetimeFigureOut">
              <a:rPr lang="en-US" smtClean="0"/>
              <a:pPr/>
              <a:t>4/17/2021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32B3A-AF38-4DA8-9774-B7175A8062F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8FB5C-312D-4B7E-A5E9-01E069D482C9}" type="datetimeFigureOut">
              <a:rPr lang="en-US" smtClean="0"/>
              <a:pPr/>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32B3A-AF38-4DA8-9774-B7175A8062FD}"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8FB5C-312D-4B7E-A5E9-01E069D482C9}" type="datetimeFigureOut">
              <a:rPr lang="en-US" smtClean="0"/>
              <a:pPr/>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32B3A-AF38-4DA8-9774-B7175A8062FD}"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8FB5C-312D-4B7E-A5E9-01E069D482C9}"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32B3A-AF38-4DA8-9774-B7175A8062FD}"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8FB5C-312D-4B7E-A5E9-01E069D482C9}"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32B3A-AF38-4DA8-9774-B7175A8062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Box 11"/>
          <p:cNvSpPr txBox="1"/>
          <p:nvPr userDrawn="1"/>
        </p:nvSpPr>
        <p:spPr>
          <a:xfrm>
            <a:off x="457199" y="6445104"/>
            <a:ext cx="1770185" cy="261610"/>
          </a:xfrm>
          <a:prstGeom prst="rect">
            <a:avLst/>
          </a:prstGeom>
          <a:noFill/>
        </p:spPr>
        <p:txBody>
          <a:bodyPr wrap="square" rtlCol="0">
            <a:spAutoFit/>
          </a:bodyPr>
          <a:lstStyle/>
          <a:p>
            <a:r>
              <a:rPr lang="en-US" sz="1100" dirty="0"/>
              <a:t>CONFIDENTIAL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TextBox 9"/>
          <p:cNvSpPr txBox="1"/>
          <p:nvPr userDrawn="1"/>
        </p:nvSpPr>
        <p:spPr>
          <a:xfrm>
            <a:off x="457199" y="6445104"/>
            <a:ext cx="1770185" cy="261610"/>
          </a:xfrm>
          <a:prstGeom prst="rect">
            <a:avLst/>
          </a:prstGeom>
          <a:noFill/>
        </p:spPr>
        <p:txBody>
          <a:bodyPr wrap="square" rtlCol="0">
            <a:spAutoFit/>
          </a:bodyPr>
          <a:lstStyle/>
          <a:p>
            <a:r>
              <a:rPr lang="en-US" sz="1100" dirty="0"/>
              <a:t>CONFIDENTIAL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rot="10800000">
            <a:off x="5569543" y="240785"/>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rot="10800000">
            <a:off x="5741685" y="0"/>
            <a:ext cx="3402315" cy="1080868"/>
          </a:xfrm>
          <a:prstGeom prst="rtTriangle">
            <a:avLst/>
          </a:prstGeom>
          <a:solidFill>
            <a:srgbClr val="000099"/>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5741687" y="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0" y="1"/>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TextBox 10"/>
          <p:cNvSpPr txBox="1"/>
          <p:nvPr/>
        </p:nvSpPr>
        <p:spPr>
          <a:xfrm>
            <a:off x="0" y="6575909"/>
            <a:ext cx="1770185" cy="246221"/>
          </a:xfrm>
          <a:prstGeom prst="rect">
            <a:avLst/>
          </a:prstGeom>
          <a:noFill/>
        </p:spPr>
        <p:txBody>
          <a:bodyPr wrap="square" rtlCol="0">
            <a:spAutoFit/>
          </a:bodyPr>
          <a:lstStyle/>
          <a:p>
            <a:r>
              <a:rPr lang="en-US" sz="1000" dirty="0"/>
              <a:t>IH CONFIDENTIAL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51" r:id="rId11"/>
    <p:sldLayoutId id="2147483652" r:id="rId12"/>
    <p:sldLayoutId id="2147483653" r:id="rId13"/>
    <p:sldLayoutId id="2147483654" r:id="rId14"/>
    <p:sldLayoutId id="2147483656" r:id="rId15"/>
    <p:sldLayoutId id="2147483657" r:id="rId16"/>
    <p:sldLayoutId id="2147483658" r:id="rId17"/>
    <p:sldLayoutId id="2147483659" r:id="rId18"/>
    <p:sldLayoutId id="2147483684" r:id="rId19"/>
    <p:sldLayoutId id="2147483900" r:id="rId20"/>
    <p:sldLayoutId id="2147483901" r:id="rId21"/>
    <p:sldLayoutId id="2147483903" r:id="rId22"/>
    <p:sldLayoutId id="2147483904" r:id="rId23"/>
    <p:sldLayoutId id="2147483905" r:id="rId24"/>
    <p:sldLayoutId id="2147483906" r:id="rId25"/>
    <p:sldLayoutId id="2147483910" r:id="rId26"/>
    <p:sldLayoutId id="2147483911" r:id="rId27"/>
  </p:sldLayoutIdLst>
  <p:hf hdr="0" ftr="0" dt="0"/>
  <p:txStyles>
    <p:titleStyle>
      <a:lvl1pPr algn="l" rtl="0" eaLnBrk="1" latinLnBrk="0" hangingPunct="1">
        <a:spcBef>
          <a:spcPct val="0"/>
        </a:spcBef>
        <a:buNone/>
        <a:defRPr kumimoji="0" sz="36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8FB5C-312D-4B7E-A5E9-01E069D482C9}" type="datetimeFigureOut">
              <a:rPr lang="en-US" smtClean="0"/>
              <a:pPr/>
              <a:t>4/17/2021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32B3A-AF38-4DA8-9774-B7175A8062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xZECgAp0bDs"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0828" y="2253860"/>
            <a:ext cx="5238025" cy="923498"/>
          </a:xfrm>
        </p:spPr>
        <p:txBody>
          <a:bodyPr>
            <a:noAutofit/>
          </a:bodyPr>
          <a:lstStyle/>
          <a:p>
            <a:pPr algn="ctr"/>
            <a:r>
              <a:rPr lang="en-US" dirty="0">
                <a:solidFill>
                  <a:schemeClr val="tx2"/>
                </a:solidFill>
                <a:cs typeface="Calibri"/>
              </a:rPr>
              <a:t>HTM Department</a:t>
            </a:r>
            <a:br>
              <a:rPr lang="en-US" dirty="0">
                <a:solidFill>
                  <a:schemeClr val="tx2"/>
                </a:solidFill>
                <a:cs typeface="Calibri"/>
              </a:rPr>
            </a:br>
            <a:r>
              <a:rPr lang="en-US" dirty="0">
                <a:solidFill>
                  <a:schemeClr val="tx2"/>
                </a:solidFill>
                <a:cs typeface="Calibri"/>
              </a:rPr>
              <a:t>Business Continuity</a:t>
            </a:r>
          </a:p>
        </p:txBody>
      </p:sp>
      <p:sp>
        <p:nvSpPr>
          <p:cNvPr id="3" name="Subtitle 2"/>
          <p:cNvSpPr>
            <a:spLocks noGrp="1"/>
          </p:cNvSpPr>
          <p:nvPr>
            <p:ph type="subTitle" idx="1"/>
          </p:nvPr>
        </p:nvSpPr>
        <p:spPr>
          <a:xfrm>
            <a:off x="3730913" y="3414889"/>
            <a:ext cx="4696214" cy="342182"/>
          </a:xfrm>
        </p:spPr>
        <p:txBody>
          <a:bodyPr vert="horz" lIns="68580" tIns="34290" rIns="68580" bIns="34290" rtlCol="0" anchor="t">
            <a:normAutofit/>
          </a:bodyPr>
          <a:lstStyle/>
          <a:p>
            <a:pPr algn="ctr"/>
            <a:r>
              <a:rPr lang="en-US" sz="1200" dirty="0">
                <a:cs typeface="Calibri"/>
              </a:rPr>
              <a:t>Effective Operations in a Time of Crisis</a:t>
            </a:r>
          </a:p>
        </p:txBody>
      </p:sp>
      <p:sp>
        <p:nvSpPr>
          <p:cNvPr id="4" name="Text Placeholder 3"/>
          <p:cNvSpPr>
            <a:spLocks noGrp="1"/>
          </p:cNvSpPr>
          <p:nvPr>
            <p:ph type="body" sz="quarter" idx="10"/>
          </p:nvPr>
        </p:nvSpPr>
        <p:spPr>
          <a:xfrm>
            <a:off x="3708646" y="3997041"/>
            <a:ext cx="5030207" cy="544139"/>
          </a:xfrm>
        </p:spPr>
        <p:txBody>
          <a:bodyPr vert="horz" lIns="68580" tIns="34290" rIns="68580" bIns="34290" rtlCol="0" anchor="t">
            <a:normAutofit/>
          </a:bodyPr>
          <a:lstStyle/>
          <a:p>
            <a:r>
              <a:rPr lang="en-US" sz="1350" dirty="0"/>
              <a:t>Mike Busdicker, MBA, CHTM - CE System Director</a:t>
            </a:r>
          </a:p>
          <a:p>
            <a:endParaRPr lang="en-US" dirty="0"/>
          </a:p>
        </p:txBody>
      </p:sp>
    </p:spTree>
    <p:extLst>
      <p:ext uri="{BB962C8B-B14F-4D97-AF65-F5344CB8AC3E}">
        <p14:creationId xmlns:p14="http://schemas.microsoft.com/office/powerpoint/2010/main" val="93981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1732E93B-1253-451D-9634-7F6B35AA0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938" y="3796484"/>
            <a:ext cx="3616061" cy="1992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06104F1-1C85-4DFF-801E-8B3053C9CEDE}"/>
              </a:ext>
            </a:extLst>
          </p:cNvPr>
          <p:cNvSpPr txBox="1"/>
          <p:nvPr/>
        </p:nvSpPr>
        <p:spPr>
          <a:xfrm>
            <a:off x="584200" y="782500"/>
            <a:ext cx="5633273" cy="369332"/>
          </a:xfrm>
          <a:prstGeom prst="rect">
            <a:avLst/>
          </a:prstGeom>
          <a:noFill/>
        </p:spPr>
        <p:txBody>
          <a:bodyPr wrap="none" rtlCol="0">
            <a:spAutoFit/>
          </a:bodyPr>
          <a:lstStyle/>
          <a:p>
            <a:r>
              <a:rPr lang="en-US" dirty="0"/>
              <a:t>Consolidated History of Emergency Management</a:t>
            </a:r>
          </a:p>
        </p:txBody>
      </p:sp>
      <p:sp>
        <p:nvSpPr>
          <p:cNvPr id="3" name="TextBox 2">
            <a:extLst>
              <a:ext uri="{FF2B5EF4-FFF2-40B4-BE49-F238E27FC236}">
                <a16:creationId xmlns:a16="http://schemas.microsoft.com/office/drawing/2014/main" id="{8AC913D2-061C-469B-A539-EAC97F5F2A7A}"/>
              </a:ext>
            </a:extLst>
          </p:cNvPr>
          <p:cNvSpPr txBox="1"/>
          <p:nvPr/>
        </p:nvSpPr>
        <p:spPr>
          <a:xfrm>
            <a:off x="584200" y="1194659"/>
            <a:ext cx="7975599" cy="2308324"/>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1803 – First Federal Government involvement – fire in Portsmouth, NH</a:t>
            </a:r>
          </a:p>
          <a:p>
            <a:pPr marL="285750" indent="-285750">
              <a:buFont typeface="Wingdings" panose="05000000000000000000" pitchFamily="2" charset="2"/>
              <a:buChar char="Ø"/>
            </a:pPr>
            <a:r>
              <a:rPr lang="en-US" sz="1200" dirty="0"/>
              <a:t>1899 – First major response of the American Red Cross – flood in Johnstown, PA</a:t>
            </a:r>
          </a:p>
          <a:p>
            <a:pPr marL="285750" indent="-285750">
              <a:buFont typeface="Wingdings" panose="05000000000000000000" pitchFamily="2" charset="2"/>
              <a:buChar char="Ø"/>
            </a:pPr>
            <a:r>
              <a:rPr lang="en-US" sz="1200" dirty="0"/>
              <a:t>1950 – Federal Disaster Relief Program – assist state and local governments</a:t>
            </a:r>
          </a:p>
          <a:p>
            <a:pPr marL="285750" indent="-285750">
              <a:buFont typeface="Wingdings" panose="05000000000000000000" pitchFamily="2" charset="2"/>
              <a:buChar char="Ø"/>
            </a:pPr>
            <a:r>
              <a:rPr lang="en-US" sz="1200" dirty="0"/>
              <a:t>1961 – Federal Emergency Preparedness – MT 7.3 earthquake, hurricanes Donna and Carla</a:t>
            </a:r>
          </a:p>
          <a:p>
            <a:pPr marL="285750" indent="-285750">
              <a:buFont typeface="Wingdings" panose="05000000000000000000" pitchFamily="2" charset="2"/>
              <a:buChar char="Ø"/>
            </a:pPr>
            <a:r>
              <a:rPr lang="en-US" sz="1200" dirty="0"/>
              <a:t>1968 – 911 Emergency System implemented in Alabama and Alaska</a:t>
            </a:r>
          </a:p>
          <a:p>
            <a:pPr marL="285750" indent="-285750">
              <a:buFont typeface="Wingdings" panose="05000000000000000000" pitchFamily="2" charset="2"/>
              <a:buChar char="Ø"/>
            </a:pPr>
            <a:r>
              <a:rPr lang="en-US" sz="1200" dirty="0"/>
              <a:t>1974 – Disaster Relief Act passed allowing Presidential disaster declaration process</a:t>
            </a:r>
          </a:p>
          <a:p>
            <a:pPr marL="285750" indent="-285750">
              <a:buFont typeface="Wingdings" panose="05000000000000000000" pitchFamily="2" charset="2"/>
              <a:buChar char="Ø"/>
            </a:pPr>
            <a:r>
              <a:rPr lang="en-US" sz="1200" dirty="0"/>
              <a:t>1979 – FEMA established to centralize disaster efforts</a:t>
            </a:r>
          </a:p>
          <a:p>
            <a:pPr marL="285750" indent="-285750">
              <a:buFont typeface="Wingdings" panose="05000000000000000000" pitchFamily="2" charset="2"/>
              <a:buChar char="Ø"/>
            </a:pPr>
            <a:r>
              <a:rPr lang="en-US" sz="1200" dirty="0"/>
              <a:t>2001 – First activation of the Federal Response Plan</a:t>
            </a:r>
          </a:p>
          <a:p>
            <a:pPr marL="285750" indent="-285750">
              <a:buFont typeface="Wingdings" panose="05000000000000000000" pitchFamily="2" charset="2"/>
              <a:buChar char="Ø"/>
            </a:pPr>
            <a:r>
              <a:rPr lang="en-US" sz="1200" dirty="0"/>
              <a:t>2002 – Homeland Security Act established</a:t>
            </a:r>
          </a:p>
          <a:p>
            <a:pPr marL="285750" indent="-285750">
              <a:buFont typeface="Wingdings" panose="05000000000000000000" pitchFamily="2" charset="2"/>
              <a:buChar char="Ø"/>
            </a:pPr>
            <a:r>
              <a:rPr lang="en-US" sz="1200" dirty="0"/>
              <a:t>2003 – Presidential Directive establishing requirements for public health and medical preparedness</a:t>
            </a:r>
          </a:p>
          <a:p>
            <a:pPr marL="285750" indent="-285750">
              <a:buFont typeface="Wingdings" panose="05000000000000000000" pitchFamily="2" charset="2"/>
              <a:buChar char="Ø"/>
            </a:pPr>
            <a:r>
              <a:rPr lang="en-US" sz="1200" dirty="0"/>
              <a:t>2016 – CMS published the Emergency Preparedness Final Rule – Covers participating providers</a:t>
            </a:r>
          </a:p>
          <a:p>
            <a:pPr marL="285750" indent="-285750">
              <a:buFont typeface="Wingdings" panose="05000000000000000000" pitchFamily="2" charset="2"/>
              <a:buChar char="Ø"/>
            </a:pPr>
            <a:r>
              <a:rPr lang="en-US" sz="1200" dirty="0"/>
              <a:t>2017 – The Joint Commission publishes their final Emergency Management Standards</a:t>
            </a:r>
          </a:p>
        </p:txBody>
      </p:sp>
      <p:sp>
        <p:nvSpPr>
          <p:cNvPr id="4" name="TextBox 3">
            <a:extLst>
              <a:ext uri="{FF2B5EF4-FFF2-40B4-BE49-F238E27FC236}">
                <a16:creationId xmlns:a16="http://schemas.microsoft.com/office/drawing/2014/main" id="{D4880464-0B63-4117-9C57-2B04828FF238}"/>
              </a:ext>
            </a:extLst>
          </p:cNvPr>
          <p:cNvSpPr txBox="1"/>
          <p:nvPr/>
        </p:nvSpPr>
        <p:spPr>
          <a:xfrm>
            <a:off x="4910667" y="4115750"/>
            <a:ext cx="3708399" cy="1354217"/>
          </a:xfrm>
          <a:prstGeom prst="rect">
            <a:avLst/>
          </a:prstGeom>
          <a:noFill/>
        </p:spPr>
        <p:txBody>
          <a:bodyPr wrap="square" rtlCol="0">
            <a:spAutoFit/>
          </a:bodyPr>
          <a:lstStyle/>
          <a:p>
            <a:r>
              <a:rPr lang="en-US" sz="1000" dirty="0"/>
              <a:t>Early Contributors to HTM Emergency Management (L-R)</a:t>
            </a:r>
          </a:p>
          <a:p>
            <a:endParaRPr lang="en-US" sz="900" dirty="0"/>
          </a:p>
          <a:p>
            <a:pPr marL="171450" indent="-171450">
              <a:buFont typeface="Wingdings" panose="05000000000000000000" pitchFamily="2" charset="2"/>
              <a:buChar char="v"/>
            </a:pPr>
            <a:r>
              <a:rPr lang="en-US" sz="900" dirty="0"/>
              <a:t>Malcolm Ridgway</a:t>
            </a:r>
          </a:p>
          <a:p>
            <a:pPr marL="171450" indent="-171450">
              <a:buFont typeface="Wingdings" panose="05000000000000000000" pitchFamily="2" charset="2"/>
              <a:buChar char="v"/>
            </a:pPr>
            <a:r>
              <a:rPr lang="en-US" sz="900" dirty="0"/>
              <a:t>Dave Francoeur</a:t>
            </a:r>
          </a:p>
          <a:p>
            <a:pPr marL="171450" indent="-171450">
              <a:buFont typeface="Wingdings" panose="05000000000000000000" pitchFamily="2" charset="2"/>
              <a:buChar char="v"/>
            </a:pPr>
            <a:r>
              <a:rPr lang="en-US" sz="900" dirty="0"/>
              <a:t>Stephen Grimes</a:t>
            </a:r>
          </a:p>
          <a:p>
            <a:pPr marL="171450" indent="-171450">
              <a:buFont typeface="Wingdings" panose="05000000000000000000" pitchFamily="2" charset="2"/>
              <a:buChar char="v"/>
            </a:pPr>
            <a:r>
              <a:rPr lang="en-US" sz="900" dirty="0"/>
              <a:t>Binseng Wang</a:t>
            </a:r>
          </a:p>
          <a:p>
            <a:pPr marL="171450" indent="-171450">
              <a:buFont typeface="Wingdings" panose="05000000000000000000" pitchFamily="2" charset="2"/>
              <a:buChar char="v"/>
            </a:pPr>
            <a:r>
              <a:rPr lang="en-US" sz="900" dirty="0"/>
              <a:t>Al </a:t>
            </a:r>
            <a:r>
              <a:rPr lang="en-US" sz="900" dirty="0" err="1"/>
              <a:t>Gresch</a:t>
            </a:r>
            <a:endParaRPr lang="en-US" sz="900" dirty="0"/>
          </a:p>
          <a:p>
            <a:pPr marL="171450" indent="-171450">
              <a:buFont typeface="Wingdings" panose="05000000000000000000" pitchFamily="2" charset="2"/>
              <a:buChar char="v"/>
            </a:pPr>
            <a:r>
              <a:rPr lang="en-US" sz="900" dirty="0"/>
              <a:t>John Krieg</a:t>
            </a:r>
          </a:p>
          <a:p>
            <a:pPr marL="171450" indent="-171450">
              <a:buFont typeface="Wingdings" panose="05000000000000000000" pitchFamily="2" charset="2"/>
              <a:buChar char="v"/>
            </a:pPr>
            <a:endParaRPr lang="en-US" sz="900" dirty="0"/>
          </a:p>
        </p:txBody>
      </p:sp>
    </p:spTree>
    <p:extLst>
      <p:ext uri="{BB962C8B-B14F-4D97-AF65-F5344CB8AC3E}">
        <p14:creationId xmlns:p14="http://schemas.microsoft.com/office/powerpoint/2010/main" val="560833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4F1-1C85-4DFF-801E-8B3053C9CEDE}"/>
              </a:ext>
            </a:extLst>
          </p:cNvPr>
          <p:cNvSpPr txBox="1"/>
          <p:nvPr/>
        </p:nvSpPr>
        <p:spPr>
          <a:xfrm>
            <a:off x="1962150" y="986064"/>
            <a:ext cx="5219699" cy="369332"/>
          </a:xfrm>
          <a:prstGeom prst="rect">
            <a:avLst/>
          </a:prstGeom>
          <a:noFill/>
        </p:spPr>
        <p:txBody>
          <a:bodyPr wrap="none" rtlCol="0">
            <a:spAutoFit/>
          </a:bodyPr>
          <a:lstStyle/>
          <a:p>
            <a:r>
              <a:rPr lang="en-US" dirty="0"/>
              <a:t>HTM Emergency Management Over the Years</a:t>
            </a:r>
          </a:p>
        </p:txBody>
      </p:sp>
      <p:sp>
        <p:nvSpPr>
          <p:cNvPr id="3" name="TextBox 2">
            <a:extLst>
              <a:ext uri="{FF2B5EF4-FFF2-40B4-BE49-F238E27FC236}">
                <a16:creationId xmlns:a16="http://schemas.microsoft.com/office/drawing/2014/main" id="{8AC913D2-061C-469B-A539-EAC97F5F2A7A}"/>
              </a:ext>
            </a:extLst>
          </p:cNvPr>
          <p:cNvSpPr txBox="1"/>
          <p:nvPr/>
        </p:nvSpPr>
        <p:spPr>
          <a:xfrm>
            <a:off x="1433179" y="1589891"/>
            <a:ext cx="6277640" cy="1384995"/>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What did HTM Emergency Management look like in the 1990s?</a:t>
            </a:r>
          </a:p>
          <a:p>
            <a:endParaRPr lang="en-US" sz="1200" dirty="0"/>
          </a:p>
          <a:p>
            <a:pPr marL="742950" lvl="1" indent="-285750">
              <a:buFont typeface="Wingdings" panose="05000000000000000000" pitchFamily="2" charset="2"/>
              <a:buChar char="Ø"/>
            </a:pPr>
            <a:r>
              <a:rPr lang="en-US" sz="1200" dirty="0"/>
              <a:t>Nationally we had major events including the Deseret Storm</a:t>
            </a:r>
          </a:p>
          <a:p>
            <a:pPr lvl="1"/>
            <a:endParaRPr lang="en-US" sz="1200" dirty="0"/>
          </a:p>
          <a:p>
            <a:pPr marL="742950" lvl="1" indent="-285750">
              <a:buFont typeface="Wingdings" panose="05000000000000000000" pitchFamily="2" charset="2"/>
              <a:buChar char="Ø"/>
            </a:pPr>
            <a:r>
              <a:rPr lang="en-US" sz="1200" dirty="0"/>
              <a:t>Standard HTM emergency prep for hospitals</a:t>
            </a:r>
          </a:p>
          <a:p>
            <a:pPr lvl="1"/>
            <a:endParaRPr lang="en-US" sz="1200" dirty="0"/>
          </a:p>
          <a:p>
            <a:pPr marL="742950" lvl="1" indent="-285750">
              <a:buFont typeface="Wingdings" panose="05000000000000000000" pitchFamily="2" charset="2"/>
              <a:buChar char="Ø"/>
            </a:pPr>
            <a:r>
              <a:rPr lang="en-US" sz="1200" dirty="0"/>
              <a:t>Hazard Vulnerability Assessment (HVA) – local area, state, and regional</a:t>
            </a:r>
          </a:p>
        </p:txBody>
      </p:sp>
      <p:pic>
        <p:nvPicPr>
          <p:cNvPr id="7" name="Picture 4">
            <a:extLst>
              <a:ext uri="{FF2B5EF4-FFF2-40B4-BE49-F238E27FC236}">
                <a16:creationId xmlns:a16="http://schemas.microsoft.com/office/drawing/2014/main" id="{DF8BFBAF-4D4D-49C9-BFFB-CCD0398B70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913" y="3429001"/>
            <a:ext cx="1545353" cy="17309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B842DE27-BD1F-4824-B08F-1D0DB915F6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2533" y="3429001"/>
            <a:ext cx="2241442" cy="168108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8DCDC9E4-C30D-459C-9D20-31ACB1C885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1242" y="3426837"/>
            <a:ext cx="2531533" cy="175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72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4F1-1C85-4DFF-801E-8B3053C9CEDE}"/>
              </a:ext>
            </a:extLst>
          </p:cNvPr>
          <p:cNvSpPr txBox="1"/>
          <p:nvPr/>
        </p:nvSpPr>
        <p:spPr>
          <a:xfrm>
            <a:off x="1020030" y="587766"/>
            <a:ext cx="5219699" cy="369332"/>
          </a:xfrm>
          <a:prstGeom prst="rect">
            <a:avLst/>
          </a:prstGeom>
          <a:noFill/>
        </p:spPr>
        <p:txBody>
          <a:bodyPr wrap="none" rtlCol="0">
            <a:spAutoFit/>
          </a:bodyPr>
          <a:lstStyle/>
          <a:p>
            <a:r>
              <a:rPr lang="en-US" dirty="0"/>
              <a:t>HTM Emergency Management Over the Years</a:t>
            </a:r>
          </a:p>
        </p:txBody>
      </p:sp>
      <p:sp>
        <p:nvSpPr>
          <p:cNvPr id="3" name="TextBox 2">
            <a:extLst>
              <a:ext uri="{FF2B5EF4-FFF2-40B4-BE49-F238E27FC236}">
                <a16:creationId xmlns:a16="http://schemas.microsoft.com/office/drawing/2014/main" id="{8AC913D2-061C-469B-A539-EAC97F5F2A7A}"/>
              </a:ext>
            </a:extLst>
          </p:cNvPr>
          <p:cNvSpPr txBox="1"/>
          <p:nvPr/>
        </p:nvSpPr>
        <p:spPr>
          <a:xfrm>
            <a:off x="1433180" y="1256221"/>
            <a:ext cx="6277640" cy="1569660"/>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What did HTM Emergency Management look like between 1999 – 2001?</a:t>
            </a:r>
          </a:p>
          <a:p>
            <a:endParaRPr lang="en-US" sz="1200" dirty="0"/>
          </a:p>
          <a:p>
            <a:pPr marL="742950" lvl="1" indent="-285750">
              <a:buFont typeface="Wingdings" panose="05000000000000000000" pitchFamily="2" charset="2"/>
              <a:buChar char="Ø"/>
            </a:pPr>
            <a:r>
              <a:rPr lang="en-US" sz="1200" dirty="0"/>
              <a:t>Y2K the world is coming to an end</a:t>
            </a:r>
          </a:p>
          <a:p>
            <a:pPr lvl="1"/>
            <a:endParaRPr lang="en-US" sz="1200" dirty="0"/>
          </a:p>
          <a:p>
            <a:pPr marL="742950" lvl="1" indent="-285750">
              <a:buFont typeface="Wingdings" panose="05000000000000000000" pitchFamily="2" charset="2"/>
              <a:buChar char="Ø"/>
            </a:pPr>
            <a:r>
              <a:rPr lang="en-US" sz="1200" dirty="0"/>
              <a:t>On January 1, 2000 - medical equipment will revolt</a:t>
            </a:r>
          </a:p>
          <a:p>
            <a:pPr lvl="1"/>
            <a:endParaRPr lang="en-US" sz="1200" dirty="0"/>
          </a:p>
          <a:p>
            <a:pPr marL="742950" lvl="1" indent="-285750">
              <a:buFont typeface="Wingdings" panose="05000000000000000000" pitchFamily="2" charset="2"/>
              <a:buChar char="Ø"/>
            </a:pPr>
            <a:r>
              <a:rPr lang="en-US" sz="1200" dirty="0"/>
              <a:t>World Trade Center Disaster in New York</a:t>
            </a:r>
          </a:p>
          <a:p>
            <a:pPr marL="285750" indent="-285750">
              <a:buFont typeface="Wingdings" panose="05000000000000000000" pitchFamily="2" charset="2"/>
              <a:buChar char="Ø"/>
            </a:pPr>
            <a:endParaRPr lang="en-US" sz="1200" dirty="0"/>
          </a:p>
        </p:txBody>
      </p:sp>
      <p:pic>
        <p:nvPicPr>
          <p:cNvPr id="15" name="Picture 2">
            <a:extLst>
              <a:ext uri="{FF2B5EF4-FFF2-40B4-BE49-F238E27FC236}">
                <a16:creationId xmlns:a16="http://schemas.microsoft.com/office/drawing/2014/main" id="{FE8B8FE0-0B05-4231-8838-2C3B0DE1FB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67" y="3364441"/>
            <a:ext cx="1600199" cy="209626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3BA3448A-2457-4DE7-8DFF-3D24A04AC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713" y="2983441"/>
            <a:ext cx="1718733" cy="128905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019DD7BC-0AB4-4931-8927-A8A8723815B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5914" y="3244722"/>
            <a:ext cx="2416840" cy="1687058"/>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a:extLst>
              <a:ext uri="{FF2B5EF4-FFF2-40B4-BE49-F238E27FC236}">
                <a16:creationId xmlns:a16="http://schemas.microsoft.com/office/drawing/2014/main" id="{5469AD47-972D-4BB5-B711-9420A54F28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7174" y="4650910"/>
            <a:ext cx="1692544" cy="168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23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4F1-1C85-4DFF-801E-8B3053C9CEDE}"/>
              </a:ext>
            </a:extLst>
          </p:cNvPr>
          <p:cNvSpPr txBox="1"/>
          <p:nvPr/>
        </p:nvSpPr>
        <p:spPr>
          <a:xfrm>
            <a:off x="1699880" y="917966"/>
            <a:ext cx="5219699" cy="369332"/>
          </a:xfrm>
          <a:prstGeom prst="rect">
            <a:avLst/>
          </a:prstGeom>
          <a:noFill/>
        </p:spPr>
        <p:txBody>
          <a:bodyPr wrap="none" rtlCol="0">
            <a:spAutoFit/>
          </a:bodyPr>
          <a:lstStyle/>
          <a:p>
            <a:r>
              <a:rPr lang="en-US" dirty="0"/>
              <a:t>HTM Emergency Management Over the Years</a:t>
            </a:r>
          </a:p>
        </p:txBody>
      </p:sp>
      <p:sp>
        <p:nvSpPr>
          <p:cNvPr id="3" name="TextBox 2">
            <a:extLst>
              <a:ext uri="{FF2B5EF4-FFF2-40B4-BE49-F238E27FC236}">
                <a16:creationId xmlns:a16="http://schemas.microsoft.com/office/drawing/2014/main" id="{8AC913D2-061C-469B-A539-EAC97F5F2A7A}"/>
              </a:ext>
            </a:extLst>
          </p:cNvPr>
          <p:cNvSpPr txBox="1"/>
          <p:nvPr/>
        </p:nvSpPr>
        <p:spPr>
          <a:xfrm>
            <a:off x="1699880" y="1555571"/>
            <a:ext cx="6032570" cy="1384995"/>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Emergencies throughout 2005-2012 Impacting Healthcare Organizations</a:t>
            </a:r>
          </a:p>
          <a:p>
            <a:endParaRPr lang="en-US" sz="1200" dirty="0"/>
          </a:p>
          <a:p>
            <a:pPr marL="742950" lvl="1" indent="-285750">
              <a:buFont typeface="Wingdings" panose="05000000000000000000" pitchFamily="2" charset="2"/>
              <a:buChar char="Ø"/>
            </a:pPr>
            <a:r>
              <a:rPr lang="en-US" sz="1200" dirty="0"/>
              <a:t>Hurricane Katrina strikes New Orleans in 2006</a:t>
            </a:r>
          </a:p>
          <a:p>
            <a:pPr marL="742950" lvl="1" indent="-285750">
              <a:buFont typeface="Wingdings" panose="05000000000000000000" pitchFamily="2" charset="2"/>
              <a:buChar char="Ø"/>
            </a:pPr>
            <a:endParaRPr lang="en-US" sz="1200" dirty="0"/>
          </a:p>
          <a:p>
            <a:pPr marL="742950" lvl="1" indent="-285750">
              <a:buFont typeface="Wingdings" panose="05000000000000000000" pitchFamily="2" charset="2"/>
              <a:buChar char="Ø"/>
            </a:pPr>
            <a:r>
              <a:rPr lang="en-US" sz="1200" dirty="0"/>
              <a:t>Fort Hood Active Shooter</a:t>
            </a:r>
          </a:p>
          <a:p>
            <a:pPr lvl="1"/>
            <a:endParaRPr lang="en-US" sz="1200" dirty="0"/>
          </a:p>
          <a:p>
            <a:pPr marL="742950" lvl="1" indent="-285750">
              <a:buFont typeface="Wingdings" panose="05000000000000000000" pitchFamily="2" charset="2"/>
              <a:buChar char="Ø"/>
            </a:pPr>
            <a:r>
              <a:rPr lang="en-US" sz="1200" dirty="0"/>
              <a:t>2011 Mercy Hospital in Joplin destroyed by an EF5 Tornado</a:t>
            </a:r>
          </a:p>
        </p:txBody>
      </p:sp>
      <p:pic>
        <p:nvPicPr>
          <p:cNvPr id="2054" name="Picture 6">
            <a:extLst>
              <a:ext uri="{FF2B5EF4-FFF2-40B4-BE49-F238E27FC236}">
                <a16:creationId xmlns:a16="http://schemas.microsoft.com/office/drawing/2014/main" id="{758423E4-CD68-4CB3-8359-E98351C4D9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76" y="3429000"/>
            <a:ext cx="1935113" cy="14943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F5D1979A-B599-4E10-A689-1827232D61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2412" y="3427874"/>
            <a:ext cx="1843414" cy="14943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12B34DD-F93C-4E13-808A-6281458065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9" y="3427874"/>
            <a:ext cx="2822483" cy="149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93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4F1-1C85-4DFF-801E-8B3053C9CEDE}"/>
              </a:ext>
            </a:extLst>
          </p:cNvPr>
          <p:cNvSpPr txBox="1"/>
          <p:nvPr/>
        </p:nvSpPr>
        <p:spPr>
          <a:xfrm>
            <a:off x="1433180" y="1078833"/>
            <a:ext cx="5219699" cy="369332"/>
          </a:xfrm>
          <a:prstGeom prst="rect">
            <a:avLst/>
          </a:prstGeom>
          <a:noFill/>
        </p:spPr>
        <p:txBody>
          <a:bodyPr wrap="none" rtlCol="0">
            <a:spAutoFit/>
          </a:bodyPr>
          <a:lstStyle/>
          <a:p>
            <a:r>
              <a:rPr lang="en-US" dirty="0"/>
              <a:t>HTM Emergency Management Over the Years</a:t>
            </a:r>
          </a:p>
        </p:txBody>
      </p:sp>
      <p:sp>
        <p:nvSpPr>
          <p:cNvPr id="3" name="TextBox 2">
            <a:extLst>
              <a:ext uri="{FF2B5EF4-FFF2-40B4-BE49-F238E27FC236}">
                <a16:creationId xmlns:a16="http://schemas.microsoft.com/office/drawing/2014/main" id="{8AC913D2-061C-469B-A539-EAC97F5F2A7A}"/>
              </a:ext>
            </a:extLst>
          </p:cNvPr>
          <p:cNvSpPr txBox="1"/>
          <p:nvPr/>
        </p:nvSpPr>
        <p:spPr>
          <a:xfrm>
            <a:off x="1433180" y="2044290"/>
            <a:ext cx="6277640" cy="461665"/>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2018 HTM Emergency Management in Paradise, California</a:t>
            </a:r>
          </a:p>
          <a:p>
            <a:r>
              <a:rPr lang="en-US" sz="1200" dirty="0"/>
              <a:t>	</a:t>
            </a:r>
            <a:r>
              <a:rPr lang="en-US" sz="1200" dirty="0">
                <a:hlinkClick r:id="rId3"/>
              </a:rPr>
              <a:t>https://youtu.be/xZECgAp0bDs</a:t>
            </a:r>
            <a:endParaRPr lang="en-US" sz="1200" dirty="0"/>
          </a:p>
        </p:txBody>
      </p:sp>
      <p:pic>
        <p:nvPicPr>
          <p:cNvPr id="2050" name="Picture 2">
            <a:extLst>
              <a:ext uri="{FF2B5EF4-FFF2-40B4-BE49-F238E27FC236}">
                <a16:creationId xmlns:a16="http://schemas.microsoft.com/office/drawing/2014/main" id="{DA5539D7-3180-4B17-8F9C-5E78F240AD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505" y="3115177"/>
            <a:ext cx="2775196" cy="2206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3293DD3-494F-47AC-8E46-C225E49AA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0718" y="3115177"/>
            <a:ext cx="3445282" cy="220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35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4F1-1C85-4DFF-801E-8B3053C9CEDE}"/>
              </a:ext>
            </a:extLst>
          </p:cNvPr>
          <p:cNvSpPr txBox="1"/>
          <p:nvPr/>
        </p:nvSpPr>
        <p:spPr>
          <a:xfrm>
            <a:off x="1193065" y="510329"/>
            <a:ext cx="5660524" cy="369332"/>
          </a:xfrm>
          <a:prstGeom prst="rect">
            <a:avLst/>
          </a:prstGeom>
          <a:noFill/>
        </p:spPr>
        <p:txBody>
          <a:bodyPr wrap="none" rtlCol="0">
            <a:spAutoFit/>
          </a:bodyPr>
          <a:lstStyle/>
          <a:p>
            <a:r>
              <a:rPr lang="en-US" dirty="0"/>
              <a:t>HTM Emergency Management – A New Challenge</a:t>
            </a:r>
          </a:p>
        </p:txBody>
      </p:sp>
      <p:sp>
        <p:nvSpPr>
          <p:cNvPr id="3" name="TextBox 2">
            <a:extLst>
              <a:ext uri="{FF2B5EF4-FFF2-40B4-BE49-F238E27FC236}">
                <a16:creationId xmlns:a16="http://schemas.microsoft.com/office/drawing/2014/main" id="{8AC913D2-061C-469B-A539-EAC97F5F2A7A}"/>
              </a:ext>
            </a:extLst>
          </p:cNvPr>
          <p:cNvSpPr txBox="1"/>
          <p:nvPr/>
        </p:nvSpPr>
        <p:spPr>
          <a:xfrm>
            <a:off x="1433180" y="1129811"/>
            <a:ext cx="6277640" cy="3231654"/>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In November 2019, the first case of COVID-19 Corona Virus in China</a:t>
            </a:r>
          </a:p>
          <a:p>
            <a:endParaRPr lang="en-US" sz="1200" dirty="0"/>
          </a:p>
          <a:p>
            <a:pPr marL="742950" lvl="1" indent="-285750">
              <a:buFont typeface="Wingdings" panose="05000000000000000000" pitchFamily="2" charset="2"/>
              <a:buChar char="Ø"/>
            </a:pPr>
            <a:r>
              <a:rPr lang="en-US" sz="1200" dirty="0"/>
              <a:t>January 2020 First COVID Case Reported in the United States</a:t>
            </a:r>
          </a:p>
          <a:p>
            <a:pPr lvl="1"/>
            <a:endParaRPr lang="en-US" sz="1200" dirty="0"/>
          </a:p>
          <a:p>
            <a:pPr marL="742950" lvl="1" indent="-285750">
              <a:buFont typeface="Wingdings" panose="05000000000000000000" pitchFamily="2" charset="2"/>
              <a:buChar char="Ø"/>
            </a:pPr>
            <a:r>
              <a:rPr lang="en-US" sz="1200" dirty="0"/>
              <a:t>Over 3M Cases Reported in July 2020 Including over 40K hospitalized</a:t>
            </a:r>
          </a:p>
          <a:p>
            <a:pPr lvl="1"/>
            <a:endParaRPr lang="en-US" sz="1200" dirty="0"/>
          </a:p>
          <a:p>
            <a:pPr marL="285750" indent="-285750">
              <a:buFont typeface="Wingdings" panose="05000000000000000000" pitchFamily="2" charset="2"/>
              <a:buChar char="Ø"/>
            </a:pPr>
            <a:r>
              <a:rPr lang="en-US" sz="1200" dirty="0"/>
              <a:t>March 2020: Work conditions for healthcare staff takes a drastic change</a:t>
            </a:r>
          </a:p>
          <a:p>
            <a:endParaRPr lang="en-US" sz="1200" dirty="0"/>
          </a:p>
          <a:p>
            <a:pPr marL="742950" lvl="1" indent="-285750">
              <a:buFont typeface="Wingdings" panose="05000000000000000000" pitchFamily="2" charset="2"/>
              <a:buChar char="Ø"/>
            </a:pPr>
            <a:r>
              <a:rPr lang="en-US" sz="1200" dirty="0"/>
              <a:t>Remote work for non-essential caregivers</a:t>
            </a:r>
          </a:p>
          <a:p>
            <a:pPr lvl="1"/>
            <a:endParaRPr lang="en-US" sz="1200" dirty="0"/>
          </a:p>
          <a:p>
            <a:pPr marL="742950" lvl="1" indent="-285750">
              <a:buFont typeface="Wingdings" panose="05000000000000000000" pitchFamily="2" charset="2"/>
              <a:buChar char="Ø"/>
            </a:pPr>
            <a:r>
              <a:rPr lang="en-US" sz="1200" dirty="0"/>
              <a:t>Safety considerations for all caregivers and clinical staff</a:t>
            </a:r>
          </a:p>
          <a:p>
            <a:pPr lvl="1"/>
            <a:endParaRPr lang="en-US" sz="1200" dirty="0"/>
          </a:p>
          <a:p>
            <a:pPr marL="742950" lvl="1" indent="-285750">
              <a:buFont typeface="Wingdings" panose="05000000000000000000" pitchFamily="2" charset="2"/>
              <a:buChar char="Ø"/>
            </a:pPr>
            <a:r>
              <a:rPr lang="en-US" sz="1200" dirty="0"/>
              <a:t>Facility restrictions for visitors and suppliers</a:t>
            </a:r>
          </a:p>
          <a:p>
            <a:pPr marL="742950" lvl="1" indent="-285750">
              <a:buFont typeface="Wingdings" panose="05000000000000000000" pitchFamily="2" charset="2"/>
              <a:buChar char="Ø"/>
            </a:pPr>
            <a:endParaRPr lang="en-US" sz="1200" dirty="0"/>
          </a:p>
          <a:p>
            <a:pPr marL="742950" lvl="1" indent="-285750">
              <a:buFont typeface="Wingdings" panose="05000000000000000000" pitchFamily="2" charset="2"/>
              <a:buChar char="Ø"/>
            </a:pPr>
            <a:r>
              <a:rPr lang="en-US" sz="1200" dirty="0"/>
              <a:t>Local, State, and Federal Command Centers</a:t>
            </a:r>
          </a:p>
          <a:p>
            <a:pPr marL="742950" lvl="1" indent="-285750">
              <a:buFont typeface="Wingdings" panose="05000000000000000000" pitchFamily="2" charset="2"/>
              <a:buChar char="Ø"/>
            </a:pPr>
            <a:endParaRPr lang="en-US" sz="1200" dirty="0"/>
          </a:p>
          <a:p>
            <a:pPr marL="742950" lvl="1" indent="-285750">
              <a:buFont typeface="Wingdings" panose="05000000000000000000" pitchFamily="2" charset="2"/>
              <a:buChar char="Ø"/>
            </a:pPr>
            <a:r>
              <a:rPr lang="en-US" sz="1200" dirty="0"/>
              <a:t>Equipment and staff tracking, reporting, continued operations</a:t>
            </a:r>
          </a:p>
        </p:txBody>
      </p:sp>
      <p:pic>
        <p:nvPicPr>
          <p:cNvPr id="4" name="Picture 2">
            <a:extLst>
              <a:ext uri="{FF2B5EF4-FFF2-40B4-BE49-F238E27FC236}">
                <a16:creationId xmlns:a16="http://schemas.microsoft.com/office/drawing/2014/main" id="{0B777D37-B439-4711-BE1E-6B45D8D4D8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0269" y="4528535"/>
            <a:ext cx="2929467" cy="15328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a:extLst>
              <a:ext uri="{FF2B5EF4-FFF2-40B4-BE49-F238E27FC236}">
                <a16:creationId xmlns:a16="http://schemas.microsoft.com/office/drawing/2014/main" id="{C7988AAB-6A23-4408-A511-8F05DE78EC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3180" y="4611615"/>
            <a:ext cx="2050620" cy="136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46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4F1-1C85-4DFF-801E-8B3053C9CEDE}"/>
              </a:ext>
            </a:extLst>
          </p:cNvPr>
          <p:cNvSpPr txBox="1"/>
          <p:nvPr/>
        </p:nvSpPr>
        <p:spPr>
          <a:xfrm>
            <a:off x="1433180" y="694995"/>
            <a:ext cx="5246949" cy="369332"/>
          </a:xfrm>
          <a:prstGeom prst="rect">
            <a:avLst/>
          </a:prstGeom>
          <a:noFill/>
        </p:spPr>
        <p:txBody>
          <a:bodyPr wrap="none" rtlCol="0">
            <a:spAutoFit/>
          </a:bodyPr>
          <a:lstStyle/>
          <a:p>
            <a:r>
              <a:rPr lang="en-US" dirty="0"/>
              <a:t>HTM Emergency Management – Current State</a:t>
            </a:r>
          </a:p>
        </p:txBody>
      </p:sp>
      <p:sp>
        <p:nvSpPr>
          <p:cNvPr id="3" name="TextBox 2">
            <a:extLst>
              <a:ext uri="{FF2B5EF4-FFF2-40B4-BE49-F238E27FC236}">
                <a16:creationId xmlns:a16="http://schemas.microsoft.com/office/drawing/2014/main" id="{8AC913D2-061C-469B-A539-EAC97F5F2A7A}"/>
              </a:ext>
            </a:extLst>
          </p:cNvPr>
          <p:cNvSpPr txBox="1"/>
          <p:nvPr/>
        </p:nvSpPr>
        <p:spPr>
          <a:xfrm>
            <a:off x="1433180" y="1235113"/>
            <a:ext cx="6277640" cy="4708981"/>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2020 COVID-19 Strategies and Outcomes</a:t>
            </a:r>
          </a:p>
          <a:p>
            <a:endParaRPr lang="en-US" sz="1200" dirty="0"/>
          </a:p>
          <a:p>
            <a:pPr marL="742950" lvl="1" indent="-285750">
              <a:buFont typeface="Wingdings" panose="05000000000000000000" pitchFamily="2" charset="2"/>
              <a:buChar char="Ø"/>
            </a:pPr>
            <a:r>
              <a:rPr lang="en-US" sz="1200" dirty="0"/>
              <a:t>Facility Level Incident Command System - Key Departments</a:t>
            </a:r>
          </a:p>
          <a:p>
            <a:pPr lvl="1"/>
            <a:endParaRPr lang="en-US" sz="1200" dirty="0"/>
          </a:p>
          <a:p>
            <a:pPr marL="742950" lvl="1" indent="-285750">
              <a:buFont typeface="Wingdings" panose="05000000000000000000" pitchFamily="2" charset="2"/>
              <a:buChar char="Ø"/>
            </a:pPr>
            <a:r>
              <a:rPr lang="en-US" sz="1200" dirty="0"/>
              <a:t>System Logistics Command Center – System Leadership</a:t>
            </a:r>
          </a:p>
          <a:p>
            <a:pPr marL="742950" lvl="1" indent="-285750">
              <a:buFont typeface="Wingdings" panose="05000000000000000000" pitchFamily="2" charset="2"/>
              <a:buChar char="Ø"/>
            </a:pPr>
            <a:endParaRPr lang="en-US" sz="1200" dirty="0"/>
          </a:p>
          <a:p>
            <a:pPr marL="742950" lvl="1" indent="-285750">
              <a:buFont typeface="Wingdings" panose="05000000000000000000" pitchFamily="2" charset="2"/>
              <a:buChar char="Ø"/>
            </a:pPr>
            <a:r>
              <a:rPr lang="en-US" sz="1200" dirty="0"/>
              <a:t>State Command Center – Combined Data</a:t>
            </a:r>
          </a:p>
          <a:p>
            <a:pPr lvl="1"/>
            <a:endParaRPr lang="en-US" sz="1200" dirty="0"/>
          </a:p>
          <a:p>
            <a:pPr marL="285750" indent="-285750">
              <a:buFont typeface="Wingdings" panose="05000000000000000000" pitchFamily="2" charset="2"/>
              <a:buChar char="Ø"/>
            </a:pPr>
            <a:r>
              <a:rPr lang="en-US" sz="1200" dirty="0"/>
              <a:t>Intermountain Healthcare HTM Reports</a:t>
            </a:r>
          </a:p>
          <a:p>
            <a:endParaRPr lang="en-US" sz="1200" dirty="0"/>
          </a:p>
          <a:p>
            <a:pPr marL="742950" lvl="1" indent="-285750">
              <a:buFont typeface="Wingdings" panose="05000000000000000000" pitchFamily="2" charset="2"/>
              <a:buChar char="Ø"/>
            </a:pPr>
            <a:r>
              <a:rPr lang="en-US" sz="1200" dirty="0"/>
              <a:t>Daily staffing reports</a:t>
            </a:r>
          </a:p>
          <a:p>
            <a:pPr marL="1200150" lvl="2" indent="-285750">
              <a:buFont typeface="Wingdings" panose="05000000000000000000" pitchFamily="2" charset="2"/>
              <a:buChar char="Ø"/>
            </a:pPr>
            <a:r>
              <a:rPr lang="en-US" sz="1200" dirty="0"/>
              <a:t>Caregiver status</a:t>
            </a:r>
          </a:p>
          <a:p>
            <a:pPr marL="1200150" lvl="2" indent="-285750">
              <a:buFont typeface="Wingdings" panose="05000000000000000000" pitchFamily="2" charset="2"/>
              <a:buChar char="Ø"/>
            </a:pPr>
            <a:r>
              <a:rPr lang="en-US" sz="1200" dirty="0"/>
              <a:t>Shift coverage</a:t>
            </a:r>
          </a:p>
          <a:p>
            <a:pPr lvl="1"/>
            <a:endParaRPr lang="en-US" sz="1200" dirty="0"/>
          </a:p>
          <a:p>
            <a:pPr marL="742950" lvl="1" indent="-285750">
              <a:buFont typeface="Wingdings" panose="05000000000000000000" pitchFamily="2" charset="2"/>
              <a:buChar char="Ø"/>
            </a:pPr>
            <a:r>
              <a:rPr lang="en-US" sz="1200" dirty="0"/>
              <a:t>Ventilator reports</a:t>
            </a:r>
          </a:p>
          <a:p>
            <a:pPr marL="1200150" lvl="2" indent="-285750">
              <a:buFont typeface="Wingdings" panose="05000000000000000000" pitchFamily="2" charset="2"/>
              <a:buChar char="Ø"/>
            </a:pPr>
            <a:r>
              <a:rPr lang="en-US" sz="1200" dirty="0"/>
              <a:t>Usage stats locally, system, and state</a:t>
            </a:r>
          </a:p>
          <a:p>
            <a:pPr marL="1200150" lvl="2" indent="-285750">
              <a:buFont typeface="Wingdings" panose="05000000000000000000" pitchFamily="2" charset="2"/>
              <a:buChar char="Ø"/>
            </a:pPr>
            <a:r>
              <a:rPr lang="en-US" sz="1200" dirty="0"/>
              <a:t>Types of units available for use</a:t>
            </a:r>
          </a:p>
          <a:p>
            <a:pPr marL="1200150" lvl="2" indent="-285750">
              <a:buFont typeface="Wingdings" panose="05000000000000000000" pitchFamily="2" charset="2"/>
              <a:buChar char="Ø"/>
            </a:pPr>
            <a:r>
              <a:rPr lang="en-US" sz="1200" dirty="0"/>
              <a:t>Status of repairs</a:t>
            </a:r>
          </a:p>
          <a:p>
            <a:pPr marL="1200150" lvl="2" indent="-285750">
              <a:buFont typeface="Wingdings" panose="05000000000000000000" pitchFamily="2" charset="2"/>
              <a:buChar char="Ø"/>
            </a:pPr>
            <a:r>
              <a:rPr lang="en-US" sz="1200" dirty="0"/>
              <a:t>Loaner ventilator availability</a:t>
            </a:r>
          </a:p>
          <a:p>
            <a:pPr lvl="1"/>
            <a:endParaRPr lang="en-US" sz="1200" dirty="0"/>
          </a:p>
          <a:p>
            <a:pPr marL="742950" lvl="1" indent="-285750">
              <a:buFont typeface="Wingdings" panose="05000000000000000000" pitchFamily="2" charset="2"/>
              <a:buChar char="Ø"/>
            </a:pPr>
            <a:r>
              <a:rPr lang="en-US" sz="1200" dirty="0"/>
              <a:t>Surge preparation</a:t>
            </a:r>
          </a:p>
          <a:p>
            <a:pPr marL="1200150" lvl="2" indent="-285750">
              <a:buFont typeface="Wingdings" panose="05000000000000000000" pitchFamily="2" charset="2"/>
              <a:buChar char="Ø"/>
            </a:pPr>
            <a:r>
              <a:rPr lang="en-US" sz="1200" dirty="0"/>
              <a:t>Hospital and ICU occupancy</a:t>
            </a:r>
          </a:p>
          <a:p>
            <a:pPr marL="1200150" lvl="2" indent="-285750">
              <a:buFont typeface="Wingdings" panose="05000000000000000000" pitchFamily="2" charset="2"/>
              <a:buChar char="Ø"/>
            </a:pPr>
            <a:r>
              <a:rPr lang="en-US" sz="1200" dirty="0"/>
              <a:t>Bed availability</a:t>
            </a:r>
          </a:p>
          <a:p>
            <a:pPr marL="1200150" lvl="2" indent="-285750">
              <a:buFont typeface="Wingdings" panose="05000000000000000000" pitchFamily="2" charset="2"/>
              <a:buChar char="Ø"/>
            </a:pPr>
            <a:r>
              <a:rPr lang="en-US" sz="1200" dirty="0"/>
              <a:t>Overflow unit stand up status</a:t>
            </a:r>
          </a:p>
          <a:p>
            <a:pPr marL="1200150" lvl="2" indent="-285750">
              <a:buFont typeface="Wingdings" panose="05000000000000000000" pitchFamily="2" charset="2"/>
              <a:buChar char="Ø"/>
            </a:pPr>
            <a:r>
              <a:rPr lang="en-US" sz="1200" dirty="0"/>
              <a:t>Repurpose equipment for surge</a:t>
            </a:r>
          </a:p>
        </p:txBody>
      </p:sp>
    </p:spTree>
    <p:extLst>
      <p:ext uri="{BB962C8B-B14F-4D97-AF65-F5344CB8AC3E}">
        <p14:creationId xmlns:p14="http://schemas.microsoft.com/office/powerpoint/2010/main" val="421983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4F1-1C85-4DFF-801E-8B3053C9CEDE}"/>
              </a:ext>
            </a:extLst>
          </p:cNvPr>
          <p:cNvSpPr txBox="1"/>
          <p:nvPr/>
        </p:nvSpPr>
        <p:spPr>
          <a:xfrm>
            <a:off x="1433180" y="961325"/>
            <a:ext cx="5246949" cy="369332"/>
          </a:xfrm>
          <a:prstGeom prst="rect">
            <a:avLst/>
          </a:prstGeom>
          <a:noFill/>
        </p:spPr>
        <p:txBody>
          <a:bodyPr wrap="none" rtlCol="0">
            <a:spAutoFit/>
          </a:bodyPr>
          <a:lstStyle/>
          <a:p>
            <a:r>
              <a:rPr lang="en-US" dirty="0"/>
              <a:t>HTM Emergency Management – Current State</a:t>
            </a:r>
          </a:p>
        </p:txBody>
      </p:sp>
      <p:sp>
        <p:nvSpPr>
          <p:cNvPr id="3" name="TextBox 2">
            <a:extLst>
              <a:ext uri="{FF2B5EF4-FFF2-40B4-BE49-F238E27FC236}">
                <a16:creationId xmlns:a16="http://schemas.microsoft.com/office/drawing/2014/main" id="{8AC913D2-061C-469B-A539-EAC97F5F2A7A}"/>
              </a:ext>
            </a:extLst>
          </p:cNvPr>
          <p:cNvSpPr txBox="1"/>
          <p:nvPr/>
        </p:nvSpPr>
        <p:spPr>
          <a:xfrm>
            <a:off x="1433180" y="1741141"/>
            <a:ext cx="6277640" cy="3231654"/>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Intermountain Healthcare HTM Caregivers</a:t>
            </a:r>
          </a:p>
          <a:p>
            <a:endParaRPr lang="en-US" sz="1200" dirty="0"/>
          </a:p>
          <a:p>
            <a:pPr marL="742950" lvl="1" indent="-285750">
              <a:buFont typeface="Wingdings" panose="05000000000000000000" pitchFamily="2" charset="2"/>
              <a:buChar char="Ø"/>
            </a:pPr>
            <a:r>
              <a:rPr lang="en-US" sz="1200" dirty="0"/>
              <a:t>Daily staff assessments</a:t>
            </a:r>
          </a:p>
          <a:p>
            <a:pPr marL="1200150" lvl="2" indent="-285750">
              <a:buFont typeface="Wingdings" panose="05000000000000000000" pitchFamily="2" charset="2"/>
              <a:buChar char="Ø"/>
            </a:pPr>
            <a:r>
              <a:rPr lang="en-US" sz="1200" dirty="0"/>
              <a:t>Workloads</a:t>
            </a:r>
          </a:p>
          <a:p>
            <a:pPr marL="1200150" lvl="2" indent="-285750">
              <a:buFont typeface="Wingdings" panose="05000000000000000000" pitchFamily="2" charset="2"/>
              <a:buChar char="Ø"/>
            </a:pPr>
            <a:r>
              <a:rPr lang="en-US" sz="1200" dirty="0"/>
              <a:t>Family status</a:t>
            </a:r>
          </a:p>
          <a:p>
            <a:pPr marL="1200150" lvl="2" indent="-285750">
              <a:buFont typeface="Wingdings" panose="05000000000000000000" pitchFamily="2" charset="2"/>
              <a:buChar char="Ø"/>
            </a:pPr>
            <a:r>
              <a:rPr lang="en-US" sz="1200" dirty="0"/>
              <a:t>Personal health and well-being</a:t>
            </a:r>
          </a:p>
          <a:p>
            <a:pPr lvl="1"/>
            <a:endParaRPr lang="en-US" sz="1200" dirty="0"/>
          </a:p>
          <a:p>
            <a:pPr marL="742950" lvl="1" indent="-285750">
              <a:buFont typeface="Wingdings" panose="05000000000000000000" pitchFamily="2" charset="2"/>
              <a:buChar char="Ø"/>
            </a:pPr>
            <a:r>
              <a:rPr lang="en-US" sz="1200" dirty="0"/>
              <a:t>Data and information</a:t>
            </a:r>
          </a:p>
          <a:p>
            <a:pPr marL="1200150" lvl="2" indent="-285750">
              <a:buFont typeface="Wingdings" panose="05000000000000000000" pitchFamily="2" charset="2"/>
              <a:buChar char="Ø"/>
            </a:pPr>
            <a:r>
              <a:rPr lang="en-US" sz="1200" dirty="0"/>
              <a:t>Evaluation of PM cycles and in-use equipment</a:t>
            </a:r>
          </a:p>
          <a:p>
            <a:pPr marL="1200150" lvl="2" indent="-285750">
              <a:buFont typeface="Wingdings" panose="05000000000000000000" pitchFamily="2" charset="2"/>
              <a:buChar char="Ø"/>
            </a:pPr>
            <a:r>
              <a:rPr lang="en-US" sz="1200" dirty="0"/>
              <a:t>On-going review of CMS 1135 waiver use</a:t>
            </a:r>
          </a:p>
          <a:p>
            <a:pPr marL="1200150" lvl="2" indent="-285750">
              <a:buFont typeface="Wingdings" panose="05000000000000000000" pitchFamily="2" charset="2"/>
              <a:buChar char="Ø"/>
            </a:pPr>
            <a:r>
              <a:rPr lang="en-US" sz="1200" dirty="0"/>
              <a:t>Local and state equipment shortages and request</a:t>
            </a:r>
          </a:p>
          <a:p>
            <a:pPr marL="1200150" lvl="2" indent="-285750">
              <a:buFont typeface="Wingdings" panose="05000000000000000000" pitchFamily="2" charset="2"/>
              <a:buChar char="Ø"/>
            </a:pPr>
            <a:r>
              <a:rPr lang="en-US" sz="1200" dirty="0"/>
              <a:t>System level resource sharing to include staff</a:t>
            </a:r>
          </a:p>
          <a:p>
            <a:pPr lvl="1"/>
            <a:endParaRPr lang="en-US" sz="1200" dirty="0"/>
          </a:p>
          <a:p>
            <a:pPr marL="742950" lvl="1" indent="-285750">
              <a:buFont typeface="Wingdings" panose="05000000000000000000" pitchFamily="2" charset="2"/>
              <a:buChar char="Ø"/>
            </a:pPr>
            <a:r>
              <a:rPr lang="en-US" sz="1200" dirty="0"/>
              <a:t>Surge preparation</a:t>
            </a:r>
          </a:p>
          <a:p>
            <a:pPr marL="1200150" lvl="2" indent="-285750">
              <a:buFont typeface="Wingdings" panose="05000000000000000000" pitchFamily="2" charset="2"/>
              <a:buChar char="Ø"/>
            </a:pPr>
            <a:r>
              <a:rPr lang="en-US" sz="1200" dirty="0"/>
              <a:t>3D printing of vent tubing parts</a:t>
            </a:r>
          </a:p>
          <a:p>
            <a:pPr marL="1200150" lvl="2" indent="-285750">
              <a:buFont typeface="Wingdings" panose="05000000000000000000" pitchFamily="2" charset="2"/>
              <a:buChar char="Ø"/>
            </a:pPr>
            <a:r>
              <a:rPr lang="en-US" sz="1200" dirty="0"/>
              <a:t>Multi-patient use vent testing</a:t>
            </a:r>
          </a:p>
          <a:p>
            <a:pPr marL="1200150" lvl="2" indent="-285750">
              <a:buFont typeface="Wingdings" panose="05000000000000000000" pitchFamily="2" charset="2"/>
              <a:buChar char="Ø"/>
            </a:pPr>
            <a:r>
              <a:rPr lang="en-US" sz="1200" dirty="0"/>
              <a:t>Repurpose patient care areas to COVID treatment</a:t>
            </a:r>
          </a:p>
        </p:txBody>
      </p:sp>
    </p:spTree>
    <p:extLst>
      <p:ext uri="{BB962C8B-B14F-4D97-AF65-F5344CB8AC3E}">
        <p14:creationId xmlns:p14="http://schemas.microsoft.com/office/powerpoint/2010/main" val="867270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4F1-1C85-4DFF-801E-8B3053C9CEDE}"/>
              </a:ext>
            </a:extLst>
          </p:cNvPr>
          <p:cNvSpPr txBox="1"/>
          <p:nvPr/>
        </p:nvSpPr>
        <p:spPr>
          <a:xfrm>
            <a:off x="1649730" y="483696"/>
            <a:ext cx="5149167" cy="369332"/>
          </a:xfrm>
          <a:prstGeom prst="rect">
            <a:avLst/>
          </a:prstGeom>
          <a:noFill/>
        </p:spPr>
        <p:txBody>
          <a:bodyPr wrap="none" rtlCol="0">
            <a:spAutoFit/>
          </a:bodyPr>
          <a:lstStyle/>
          <a:p>
            <a:r>
              <a:rPr lang="en-US" dirty="0"/>
              <a:t>2020 HTM Emergency Management Updates</a:t>
            </a:r>
          </a:p>
        </p:txBody>
      </p:sp>
      <p:sp>
        <p:nvSpPr>
          <p:cNvPr id="3" name="TextBox 2">
            <a:extLst>
              <a:ext uri="{FF2B5EF4-FFF2-40B4-BE49-F238E27FC236}">
                <a16:creationId xmlns:a16="http://schemas.microsoft.com/office/drawing/2014/main" id="{8AC913D2-061C-469B-A539-EAC97F5F2A7A}"/>
              </a:ext>
            </a:extLst>
          </p:cNvPr>
          <p:cNvSpPr txBox="1"/>
          <p:nvPr/>
        </p:nvSpPr>
        <p:spPr>
          <a:xfrm>
            <a:off x="1433180" y="1120676"/>
            <a:ext cx="6277640" cy="3231654"/>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2020 a whole new Emergency Preparedness challenge for HTM</a:t>
            </a:r>
          </a:p>
          <a:p>
            <a:endParaRPr lang="en-US" sz="1200" dirty="0"/>
          </a:p>
          <a:p>
            <a:pPr marL="742950" lvl="1" indent="-285750">
              <a:buFont typeface="Wingdings" panose="05000000000000000000" pitchFamily="2" charset="2"/>
              <a:buChar char="Ø"/>
            </a:pPr>
            <a:r>
              <a:rPr lang="en-US" sz="1200" dirty="0"/>
              <a:t>COVID-19 unchartered territory for HTM</a:t>
            </a:r>
          </a:p>
          <a:p>
            <a:pPr marL="1200150" lvl="2" indent="-285750">
              <a:buFont typeface="Wingdings" panose="05000000000000000000" pitchFamily="2" charset="2"/>
              <a:buChar char="Ø"/>
            </a:pPr>
            <a:r>
              <a:rPr lang="en-US" sz="1200" dirty="0"/>
              <a:t>Temperature checks for everyone</a:t>
            </a:r>
          </a:p>
          <a:p>
            <a:pPr marL="1200150" lvl="2" indent="-285750">
              <a:buFont typeface="Wingdings" panose="05000000000000000000" pitchFamily="2" charset="2"/>
              <a:buChar char="Ø"/>
            </a:pPr>
            <a:r>
              <a:rPr lang="en-US" sz="1200" dirty="0"/>
              <a:t>Drive through testing sites</a:t>
            </a:r>
          </a:p>
          <a:p>
            <a:pPr lvl="1"/>
            <a:endParaRPr lang="en-US" sz="1200" dirty="0"/>
          </a:p>
          <a:p>
            <a:pPr marL="742950" lvl="1" indent="-285750">
              <a:buFont typeface="Wingdings" panose="05000000000000000000" pitchFamily="2" charset="2"/>
              <a:buChar char="Ø"/>
            </a:pPr>
            <a:r>
              <a:rPr lang="en-US" sz="1200" dirty="0"/>
              <a:t>Ventilator shortages and potential strategies</a:t>
            </a:r>
          </a:p>
          <a:p>
            <a:pPr marL="1200150" lvl="2" indent="-285750">
              <a:buFont typeface="Wingdings" panose="05000000000000000000" pitchFamily="2" charset="2"/>
              <a:buChar char="Ø"/>
            </a:pPr>
            <a:r>
              <a:rPr lang="en-US" sz="1200" dirty="0"/>
              <a:t>Loaner vents from educational institutions</a:t>
            </a:r>
          </a:p>
          <a:p>
            <a:pPr lvl="1"/>
            <a:endParaRPr lang="en-US" sz="1200" dirty="0"/>
          </a:p>
          <a:p>
            <a:pPr marL="742950" lvl="1" indent="-285750">
              <a:buFont typeface="Wingdings" panose="05000000000000000000" pitchFamily="2" charset="2"/>
              <a:buChar char="Ø"/>
            </a:pPr>
            <a:r>
              <a:rPr lang="en-US" sz="1200" dirty="0"/>
              <a:t>PPE, disinfection, caregiver protection, supplier support</a:t>
            </a:r>
          </a:p>
          <a:p>
            <a:pPr marL="1200150" lvl="2" indent="-285750">
              <a:buFont typeface="Wingdings" panose="05000000000000000000" pitchFamily="2" charset="2"/>
              <a:buChar char="Ø"/>
            </a:pPr>
            <a:r>
              <a:rPr lang="en-US" sz="1200" dirty="0"/>
              <a:t>PAPR unit repairs and maintenance</a:t>
            </a:r>
          </a:p>
          <a:p>
            <a:pPr lvl="1"/>
            <a:endParaRPr lang="en-US" sz="1200" dirty="0"/>
          </a:p>
          <a:p>
            <a:pPr marL="742950" lvl="1" indent="-285750">
              <a:buFont typeface="Wingdings" panose="05000000000000000000" pitchFamily="2" charset="2"/>
              <a:buChar char="Ø"/>
            </a:pPr>
            <a:r>
              <a:rPr lang="en-US" sz="1200" dirty="0"/>
              <a:t>Parts availability, 3D printing, FDA rapid approvals</a:t>
            </a:r>
          </a:p>
          <a:p>
            <a:pPr marL="1200150" lvl="2" indent="-285750">
              <a:buFont typeface="Wingdings" panose="05000000000000000000" pitchFamily="2" charset="2"/>
              <a:buChar char="Ø"/>
            </a:pPr>
            <a:r>
              <a:rPr lang="en-US" sz="1200" dirty="0"/>
              <a:t>Net new devices into the organization</a:t>
            </a:r>
          </a:p>
          <a:p>
            <a:pPr lvl="1"/>
            <a:endParaRPr lang="en-US" sz="1200" dirty="0"/>
          </a:p>
          <a:p>
            <a:pPr marL="742950" lvl="1" indent="-285750">
              <a:buFont typeface="Wingdings" panose="05000000000000000000" pitchFamily="2" charset="2"/>
              <a:buChar char="Ø"/>
            </a:pPr>
            <a:r>
              <a:rPr lang="en-US" sz="1200" dirty="0"/>
              <a:t>Bed shortages, space limitations, and the list goes on!!</a:t>
            </a:r>
          </a:p>
          <a:p>
            <a:pPr marL="285750" indent="-285750">
              <a:buFont typeface="Wingdings" panose="05000000000000000000" pitchFamily="2" charset="2"/>
              <a:buChar char="Ø"/>
            </a:pPr>
            <a:endParaRPr lang="en-US" sz="1200" dirty="0"/>
          </a:p>
        </p:txBody>
      </p:sp>
      <p:pic>
        <p:nvPicPr>
          <p:cNvPr id="2060" name="Picture 12">
            <a:extLst>
              <a:ext uri="{FF2B5EF4-FFF2-40B4-BE49-F238E27FC236}">
                <a16:creationId xmlns:a16="http://schemas.microsoft.com/office/drawing/2014/main" id="{9EF70A79-ED42-4B02-8795-025CA08326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7859" y="4448105"/>
            <a:ext cx="2783077" cy="128922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3AF3BF51-F46E-45C3-B474-AE84FF708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193064" y="4448104"/>
            <a:ext cx="3031249" cy="128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19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4F1-1C85-4DFF-801E-8B3053C9CEDE}"/>
              </a:ext>
            </a:extLst>
          </p:cNvPr>
          <p:cNvSpPr txBox="1"/>
          <p:nvPr/>
        </p:nvSpPr>
        <p:spPr>
          <a:xfrm>
            <a:off x="1433180" y="663786"/>
            <a:ext cx="5149167" cy="369332"/>
          </a:xfrm>
          <a:prstGeom prst="rect">
            <a:avLst/>
          </a:prstGeom>
          <a:noFill/>
        </p:spPr>
        <p:txBody>
          <a:bodyPr wrap="none" rtlCol="0">
            <a:spAutoFit/>
          </a:bodyPr>
          <a:lstStyle/>
          <a:p>
            <a:r>
              <a:rPr lang="en-US" dirty="0"/>
              <a:t>2020 HTM Emergency Management Updates</a:t>
            </a:r>
          </a:p>
        </p:txBody>
      </p:sp>
      <p:sp>
        <p:nvSpPr>
          <p:cNvPr id="3" name="TextBox 2">
            <a:extLst>
              <a:ext uri="{FF2B5EF4-FFF2-40B4-BE49-F238E27FC236}">
                <a16:creationId xmlns:a16="http://schemas.microsoft.com/office/drawing/2014/main" id="{8AC913D2-061C-469B-A539-EAC97F5F2A7A}"/>
              </a:ext>
            </a:extLst>
          </p:cNvPr>
          <p:cNvSpPr txBox="1"/>
          <p:nvPr/>
        </p:nvSpPr>
        <p:spPr>
          <a:xfrm>
            <a:off x="1433180" y="1402983"/>
            <a:ext cx="6277640" cy="3785652"/>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Updates to the HTM Business Continuity Plan</a:t>
            </a:r>
          </a:p>
          <a:p>
            <a:endParaRPr lang="en-US" sz="1200" dirty="0"/>
          </a:p>
          <a:p>
            <a:pPr marL="742950" lvl="1" indent="-285750">
              <a:buFont typeface="Wingdings" panose="05000000000000000000" pitchFamily="2" charset="2"/>
              <a:buChar char="Ø"/>
            </a:pPr>
            <a:r>
              <a:rPr lang="en-US" sz="1200" dirty="0"/>
              <a:t>Purpose, Scope, and Objectives</a:t>
            </a:r>
          </a:p>
          <a:p>
            <a:pPr lvl="1"/>
            <a:endParaRPr lang="en-US" sz="1200" dirty="0"/>
          </a:p>
          <a:p>
            <a:pPr marL="742950" lvl="1" indent="-285750">
              <a:buFont typeface="Wingdings" panose="05000000000000000000" pitchFamily="2" charset="2"/>
              <a:buChar char="Ø"/>
            </a:pPr>
            <a:r>
              <a:rPr lang="en-US" sz="1200" dirty="0"/>
              <a:t>Risk Assessment</a:t>
            </a:r>
          </a:p>
          <a:p>
            <a:pPr lvl="1"/>
            <a:r>
              <a:rPr lang="en-US" sz="1200" dirty="0"/>
              <a:t>	Past, present, and potential future events</a:t>
            </a:r>
          </a:p>
          <a:p>
            <a:pPr lvl="1"/>
            <a:endParaRPr lang="en-US" sz="1200" dirty="0"/>
          </a:p>
          <a:p>
            <a:pPr marL="742950" lvl="1" indent="-285750">
              <a:buFont typeface="Wingdings" panose="05000000000000000000" pitchFamily="2" charset="2"/>
              <a:buChar char="Ø"/>
            </a:pPr>
            <a:r>
              <a:rPr lang="en-US" sz="1200" dirty="0"/>
              <a:t>Team Overview and Key Members</a:t>
            </a:r>
          </a:p>
          <a:p>
            <a:pPr lvl="1"/>
            <a:r>
              <a:rPr lang="en-US" sz="1200" dirty="0"/>
              <a:t>	Organizational structure and chain of command</a:t>
            </a:r>
          </a:p>
          <a:p>
            <a:pPr marL="742950" lvl="1" indent="-285750">
              <a:buFont typeface="Wingdings" panose="05000000000000000000" pitchFamily="2" charset="2"/>
              <a:buChar char="Ø"/>
            </a:pPr>
            <a:endParaRPr lang="en-US" sz="1200" dirty="0"/>
          </a:p>
          <a:p>
            <a:pPr marL="742950" lvl="1" indent="-285750">
              <a:buFont typeface="Wingdings" panose="05000000000000000000" pitchFamily="2" charset="2"/>
              <a:buChar char="Ø"/>
            </a:pPr>
            <a:r>
              <a:rPr lang="en-US" sz="1200" dirty="0"/>
              <a:t>Greatest Threat Potential</a:t>
            </a:r>
          </a:p>
          <a:p>
            <a:pPr lvl="1"/>
            <a:r>
              <a:rPr lang="en-US" sz="1200" dirty="0"/>
              <a:t>	Communication, staff shortage, </a:t>
            </a:r>
            <a:r>
              <a:rPr lang="en-US" sz="1200" dirty="0" err="1"/>
              <a:t>etc</a:t>
            </a:r>
            <a:r>
              <a:rPr lang="en-US" sz="1200" dirty="0"/>
              <a:t>…</a:t>
            </a:r>
          </a:p>
          <a:p>
            <a:pPr lvl="1"/>
            <a:endParaRPr lang="en-US" sz="1200" dirty="0"/>
          </a:p>
          <a:p>
            <a:pPr marL="742950" lvl="1" indent="-285750">
              <a:buFont typeface="Wingdings" panose="05000000000000000000" pitchFamily="2" charset="2"/>
              <a:buChar char="Ø"/>
            </a:pPr>
            <a:r>
              <a:rPr lang="en-US" sz="1200" dirty="0"/>
              <a:t>Response</a:t>
            </a:r>
          </a:p>
          <a:p>
            <a:pPr lvl="1"/>
            <a:r>
              <a:rPr lang="en-US" sz="1200" dirty="0"/>
              <a:t>	Can operations continue as normal</a:t>
            </a:r>
          </a:p>
          <a:p>
            <a:pPr lvl="1"/>
            <a:r>
              <a:rPr lang="en-US" sz="1200" dirty="0"/>
              <a:t>	Responsibilities of staff across the system</a:t>
            </a:r>
          </a:p>
          <a:p>
            <a:pPr lvl="1"/>
            <a:endParaRPr lang="en-US" sz="1200" dirty="0"/>
          </a:p>
          <a:p>
            <a:pPr marL="742950" lvl="1" indent="-285750">
              <a:buFont typeface="Wingdings" panose="05000000000000000000" pitchFamily="2" charset="2"/>
              <a:buChar char="Ø"/>
            </a:pPr>
            <a:r>
              <a:rPr lang="en-US" sz="1200" dirty="0"/>
              <a:t>Recovery Phase and Record Keeping</a:t>
            </a:r>
          </a:p>
          <a:p>
            <a:pPr lvl="2"/>
            <a:r>
              <a:rPr lang="en-US" sz="1200" dirty="0"/>
              <a:t>Software reloads, equipment resets</a:t>
            </a:r>
          </a:p>
          <a:p>
            <a:pPr lvl="2"/>
            <a:r>
              <a:rPr lang="en-US" sz="1200" dirty="0"/>
              <a:t>Date, time, action, and potential expense </a:t>
            </a:r>
          </a:p>
        </p:txBody>
      </p:sp>
    </p:spTree>
    <p:extLst>
      <p:ext uri="{BB962C8B-B14F-4D97-AF65-F5344CB8AC3E}">
        <p14:creationId xmlns:p14="http://schemas.microsoft.com/office/powerpoint/2010/main" val="375297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59" y="1106761"/>
            <a:ext cx="6114137" cy="654841"/>
          </a:xfrm>
        </p:spPr>
        <p:txBody>
          <a:bodyPr>
            <a:noAutofit/>
          </a:bodyPr>
          <a:lstStyle/>
          <a:p>
            <a:r>
              <a:rPr lang="en-US" b="0" dirty="0">
                <a:solidFill>
                  <a:srgbClr val="5B9BD5">
                    <a:lumMod val="50000"/>
                  </a:srgbClr>
                </a:solidFill>
                <a:latin typeface="Calibri" panose="020F0502020204030204"/>
              </a:rPr>
              <a:t>MIKE BUSDICKER</a:t>
            </a:r>
            <a:endParaRPr lang="en-US" dirty="0">
              <a:solidFill>
                <a:schemeClr val="accent1">
                  <a:lumMod val="50000"/>
                </a:schemeClr>
              </a:solidFill>
              <a:latin typeface="+mn-lt"/>
            </a:endParaRPr>
          </a:p>
        </p:txBody>
      </p:sp>
      <p:sp>
        <p:nvSpPr>
          <p:cNvPr id="3" name="Text Placeholder 2"/>
          <p:cNvSpPr>
            <a:spLocks noGrp="1"/>
          </p:cNvSpPr>
          <p:nvPr>
            <p:ph type="body" sz="quarter" idx="14"/>
          </p:nvPr>
        </p:nvSpPr>
        <p:spPr>
          <a:xfrm>
            <a:off x="389659" y="1859574"/>
            <a:ext cx="6216415" cy="3515615"/>
          </a:xfrm>
        </p:spPr>
        <p:txBody>
          <a:bodyPr>
            <a:normAutofit fontScale="32500" lnSpcReduction="20000"/>
          </a:bodyPr>
          <a:lstStyle/>
          <a:p>
            <a:pPr marL="0" indent="0">
              <a:lnSpc>
                <a:spcPct val="170000"/>
              </a:lnSpc>
              <a:buNone/>
            </a:pPr>
            <a:r>
              <a:rPr lang="en-US" sz="3375" dirty="0"/>
              <a:t>Mike Busdicker is the System Director of Clinical Engineering Support Services at Intermountain Healthcare. Mike started his healthcare career with the United States Air Force as a 1983 graduate of the DoD Biomedical Equipment Repair School. His total military service included seven years of active duty and 20 years with the Wisconsin Air National Guard. During his military time he served as a Biomedical Technician, First Sergeant, and Human Resource Advisor, completed an operational deployment to Iraq, and achieved the highest enlisted rank of Chief Master Sergeant. </a:t>
            </a:r>
          </a:p>
          <a:p>
            <a:pPr marL="0" indent="0">
              <a:lnSpc>
                <a:spcPct val="170000"/>
              </a:lnSpc>
              <a:buNone/>
            </a:pPr>
            <a:r>
              <a:rPr lang="en-US" sz="3375" dirty="0"/>
              <a:t>Mike received his Bachelor's and Master’s Degree in Business from Baker College in Flint, Michigan. Prior to his employment with Intermountain he has held leadership positions with ServiceMaster Management Services, Aramark Clinical Technology Services, TriMedx Healthcare Services, and Alexian Brothers Healthcare System. Mike is an active member of AAMI, ACHE, UHE, HIMSS, NH-ISAC, MDSISC, and is a member of the AAMI Technology Management Council.</a:t>
            </a:r>
          </a:p>
          <a:p>
            <a:pPr marL="0" indent="0">
              <a:buNone/>
            </a:pPr>
            <a:endParaRPr lang="en-US" dirty="0">
              <a:solidFill>
                <a:schemeClr val="accent1">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074" y="1106761"/>
            <a:ext cx="1737910" cy="1737910"/>
          </a:xfrm>
          <a:prstGeom prst="rect">
            <a:avLst/>
          </a:prstGeom>
        </p:spPr>
      </p:pic>
    </p:spTree>
    <p:extLst>
      <p:ext uri="{BB962C8B-B14F-4D97-AF65-F5344CB8AC3E}">
        <p14:creationId xmlns:p14="http://schemas.microsoft.com/office/powerpoint/2010/main" val="374549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4F1-1C85-4DFF-801E-8B3053C9CEDE}"/>
              </a:ext>
            </a:extLst>
          </p:cNvPr>
          <p:cNvSpPr txBox="1"/>
          <p:nvPr/>
        </p:nvSpPr>
        <p:spPr>
          <a:xfrm>
            <a:off x="1433180" y="883689"/>
            <a:ext cx="5149167" cy="369332"/>
          </a:xfrm>
          <a:prstGeom prst="rect">
            <a:avLst/>
          </a:prstGeom>
          <a:noFill/>
        </p:spPr>
        <p:txBody>
          <a:bodyPr wrap="none" rtlCol="0">
            <a:spAutoFit/>
          </a:bodyPr>
          <a:lstStyle/>
          <a:p>
            <a:r>
              <a:rPr lang="en-US" dirty="0"/>
              <a:t>2020 HTM Emergency Management Updates</a:t>
            </a:r>
          </a:p>
        </p:txBody>
      </p:sp>
      <p:sp>
        <p:nvSpPr>
          <p:cNvPr id="3" name="TextBox 2">
            <a:extLst>
              <a:ext uri="{FF2B5EF4-FFF2-40B4-BE49-F238E27FC236}">
                <a16:creationId xmlns:a16="http://schemas.microsoft.com/office/drawing/2014/main" id="{8AC913D2-061C-469B-A539-EAC97F5F2A7A}"/>
              </a:ext>
            </a:extLst>
          </p:cNvPr>
          <p:cNvSpPr txBox="1"/>
          <p:nvPr/>
        </p:nvSpPr>
        <p:spPr>
          <a:xfrm>
            <a:off x="1433180" y="1628507"/>
            <a:ext cx="6277640" cy="3600986"/>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Updates to the HTM Business Continuity Plan - Forms</a:t>
            </a:r>
          </a:p>
          <a:p>
            <a:pPr lvl="1"/>
            <a:endParaRPr lang="en-US" sz="1200" dirty="0"/>
          </a:p>
          <a:p>
            <a:pPr marL="742950" lvl="1" indent="-285750">
              <a:buFont typeface="Wingdings" panose="05000000000000000000" pitchFamily="2" charset="2"/>
              <a:buChar char="Ø"/>
            </a:pPr>
            <a:r>
              <a:rPr lang="en-US" sz="1200" dirty="0"/>
              <a:t>Critical Suppliers, Contact Info, and Names</a:t>
            </a:r>
          </a:p>
          <a:p>
            <a:pPr lvl="1"/>
            <a:r>
              <a:rPr lang="en-US" sz="1200" dirty="0"/>
              <a:t>	Mission critical devices</a:t>
            </a:r>
          </a:p>
          <a:p>
            <a:pPr lvl="1"/>
            <a:r>
              <a:rPr lang="en-US" sz="1200" dirty="0"/>
              <a:t>	Parts and Service Suppliers</a:t>
            </a:r>
          </a:p>
          <a:p>
            <a:pPr lvl="1"/>
            <a:r>
              <a:rPr lang="en-US" sz="1200" dirty="0"/>
              <a:t>	Business Continuity Plans – Local Support</a:t>
            </a:r>
          </a:p>
          <a:p>
            <a:pPr lvl="1"/>
            <a:endParaRPr lang="en-US" sz="1200" dirty="0"/>
          </a:p>
          <a:p>
            <a:pPr marL="742950" lvl="1" indent="-285750">
              <a:buFont typeface="Wingdings" panose="05000000000000000000" pitchFamily="2" charset="2"/>
              <a:buChar char="Ø"/>
            </a:pPr>
            <a:r>
              <a:rPr lang="en-US" sz="1200" dirty="0"/>
              <a:t>Home Locations of Critical Staff</a:t>
            </a:r>
          </a:p>
          <a:p>
            <a:pPr lvl="1"/>
            <a:r>
              <a:rPr lang="en-US" sz="1200" dirty="0"/>
              <a:t>	Ability to communicate and gauge response</a:t>
            </a:r>
          </a:p>
          <a:p>
            <a:pPr lvl="1"/>
            <a:r>
              <a:rPr lang="en-US" sz="1200" dirty="0"/>
              <a:t>	Potential need for personal caregiver assistance</a:t>
            </a:r>
          </a:p>
          <a:p>
            <a:pPr lvl="1"/>
            <a:endParaRPr lang="en-US" sz="1200" dirty="0"/>
          </a:p>
          <a:p>
            <a:pPr marL="742950" lvl="1" indent="-285750">
              <a:buFont typeface="Wingdings" panose="05000000000000000000" pitchFamily="2" charset="2"/>
              <a:buChar char="Ø"/>
            </a:pPr>
            <a:r>
              <a:rPr lang="en-US" sz="1200" dirty="0"/>
              <a:t>Damage Assessment and Documentation</a:t>
            </a:r>
          </a:p>
          <a:p>
            <a:pPr lvl="1"/>
            <a:r>
              <a:rPr lang="en-US" sz="1200" dirty="0"/>
              <a:t>	Location, condition, and recoverable</a:t>
            </a:r>
          </a:p>
          <a:p>
            <a:pPr lvl="1"/>
            <a:endParaRPr lang="en-US" sz="1200" dirty="0"/>
          </a:p>
          <a:p>
            <a:pPr marL="742950" lvl="1" indent="-285750">
              <a:buFont typeface="Wingdings" panose="05000000000000000000" pitchFamily="2" charset="2"/>
              <a:buChar char="Ø"/>
            </a:pPr>
            <a:r>
              <a:rPr lang="en-US" sz="1200" dirty="0"/>
              <a:t>Business Recovery Expense</a:t>
            </a:r>
          </a:p>
          <a:p>
            <a:pPr lvl="1"/>
            <a:r>
              <a:rPr lang="en-US" sz="1200" dirty="0"/>
              <a:t>	Facility, caregiver, cost, and payment method</a:t>
            </a:r>
          </a:p>
          <a:p>
            <a:pPr lvl="1"/>
            <a:endParaRPr lang="en-US" sz="1200" dirty="0"/>
          </a:p>
          <a:p>
            <a:pPr marL="742950" lvl="1" indent="-285750">
              <a:buFont typeface="Wingdings" panose="05000000000000000000" pitchFamily="2" charset="2"/>
              <a:buChar char="Ø"/>
            </a:pPr>
            <a:r>
              <a:rPr lang="en-US" sz="1200" dirty="0"/>
              <a:t>Post Emergency Tasks</a:t>
            </a:r>
          </a:p>
          <a:p>
            <a:pPr lvl="1"/>
            <a:r>
              <a:rPr lang="en-US" sz="1200" dirty="0"/>
              <a:t>	Asset inventory, staff debriefs, insurance, and movement</a:t>
            </a:r>
          </a:p>
        </p:txBody>
      </p:sp>
    </p:spTree>
    <p:extLst>
      <p:ext uri="{BB962C8B-B14F-4D97-AF65-F5344CB8AC3E}">
        <p14:creationId xmlns:p14="http://schemas.microsoft.com/office/powerpoint/2010/main" val="2047236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4F1-1C85-4DFF-801E-8B3053C9CEDE}"/>
              </a:ext>
            </a:extLst>
          </p:cNvPr>
          <p:cNvSpPr txBox="1"/>
          <p:nvPr/>
        </p:nvSpPr>
        <p:spPr>
          <a:xfrm>
            <a:off x="1157972" y="699023"/>
            <a:ext cx="5897768" cy="369332"/>
          </a:xfrm>
          <a:prstGeom prst="rect">
            <a:avLst/>
          </a:prstGeom>
          <a:noFill/>
        </p:spPr>
        <p:txBody>
          <a:bodyPr wrap="none" rtlCol="0">
            <a:spAutoFit/>
          </a:bodyPr>
          <a:lstStyle/>
          <a:p>
            <a:r>
              <a:rPr lang="en-US" dirty="0"/>
              <a:t>2020 HTM Emergency Management into the Future</a:t>
            </a:r>
          </a:p>
        </p:txBody>
      </p:sp>
      <p:sp>
        <p:nvSpPr>
          <p:cNvPr id="3" name="TextBox 2">
            <a:extLst>
              <a:ext uri="{FF2B5EF4-FFF2-40B4-BE49-F238E27FC236}">
                <a16:creationId xmlns:a16="http://schemas.microsoft.com/office/drawing/2014/main" id="{8AC913D2-061C-469B-A539-EAC97F5F2A7A}"/>
              </a:ext>
            </a:extLst>
          </p:cNvPr>
          <p:cNvSpPr txBox="1"/>
          <p:nvPr/>
        </p:nvSpPr>
        <p:spPr>
          <a:xfrm>
            <a:off x="1157972" y="1388810"/>
            <a:ext cx="6277640" cy="4154984"/>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Self Assessment of HTM Emergency Readiness</a:t>
            </a:r>
          </a:p>
          <a:p>
            <a:pPr lvl="1"/>
            <a:endParaRPr lang="en-US" sz="1200" dirty="0"/>
          </a:p>
          <a:p>
            <a:pPr marL="742950" lvl="1" indent="-285750">
              <a:buFont typeface="Wingdings" panose="05000000000000000000" pitchFamily="2" charset="2"/>
              <a:buChar char="Ø"/>
            </a:pPr>
            <a:r>
              <a:rPr lang="en-US" sz="1200" dirty="0"/>
              <a:t>Work with the Healthcare Organization Emergency Manager</a:t>
            </a:r>
          </a:p>
          <a:p>
            <a:pPr lvl="1"/>
            <a:r>
              <a:rPr lang="en-US" sz="1200" dirty="0"/>
              <a:t>	HTM is a critical piece of the facility plan</a:t>
            </a:r>
          </a:p>
          <a:p>
            <a:pPr lvl="1"/>
            <a:r>
              <a:rPr lang="en-US" sz="1200" dirty="0"/>
              <a:t>	Patient safety is at risk without safe medical equipment</a:t>
            </a:r>
          </a:p>
          <a:p>
            <a:pPr lvl="1"/>
            <a:endParaRPr lang="en-US" sz="1200" dirty="0"/>
          </a:p>
          <a:p>
            <a:pPr marL="742950" lvl="1" indent="-285750">
              <a:buFont typeface="Wingdings" panose="05000000000000000000" pitchFamily="2" charset="2"/>
              <a:buChar char="Ø"/>
            </a:pPr>
            <a:r>
              <a:rPr lang="en-US" sz="1200" dirty="0"/>
              <a:t>Healthcare organization overview and profile</a:t>
            </a:r>
          </a:p>
          <a:p>
            <a:pPr lvl="1"/>
            <a:r>
              <a:rPr lang="en-US" sz="1200" dirty="0"/>
              <a:t>	Trauma designation and capabilities</a:t>
            </a:r>
          </a:p>
          <a:p>
            <a:pPr lvl="1"/>
            <a:r>
              <a:rPr lang="en-US" sz="1200" dirty="0"/>
              <a:t>	Beds – Type, negative flow rooms, and monitored</a:t>
            </a:r>
          </a:p>
          <a:p>
            <a:pPr lvl="1"/>
            <a:r>
              <a:rPr lang="en-US" sz="1200" dirty="0"/>
              <a:t>	Space and/or areas for surge and overflow</a:t>
            </a:r>
          </a:p>
          <a:p>
            <a:pPr lvl="1"/>
            <a:r>
              <a:rPr lang="en-US" sz="1200" dirty="0"/>
              <a:t>	Ventilators, portable x-ray, and lab services</a:t>
            </a:r>
          </a:p>
          <a:p>
            <a:pPr lvl="1"/>
            <a:endParaRPr lang="en-US" sz="1200" dirty="0"/>
          </a:p>
          <a:p>
            <a:pPr marL="742950" lvl="1" indent="-285750">
              <a:buFont typeface="Wingdings" panose="05000000000000000000" pitchFamily="2" charset="2"/>
              <a:buChar char="Ø"/>
            </a:pPr>
            <a:r>
              <a:rPr lang="en-US" sz="1200" dirty="0"/>
              <a:t>Logistics and Facilities</a:t>
            </a:r>
          </a:p>
          <a:p>
            <a:pPr lvl="1"/>
            <a:r>
              <a:rPr lang="en-US" sz="1200" dirty="0"/>
              <a:t>	Emergency power, water supply, and medical gases</a:t>
            </a:r>
          </a:p>
          <a:p>
            <a:pPr lvl="1"/>
            <a:r>
              <a:rPr lang="en-US" sz="1200" dirty="0"/>
              <a:t>	Caregiver preparedness training and resources</a:t>
            </a:r>
          </a:p>
          <a:p>
            <a:pPr lvl="1"/>
            <a:r>
              <a:rPr lang="en-US" sz="1200" dirty="0"/>
              <a:t>	Respiratory protection equipment and other PPE</a:t>
            </a:r>
          </a:p>
          <a:p>
            <a:pPr lvl="1"/>
            <a:r>
              <a:rPr lang="en-US" sz="1200" dirty="0"/>
              <a:t>	HTM respiratory fit testing and training</a:t>
            </a:r>
          </a:p>
          <a:p>
            <a:pPr lvl="1"/>
            <a:endParaRPr lang="en-US" sz="1200" dirty="0"/>
          </a:p>
          <a:p>
            <a:pPr marL="742950" lvl="1" indent="-285750">
              <a:buFont typeface="Wingdings" panose="05000000000000000000" pitchFamily="2" charset="2"/>
              <a:buChar char="Ø"/>
            </a:pPr>
            <a:r>
              <a:rPr lang="en-US" sz="1200" dirty="0"/>
              <a:t>Incident Command System (ICS) and Communication</a:t>
            </a:r>
          </a:p>
          <a:p>
            <a:pPr lvl="1"/>
            <a:r>
              <a:rPr lang="en-US" sz="1200" dirty="0"/>
              <a:t>	HTM assigned a spot with ICS</a:t>
            </a:r>
          </a:p>
          <a:p>
            <a:pPr lvl="1"/>
            <a:r>
              <a:rPr lang="en-US" sz="1200" dirty="0"/>
              <a:t>	Caregivers trained and participate in exercises</a:t>
            </a:r>
          </a:p>
          <a:p>
            <a:pPr lvl="1"/>
            <a:r>
              <a:rPr lang="en-US" sz="1200" dirty="0"/>
              <a:t>	Forms and plans complete with standard reviews</a:t>
            </a:r>
          </a:p>
        </p:txBody>
      </p:sp>
    </p:spTree>
    <p:extLst>
      <p:ext uri="{BB962C8B-B14F-4D97-AF65-F5344CB8AC3E}">
        <p14:creationId xmlns:p14="http://schemas.microsoft.com/office/powerpoint/2010/main" val="3268725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6104F1-1C85-4DFF-801E-8B3053C9CEDE}"/>
              </a:ext>
            </a:extLst>
          </p:cNvPr>
          <p:cNvSpPr txBox="1"/>
          <p:nvPr/>
        </p:nvSpPr>
        <p:spPr>
          <a:xfrm>
            <a:off x="1157972" y="699023"/>
            <a:ext cx="5897768" cy="369332"/>
          </a:xfrm>
          <a:prstGeom prst="rect">
            <a:avLst/>
          </a:prstGeom>
          <a:noFill/>
        </p:spPr>
        <p:txBody>
          <a:bodyPr wrap="none" rtlCol="0">
            <a:spAutoFit/>
          </a:bodyPr>
          <a:lstStyle/>
          <a:p>
            <a:r>
              <a:rPr lang="en-US" dirty="0"/>
              <a:t>2020 HTM Emergency Management into the Future</a:t>
            </a:r>
          </a:p>
        </p:txBody>
      </p:sp>
      <p:sp>
        <p:nvSpPr>
          <p:cNvPr id="3" name="TextBox 2">
            <a:extLst>
              <a:ext uri="{FF2B5EF4-FFF2-40B4-BE49-F238E27FC236}">
                <a16:creationId xmlns:a16="http://schemas.microsoft.com/office/drawing/2014/main" id="{8AC913D2-061C-469B-A539-EAC97F5F2A7A}"/>
              </a:ext>
            </a:extLst>
          </p:cNvPr>
          <p:cNvSpPr txBox="1"/>
          <p:nvPr/>
        </p:nvSpPr>
        <p:spPr>
          <a:xfrm>
            <a:off x="1157972" y="1388810"/>
            <a:ext cx="6277640" cy="4339650"/>
          </a:xfrm>
          <a:prstGeom prst="rect">
            <a:avLst/>
          </a:prstGeom>
          <a:noFill/>
        </p:spPr>
        <p:txBody>
          <a:bodyPr wrap="square" rtlCol="0">
            <a:spAutoFit/>
          </a:bodyPr>
          <a:lstStyle/>
          <a:p>
            <a:pPr marL="285750" indent="-285750">
              <a:buFont typeface="Wingdings" panose="05000000000000000000" pitchFamily="2" charset="2"/>
              <a:buChar char="Ø"/>
            </a:pPr>
            <a:r>
              <a:rPr lang="en-US" sz="1200" dirty="0"/>
              <a:t>Self Assessment of HTM Emergency Readiness</a:t>
            </a:r>
          </a:p>
          <a:p>
            <a:pPr lvl="1"/>
            <a:endParaRPr lang="en-US" sz="1200" dirty="0"/>
          </a:p>
          <a:p>
            <a:pPr marL="742950" lvl="1" indent="-285750">
              <a:buFont typeface="Wingdings" panose="05000000000000000000" pitchFamily="2" charset="2"/>
              <a:buChar char="Ø"/>
            </a:pPr>
            <a:r>
              <a:rPr lang="en-US" sz="1200" dirty="0"/>
              <a:t>Local, State, and Federal Assistance Agreements</a:t>
            </a:r>
          </a:p>
          <a:p>
            <a:pPr lvl="1"/>
            <a:r>
              <a:rPr lang="en-US" sz="1200" dirty="0"/>
              <a:t>	Memorandums of Understanding (MOU)</a:t>
            </a:r>
          </a:p>
          <a:p>
            <a:pPr lvl="1"/>
            <a:r>
              <a:rPr lang="en-US" sz="1200" dirty="0"/>
              <a:t>	Equipment rental agreements and/or suppliers</a:t>
            </a:r>
          </a:p>
          <a:p>
            <a:pPr lvl="1"/>
            <a:r>
              <a:rPr lang="en-US" sz="1200" dirty="0"/>
              <a:t>	Participate in organizational committees</a:t>
            </a:r>
          </a:p>
          <a:p>
            <a:pPr lvl="1"/>
            <a:r>
              <a:rPr lang="en-US" sz="1200" dirty="0"/>
              <a:t>	Collaboration with other organizations</a:t>
            </a:r>
          </a:p>
          <a:p>
            <a:pPr lvl="1"/>
            <a:endParaRPr lang="en-US" sz="1200" dirty="0"/>
          </a:p>
          <a:p>
            <a:pPr marL="742950" lvl="1" indent="-285750">
              <a:buFont typeface="Wingdings" panose="05000000000000000000" pitchFamily="2" charset="2"/>
              <a:buChar char="Ø"/>
            </a:pPr>
            <a:r>
              <a:rPr lang="en-US" sz="1200" dirty="0"/>
              <a:t>Organizational Service Offerings</a:t>
            </a:r>
          </a:p>
          <a:p>
            <a:pPr lvl="1"/>
            <a:r>
              <a:rPr lang="en-US" sz="1200" dirty="0"/>
              <a:t>	Isolation bed capacity</a:t>
            </a:r>
          </a:p>
          <a:p>
            <a:pPr lvl="1"/>
            <a:r>
              <a:rPr lang="en-US" sz="1200" dirty="0"/>
              <a:t>	Pharmacy services and equipment</a:t>
            </a:r>
          </a:p>
          <a:p>
            <a:pPr lvl="1"/>
            <a:r>
              <a:rPr lang="en-US" sz="1200" dirty="0"/>
              <a:t>	Laboratory services at individual locations</a:t>
            </a:r>
          </a:p>
          <a:p>
            <a:pPr lvl="1"/>
            <a:r>
              <a:rPr lang="en-US" sz="1200" dirty="0"/>
              <a:t>	</a:t>
            </a:r>
          </a:p>
          <a:p>
            <a:pPr marL="742950" lvl="1" indent="-285750">
              <a:buFont typeface="Wingdings" panose="05000000000000000000" pitchFamily="2" charset="2"/>
              <a:buChar char="Ø"/>
            </a:pPr>
            <a:r>
              <a:rPr lang="en-US" sz="1200" dirty="0"/>
              <a:t>Logistics and Supplies</a:t>
            </a:r>
          </a:p>
          <a:p>
            <a:pPr lvl="1"/>
            <a:r>
              <a:rPr lang="en-US" sz="1200" dirty="0"/>
              <a:t>	Consumables for critical equipment</a:t>
            </a:r>
          </a:p>
          <a:p>
            <a:pPr lvl="1"/>
            <a:r>
              <a:rPr lang="en-US" sz="1200" dirty="0"/>
              <a:t>	Accessibility to disaster equipment and supplies</a:t>
            </a:r>
          </a:p>
          <a:p>
            <a:pPr lvl="1"/>
            <a:r>
              <a:rPr lang="en-US" sz="1200" dirty="0"/>
              <a:t>	Functionality of stored and excess equipment</a:t>
            </a:r>
          </a:p>
          <a:p>
            <a:pPr lvl="1"/>
            <a:r>
              <a:rPr lang="en-US" sz="1200" dirty="0"/>
              <a:t>	Expiration dates of consumable supplies</a:t>
            </a:r>
          </a:p>
          <a:p>
            <a:pPr lvl="1"/>
            <a:r>
              <a:rPr lang="en-US" sz="1200" dirty="0"/>
              <a:t>	Disinfection and sanitization of equipment</a:t>
            </a:r>
          </a:p>
          <a:p>
            <a:pPr lvl="1"/>
            <a:endParaRPr lang="en-US" sz="1200" dirty="0"/>
          </a:p>
          <a:p>
            <a:pPr marL="742950" lvl="1" indent="-285750">
              <a:buFont typeface="Wingdings" panose="05000000000000000000" pitchFamily="2" charset="2"/>
              <a:buChar char="Ø"/>
            </a:pPr>
            <a:r>
              <a:rPr lang="en-US" sz="1200" dirty="0"/>
              <a:t>Communication and Information Management</a:t>
            </a:r>
          </a:p>
          <a:p>
            <a:pPr lvl="1"/>
            <a:r>
              <a:rPr lang="en-US" sz="1200" dirty="0"/>
              <a:t>	Identification of critical systems</a:t>
            </a:r>
          </a:p>
          <a:p>
            <a:pPr lvl="1"/>
            <a:r>
              <a:rPr lang="en-US" sz="1200" dirty="0"/>
              <a:t>	Contact information for department leaders</a:t>
            </a:r>
          </a:p>
        </p:txBody>
      </p:sp>
    </p:spTree>
    <p:extLst>
      <p:ext uri="{BB962C8B-B14F-4D97-AF65-F5344CB8AC3E}">
        <p14:creationId xmlns:p14="http://schemas.microsoft.com/office/powerpoint/2010/main" val="3288537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85800" y="3011755"/>
            <a:ext cx="7772400" cy="1199704"/>
          </a:xfrm>
        </p:spPr>
        <p:txBody>
          <a:bodyPr>
            <a:noAutofit/>
          </a:bodyPr>
          <a:lstStyle/>
          <a:p>
            <a:pPr algn="ctr"/>
            <a:r>
              <a:rPr lang="en-US" sz="4000" b="1" dirty="0">
                <a:effectLst>
                  <a:outerShdw blurRad="38100" dist="38100" dir="2700000" algn="tl">
                    <a:srgbClr val="000000">
                      <a:alpha val="43137"/>
                    </a:srgbClr>
                  </a:outerShdw>
                </a:effectLst>
              </a:rPr>
              <a:t>Questions?</a:t>
            </a:r>
          </a:p>
        </p:txBody>
      </p:sp>
      <p:pic>
        <p:nvPicPr>
          <p:cNvPr id="5" name="Picture 4" descr="Z:\Regents\Clients\Intermountain Healthcare- Salt Lake City, Utah\Strategic Planning - 2009\Logos\logo.JPG"/>
          <p:cNvPicPr>
            <a:picLocks noChangeAspect="1" noChangeArrowheads="1"/>
          </p:cNvPicPr>
          <p:nvPr/>
        </p:nvPicPr>
        <p:blipFill>
          <a:blip r:embed="rId2" cstate="print"/>
          <a:srcRect/>
          <a:stretch>
            <a:fillRect/>
          </a:stretch>
        </p:blipFill>
        <p:spPr bwMode="auto">
          <a:xfrm>
            <a:off x="3562093" y="509552"/>
            <a:ext cx="1527898" cy="9371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60" y="1367740"/>
            <a:ext cx="8307533" cy="587015"/>
          </a:xfrm>
        </p:spPr>
        <p:txBody>
          <a:bodyPr>
            <a:normAutofit/>
          </a:bodyPr>
          <a:lstStyle/>
          <a:p>
            <a:r>
              <a:rPr lang="en-US" sz="2400" dirty="0">
                <a:solidFill>
                  <a:schemeClr val="accent1">
                    <a:lumMod val="50000"/>
                  </a:schemeClr>
                </a:solidFill>
                <a:latin typeface="+mn-lt"/>
              </a:rPr>
              <a:t>DISCLAIMER</a:t>
            </a:r>
          </a:p>
        </p:txBody>
      </p:sp>
      <p:sp>
        <p:nvSpPr>
          <p:cNvPr id="3" name="Text Placeholder 2"/>
          <p:cNvSpPr>
            <a:spLocks noGrp="1"/>
          </p:cNvSpPr>
          <p:nvPr>
            <p:ph type="body" sz="quarter" idx="14"/>
          </p:nvPr>
        </p:nvSpPr>
        <p:spPr>
          <a:xfrm>
            <a:off x="387660" y="2620269"/>
            <a:ext cx="8307533" cy="1379221"/>
          </a:xfrm>
        </p:spPr>
        <p:txBody>
          <a:bodyPr vert="horz" lIns="68580" tIns="34290" rIns="68580" bIns="34290" rtlCol="0" anchor="t">
            <a:normAutofit fontScale="85000" lnSpcReduction="10000"/>
          </a:bodyPr>
          <a:lstStyle/>
          <a:p>
            <a:pPr marL="0" indent="0">
              <a:buNone/>
            </a:pPr>
            <a:r>
              <a:rPr lang="en-US" dirty="0"/>
              <a:t>“The slides in this presentation were prepared as talking points by the presenter. It is compiled from data, experiences, and processes at Intermountain Healthcare and are for information sharing purposes only.”</a:t>
            </a:r>
          </a:p>
        </p:txBody>
      </p:sp>
    </p:spTree>
    <p:extLst>
      <p:ext uri="{BB962C8B-B14F-4D97-AF65-F5344CB8AC3E}">
        <p14:creationId xmlns:p14="http://schemas.microsoft.com/office/powerpoint/2010/main" val="367096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544205" y="1724620"/>
            <a:ext cx="7910775" cy="2785236"/>
          </a:xfrm>
        </p:spPr>
        <p:txBody>
          <a:bodyPr>
            <a:normAutofit/>
          </a:bodyPr>
          <a:lstStyle/>
          <a:p>
            <a:r>
              <a:rPr lang="en-US" sz="2000" dirty="0">
                <a:solidFill>
                  <a:srgbClr val="000099"/>
                </a:solidFill>
                <a:latin typeface="Baskerville Old Face" pitchFamily="18" charset="0"/>
              </a:rPr>
              <a:t>Objectives</a:t>
            </a:r>
          </a:p>
          <a:p>
            <a:r>
              <a:rPr lang="en-US" sz="2000" dirty="0">
                <a:solidFill>
                  <a:srgbClr val="000099"/>
                </a:solidFill>
                <a:latin typeface="Baskerville Old Face" pitchFamily="18" charset="0"/>
              </a:rPr>
              <a:t>Introduction to Intermountain Healthcare</a:t>
            </a:r>
          </a:p>
          <a:p>
            <a:r>
              <a:rPr lang="en-US" sz="2000" dirty="0">
                <a:solidFill>
                  <a:srgbClr val="000099"/>
                </a:solidFill>
                <a:latin typeface="Baskerville Old Face" pitchFamily="18" charset="0"/>
              </a:rPr>
              <a:t>Quick Look at Early Emergency Preparedness</a:t>
            </a:r>
          </a:p>
          <a:p>
            <a:r>
              <a:rPr lang="en-US" sz="2000" dirty="0">
                <a:solidFill>
                  <a:srgbClr val="000099"/>
                </a:solidFill>
                <a:latin typeface="Baskerville Old Face" pitchFamily="18" charset="0"/>
              </a:rPr>
              <a:t>Emergency Preparedness Over the Years</a:t>
            </a:r>
          </a:p>
          <a:p>
            <a:r>
              <a:rPr lang="en-US" sz="2000" dirty="0">
                <a:solidFill>
                  <a:srgbClr val="000099"/>
                </a:solidFill>
                <a:latin typeface="Baskerville Old Face" pitchFamily="18" charset="0"/>
              </a:rPr>
              <a:t>2020 Introduces a New Challenge for HTM</a:t>
            </a:r>
          </a:p>
          <a:p>
            <a:r>
              <a:rPr lang="en-US" sz="2000" dirty="0">
                <a:solidFill>
                  <a:srgbClr val="000099"/>
                </a:solidFill>
                <a:latin typeface="Baskerville Old Face" pitchFamily="18" charset="0"/>
              </a:rPr>
              <a:t>Current State of HTM Emergency Preparedness</a:t>
            </a:r>
          </a:p>
          <a:p>
            <a:r>
              <a:rPr lang="en-US" sz="2000" dirty="0">
                <a:solidFill>
                  <a:srgbClr val="000099"/>
                </a:solidFill>
                <a:latin typeface="Baskerville Old Face" pitchFamily="18" charset="0"/>
              </a:rPr>
              <a:t>Emergency Preparedness Into the Future</a:t>
            </a:r>
          </a:p>
          <a:p>
            <a:endParaRPr lang="en-US" sz="2000" dirty="0">
              <a:solidFill>
                <a:srgbClr val="000099"/>
              </a:solidFill>
              <a:latin typeface="Baskerville Old Face" pitchFamily="18" charset="0"/>
            </a:endParaRPr>
          </a:p>
          <a:p>
            <a:endParaRPr lang="en-US" sz="2000" dirty="0">
              <a:solidFill>
                <a:srgbClr val="000099"/>
              </a:solidFill>
              <a:latin typeface="Baskerville Old Face" pitchFamily="18" charset="0"/>
            </a:endParaRPr>
          </a:p>
        </p:txBody>
      </p:sp>
      <p:sp>
        <p:nvSpPr>
          <p:cNvPr id="2" name="Title 1"/>
          <p:cNvSpPr>
            <a:spLocks noGrp="1"/>
          </p:cNvSpPr>
          <p:nvPr>
            <p:ph type="title"/>
          </p:nvPr>
        </p:nvSpPr>
        <p:spPr>
          <a:xfrm>
            <a:off x="544205" y="955221"/>
            <a:ext cx="4916437" cy="405882"/>
          </a:xfrm>
        </p:spPr>
        <p:txBody>
          <a:bodyPr>
            <a:noAutofit/>
          </a:bodyPr>
          <a:lstStyle/>
          <a:p>
            <a:pPr marL="109728">
              <a:spcBef>
                <a:spcPts val="400"/>
              </a:spcBef>
              <a:buClr>
                <a:schemeClr val="accent1"/>
              </a:buClr>
              <a:buSzPct val="68000"/>
            </a:pPr>
            <a:r>
              <a:rPr lang="en-US" sz="3200" dirty="0">
                <a:solidFill>
                  <a:srgbClr val="000099"/>
                </a:solidFill>
                <a:latin typeface="Baskerville Old Face" pitchFamily="18" charset="0"/>
                <a:ea typeface="+mn-ea"/>
                <a:cs typeface="+mn-cs"/>
              </a:rPr>
              <a:t>Agenda</a:t>
            </a:r>
          </a:p>
        </p:txBody>
      </p:sp>
    </p:spTree>
    <p:extLst>
      <p:ext uri="{BB962C8B-B14F-4D97-AF65-F5344CB8AC3E}">
        <p14:creationId xmlns:p14="http://schemas.microsoft.com/office/powerpoint/2010/main" val="425408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body" sz="quarter" idx="14"/>
          </p:nvPr>
        </p:nvSpPr>
        <p:spPr>
          <a:xfrm>
            <a:off x="389659" y="1815304"/>
            <a:ext cx="8307533" cy="2977598"/>
          </a:xfrm>
        </p:spPr>
        <p:txBody>
          <a:bodyPr>
            <a:normAutofit/>
          </a:bodyPr>
          <a:lstStyle/>
          <a:p>
            <a:pPr marL="0" indent="0">
              <a:buNone/>
            </a:pPr>
            <a:r>
              <a:rPr lang="en-US" sz="2000" dirty="0">
                <a:solidFill>
                  <a:srgbClr val="000099"/>
                </a:solidFill>
                <a:latin typeface="Baskerville Old Face" pitchFamily="18" charset="0"/>
              </a:rPr>
              <a:t>Objectives:</a:t>
            </a:r>
          </a:p>
          <a:p>
            <a:pPr marL="0" indent="0">
              <a:buNone/>
            </a:pPr>
            <a:br>
              <a:rPr lang="en-US" sz="1800" dirty="0">
                <a:solidFill>
                  <a:srgbClr val="000099"/>
                </a:solidFill>
                <a:latin typeface="Baskerville Old Face" pitchFamily="18" charset="0"/>
              </a:rPr>
            </a:br>
            <a:r>
              <a:rPr lang="en-US" sz="1500" dirty="0">
                <a:solidFill>
                  <a:srgbClr val="000099"/>
                </a:solidFill>
                <a:latin typeface="Baskerville Old Face" pitchFamily="18" charset="0"/>
              </a:rPr>
              <a:t>1. Understand the early stages of emergency and disaster preparedness in Healthcare</a:t>
            </a:r>
            <a:br>
              <a:rPr lang="en-US" sz="1500" dirty="0">
                <a:solidFill>
                  <a:srgbClr val="000099"/>
                </a:solidFill>
                <a:latin typeface="Baskerville Old Face" pitchFamily="18" charset="0"/>
              </a:rPr>
            </a:br>
            <a:br>
              <a:rPr lang="en-US" sz="1500" dirty="0">
                <a:solidFill>
                  <a:srgbClr val="000099"/>
                </a:solidFill>
                <a:latin typeface="Baskerville Old Face" pitchFamily="18" charset="0"/>
              </a:rPr>
            </a:br>
            <a:r>
              <a:rPr lang="en-US" sz="1500" dirty="0">
                <a:solidFill>
                  <a:srgbClr val="000099"/>
                </a:solidFill>
                <a:latin typeface="Baskerville Old Face" pitchFamily="18" charset="0"/>
              </a:rPr>
              <a:t>2. Look at disasters and incidents that have shaped and molded HTM Emergency Preparedness</a:t>
            </a:r>
            <a:br>
              <a:rPr lang="en-US" sz="1500" dirty="0">
                <a:solidFill>
                  <a:srgbClr val="000099"/>
                </a:solidFill>
                <a:latin typeface="Baskerville Old Face" pitchFamily="18" charset="0"/>
              </a:rPr>
            </a:br>
            <a:br>
              <a:rPr lang="en-US" sz="1500" dirty="0">
                <a:solidFill>
                  <a:srgbClr val="000099"/>
                </a:solidFill>
                <a:latin typeface="Baskerville Old Face" pitchFamily="18" charset="0"/>
              </a:rPr>
            </a:br>
            <a:r>
              <a:rPr lang="en-US" sz="1500" dirty="0">
                <a:solidFill>
                  <a:srgbClr val="000099"/>
                </a:solidFill>
                <a:latin typeface="Baskerville Old Face" pitchFamily="18" charset="0"/>
              </a:rPr>
              <a:t>3. Review updates and data implemented by Intermountain Healthcare in 2020</a:t>
            </a:r>
          </a:p>
          <a:p>
            <a:pPr marL="0" indent="0">
              <a:buNone/>
            </a:pPr>
            <a:endParaRPr lang="en-US" sz="1500" dirty="0">
              <a:solidFill>
                <a:srgbClr val="000099"/>
              </a:solidFill>
              <a:latin typeface="Baskerville Old Face" pitchFamily="18" charset="0"/>
            </a:endParaRPr>
          </a:p>
          <a:p>
            <a:pPr marL="0" indent="0">
              <a:buNone/>
            </a:pPr>
            <a:r>
              <a:rPr lang="en-US" sz="1500" dirty="0">
                <a:solidFill>
                  <a:srgbClr val="000099"/>
                </a:solidFill>
                <a:latin typeface="Baskerville Old Face" pitchFamily="18" charset="0"/>
              </a:rPr>
              <a:t>4. How HTM should prepare and be involved with Emergency Preparedness into the future</a:t>
            </a:r>
          </a:p>
        </p:txBody>
      </p:sp>
    </p:spTree>
    <p:extLst>
      <p:ext uri="{BB962C8B-B14F-4D97-AF65-F5344CB8AC3E}">
        <p14:creationId xmlns:p14="http://schemas.microsoft.com/office/powerpoint/2010/main" val="96463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body" sz="quarter" idx="14"/>
          </p:nvPr>
        </p:nvSpPr>
        <p:spPr>
          <a:xfrm>
            <a:off x="410653" y="2662724"/>
            <a:ext cx="8307533" cy="811763"/>
          </a:xfrm>
        </p:spPr>
        <p:txBody>
          <a:bodyPr>
            <a:normAutofit fontScale="97500"/>
          </a:bodyPr>
          <a:lstStyle/>
          <a:p>
            <a:pPr marL="0" indent="0" algn="ctr">
              <a:buNone/>
            </a:pPr>
            <a:r>
              <a:rPr lang="en-US" b="1" dirty="0">
                <a:solidFill>
                  <a:srgbClr val="002060"/>
                </a:solidFill>
                <a:latin typeface="Baskerville Old Face" pitchFamily="18" charset="0"/>
              </a:rPr>
              <a:t>About Intermountain Healthcare</a:t>
            </a:r>
            <a:endParaRPr lang="en-US" b="1" dirty="0">
              <a:solidFill>
                <a:schemeClr val="tx1"/>
              </a:solidFill>
            </a:endParaRPr>
          </a:p>
        </p:txBody>
      </p:sp>
    </p:spTree>
    <p:extLst>
      <p:ext uri="{BB962C8B-B14F-4D97-AF65-F5344CB8AC3E}">
        <p14:creationId xmlns:p14="http://schemas.microsoft.com/office/powerpoint/2010/main" val="420350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Line Callout 1 293">
            <a:extLst>
              <a:ext uri="{FF2B5EF4-FFF2-40B4-BE49-F238E27FC236}">
                <a16:creationId xmlns:a16="http://schemas.microsoft.com/office/drawing/2014/main" id="{8BC04506-A669-45CE-9E62-776E43BEE0F0}"/>
              </a:ext>
            </a:extLst>
          </p:cNvPr>
          <p:cNvSpPr/>
          <p:nvPr/>
        </p:nvSpPr>
        <p:spPr bwMode="gray">
          <a:xfrm>
            <a:off x="6565877" y="2691428"/>
            <a:ext cx="1333755" cy="405730"/>
          </a:xfrm>
          <a:prstGeom prst="borderCallout1">
            <a:avLst>
              <a:gd name="adj1" fmla="val 29695"/>
              <a:gd name="adj2" fmla="val -236"/>
              <a:gd name="adj3" fmla="val 29225"/>
              <a:gd name="adj4" fmla="val -26161"/>
            </a:avLst>
          </a:prstGeom>
          <a:noFill/>
          <a:ln w="12700" cap="flat" cmpd="sng" algn="ctr">
            <a:solidFill>
              <a:schemeClr val="accent3"/>
            </a:solidFill>
            <a:prstDash val="solid"/>
            <a:miter lim="800000"/>
            <a:headEnd type="none" w="med" len="med"/>
            <a:tailEnd type="oval" w="sm" len="sm"/>
          </a:ln>
          <a:effectLst/>
        </p:spPr>
        <p:txBody>
          <a:bodyPr vert="horz" wrap="square" lIns="28932" tIns="14467" rIns="28932" bIns="14467" numCol="1" rtlCol="0" anchor="t" anchorCtr="0" compatLnSpc="1">
            <a:prstTxWarp prst="textNoShape">
              <a:avLst/>
            </a:prstTxWarp>
            <a:spAutoFit/>
          </a:bodyPr>
          <a:lstStyle/>
          <a:p>
            <a:pPr defTabSz="57863" fontAlgn="base">
              <a:spcBef>
                <a:spcPts val="95"/>
              </a:spcBef>
              <a:spcAft>
                <a:spcPct val="0"/>
              </a:spcAft>
            </a:pPr>
            <a:r>
              <a:rPr lang="en-US" sz="760" u="sng" dirty="0">
                <a:solidFill>
                  <a:srgbClr val="24446C"/>
                </a:solidFill>
                <a:cs typeface="Arial" panose="020B0604020202020204" pitchFamily="34" charset="0"/>
              </a:rPr>
              <a:t>HTM Department</a:t>
            </a:r>
          </a:p>
          <a:p>
            <a:pPr defTabSz="57863" fontAlgn="base">
              <a:spcBef>
                <a:spcPts val="95"/>
              </a:spcBef>
              <a:spcAft>
                <a:spcPct val="0"/>
              </a:spcAft>
            </a:pPr>
            <a:r>
              <a:rPr lang="en-US" sz="760" dirty="0">
                <a:solidFill>
                  <a:srgbClr val="24446C"/>
                </a:solidFill>
                <a:cs typeface="Arial" panose="020B0604020202020204" pitchFamily="34" charset="0"/>
              </a:rPr>
              <a:t>108 Caregivers</a:t>
            </a:r>
          </a:p>
          <a:p>
            <a:pPr defTabSz="57863" fontAlgn="base">
              <a:spcBef>
                <a:spcPts val="95"/>
              </a:spcBef>
              <a:spcAft>
                <a:spcPct val="0"/>
              </a:spcAft>
            </a:pPr>
            <a:r>
              <a:rPr lang="en-US" sz="760" dirty="0">
                <a:solidFill>
                  <a:srgbClr val="24446C"/>
                </a:solidFill>
                <a:cs typeface="Arial" panose="020B0604020202020204" pitchFamily="34" charset="0"/>
              </a:rPr>
              <a:t>110,000 Medical Devices</a:t>
            </a:r>
          </a:p>
        </p:txBody>
      </p:sp>
      <p:sp>
        <p:nvSpPr>
          <p:cNvPr id="184" name="Line Callout 1 293">
            <a:extLst>
              <a:ext uri="{FF2B5EF4-FFF2-40B4-BE49-F238E27FC236}">
                <a16:creationId xmlns:a16="http://schemas.microsoft.com/office/drawing/2014/main" id="{49511617-E326-4774-8519-CD337D89BB40}"/>
              </a:ext>
            </a:extLst>
          </p:cNvPr>
          <p:cNvSpPr/>
          <p:nvPr/>
        </p:nvSpPr>
        <p:spPr bwMode="gray">
          <a:xfrm>
            <a:off x="6564891" y="1979067"/>
            <a:ext cx="1095557" cy="392906"/>
          </a:xfrm>
          <a:prstGeom prst="borderCallout1">
            <a:avLst>
              <a:gd name="adj1" fmla="val 29695"/>
              <a:gd name="adj2" fmla="val -236"/>
              <a:gd name="adj3" fmla="val 285084"/>
              <a:gd name="adj4" fmla="val -39934"/>
            </a:avLst>
          </a:prstGeom>
          <a:noFill/>
          <a:ln w="12700" cap="flat" cmpd="sng" algn="ctr">
            <a:solidFill>
              <a:schemeClr val="accent3"/>
            </a:solidFill>
            <a:prstDash val="solid"/>
            <a:miter lim="800000"/>
            <a:headEnd type="none" w="med" len="med"/>
            <a:tailEnd type="oval" w="sm" len="sm"/>
          </a:ln>
          <a:effectLst/>
        </p:spPr>
        <p:txBody>
          <a:bodyPr vert="horz" wrap="square" lIns="28932" tIns="14467" rIns="28932" bIns="14467" numCol="1" rtlCol="0" anchor="t" anchorCtr="0" compatLnSpc="1">
            <a:prstTxWarp prst="textNoShape">
              <a:avLst/>
            </a:prstTxWarp>
            <a:spAutoFit/>
          </a:bodyPr>
          <a:lstStyle/>
          <a:p>
            <a:pPr defTabSz="57863" fontAlgn="base">
              <a:spcBef>
                <a:spcPts val="95"/>
              </a:spcBef>
              <a:spcAft>
                <a:spcPct val="0"/>
              </a:spcAft>
            </a:pPr>
            <a:r>
              <a:rPr lang="en-US" sz="760" dirty="0">
                <a:solidFill>
                  <a:srgbClr val="24446C"/>
                </a:solidFill>
                <a:cs typeface="Arial" panose="020B0604020202020204" pitchFamily="34" charset="0"/>
              </a:rPr>
              <a:t>40,000 Caregivers</a:t>
            </a:r>
          </a:p>
          <a:p>
            <a:pPr defTabSz="57863" fontAlgn="base">
              <a:spcBef>
                <a:spcPts val="95"/>
              </a:spcBef>
              <a:spcAft>
                <a:spcPct val="0"/>
              </a:spcAft>
            </a:pPr>
            <a:r>
              <a:rPr lang="en-US" sz="760" dirty="0">
                <a:solidFill>
                  <a:srgbClr val="24446C"/>
                </a:solidFill>
                <a:cs typeface="Arial" panose="020B0604020202020204" pitchFamily="34" charset="0"/>
              </a:rPr>
              <a:t>Coverage in Eight States</a:t>
            </a:r>
          </a:p>
        </p:txBody>
      </p:sp>
      <p:sp>
        <p:nvSpPr>
          <p:cNvPr id="107" name="Title 1">
            <a:extLst>
              <a:ext uri="{FF2B5EF4-FFF2-40B4-BE49-F238E27FC236}">
                <a16:creationId xmlns:a16="http://schemas.microsoft.com/office/drawing/2014/main" id="{9EAE59D0-F3CD-455A-BB3D-9EC4FC18AF2F}"/>
              </a:ext>
            </a:extLst>
          </p:cNvPr>
          <p:cNvSpPr txBox="1">
            <a:spLocks/>
          </p:cNvSpPr>
          <p:nvPr/>
        </p:nvSpPr>
        <p:spPr>
          <a:xfrm>
            <a:off x="2246087" y="649426"/>
            <a:ext cx="4108827" cy="362682"/>
          </a:xfrm>
          <a:prstGeom prst="rect">
            <a:avLst/>
          </a:prstGeom>
        </p:spPr>
        <p:txBody>
          <a:bodyPr>
            <a:normAutofit fontScale="97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solidFill>
                  <a:srgbClr val="002060"/>
                </a:solidFill>
                <a:latin typeface="Baskerville Old Face" pitchFamily="18" charset="0"/>
              </a:rPr>
              <a:t>About Intermountain Healthcare</a:t>
            </a:r>
            <a:endParaRPr lang="en-US" sz="2100" b="1" dirty="0"/>
          </a:p>
        </p:txBody>
      </p:sp>
      <p:sp>
        <p:nvSpPr>
          <p:cNvPr id="108" name="TextBox 107">
            <a:extLst>
              <a:ext uri="{FF2B5EF4-FFF2-40B4-BE49-F238E27FC236}">
                <a16:creationId xmlns:a16="http://schemas.microsoft.com/office/drawing/2014/main" id="{73950D8B-15CA-4860-A87B-C7EFD030DA7B}"/>
              </a:ext>
            </a:extLst>
          </p:cNvPr>
          <p:cNvSpPr txBox="1"/>
          <p:nvPr/>
        </p:nvSpPr>
        <p:spPr bwMode="gray">
          <a:xfrm>
            <a:off x="1778829" y="1121346"/>
            <a:ext cx="5142486" cy="207749"/>
          </a:xfrm>
          <a:prstGeom prst="rect">
            <a:avLst/>
          </a:prstGeom>
          <a:noFill/>
        </p:spPr>
        <p:txBody>
          <a:bodyPr wrap="square" lIns="0" tIns="0" rIns="0" bIns="0" rtlCol="0">
            <a:spAutoFit/>
          </a:bodyPr>
          <a:lstStyle/>
          <a:p>
            <a:pPr algn="ctr" defTabSz="144656" fontAlgn="base">
              <a:spcBef>
                <a:spcPct val="0"/>
              </a:spcBef>
              <a:spcAft>
                <a:spcPct val="0"/>
              </a:spcAft>
            </a:pPr>
            <a:r>
              <a:rPr lang="en-US" sz="1350" b="1" dirty="0">
                <a:solidFill>
                  <a:srgbClr val="4A7235"/>
                </a:solidFill>
                <a:cs typeface="Lucida Sans Unicode" pitchFamily="34" charset="0"/>
              </a:rPr>
              <a:t>An Integrated Delivery Network with a Tradition of Innovation</a:t>
            </a:r>
          </a:p>
        </p:txBody>
      </p:sp>
      <p:sp>
        <p:nvSpPr>
          <p:cNvPr id="109" name="TextBox 108">
            <a:extLst>
              <a:ext uri="{FF2B5EF4-FFF2-40B4-BE49-F238E27FC236}">
                <a16:creationId xmlns:a16="http://schemas.microsoft.com/office/drawing/2014/main" id="{0C93E24D-5844-4107-AE8E-5BD7E203DF87}"/>
              </a:ext>
            </a:extLst>
          </p:cNvPr>
          <p:cNvSpPr txBox="1"/>
          <p:nvPr/>
        </p:nvSpPr>
        <p:spPr bwMode="gray">
          <a:xfrm>
            <a:off x="2333312" y="1478458"/>
            <a:ext cx="3638663" cy="155877"/>
          </a:xfrm>
          <a:prstGeom prst="rect">
            <a:avLst/>
          </a:prstGeom>
          <a:noFill/>
        </p:spPr>
        <p:txBody>
          <a:bodyPr wrap="square" lIns="0" tIns="0" rIns="0" bIns="0" rtlCol="0">
            <a:spAutoFit/>
          </a:bodyPr>
          <a:lstStyle/>
          <a:p>
            <a:pPr algn="ctr" defTabSz="144656" fontAlgn="base">
              <a:spcBef>
                <a:spcPct val="0"/>
              </a:spcBef>
              <a:spcAft>
                <a:spcPct val="0"/>
              </a:spcAft>
            </a:pPr>
            <a:r>
              <a:rPr lang="en-US" sz="1013" b="1" i="1" dirty="0">
                <a:solidFill>
                  <a:srgbClr val="31599E"/>
                </a:solidFill>
                <a:latin typeface="Arial Black" pitchFamily="34" charset="0"/>
                <a:cs typeface="Lucida Sans Unicode" pitchFamily="34" charset="0"/>
              </a:rPr>
              <a:t>Helping people live the healthiest lives possible </a:t>
            </a:r>
            <a:r>
              <a:rPr lang="en-US" sz="1013" baseline="38000" dirty="0">
                <a:solidFill>
                  <a:srgbClr val="31599E"/>
                </a:solidFill>
                <a:latin typeface="Arial Black" pitchFamily="34" charset="0"/>
                <a:cs typeface="Lucida Sans Unicode" pitchFamily="34" charset="0"/>
              </a:rPr>
              <a:t>TM</a:t>
            </a:r>
          </a:p>
        </p:txBody>
      </p:sp>
      <p:sp>
        <p:nvSpPr>
          <p:cNvPr id="110" name="Line Callout 1 294">
            <a:extLst>
              <a:ext uri="{FF2B5EF4-FFF2-40B4-BE49-F238E27FC236}">
                <a16:creationId xmlns:a16="http://schemas.microsoft.com/office/drawing/2014/main" id="{2A81948F-CC51-45F2-AFDB-7991455ABE81}"/>
              </a:ext>
            </a:extLst>
          </p:cNvPr>
          <p:cNvSpPr/>
          <p:nvPr/>
        </p:nvSpPr>
        <p:spPr bwMode="gray">
          <a:xfrm>
            <a:off x="780317" y="2446457"/>
            <a:ext cx="1473019" cy="146172"/>
          </a:xfrm>
          <a:prstGeom prst="borderCallout1">
            <a:avLst>
              <a:gd name="adj1" fmla="val 66520"/>
              <a:gd name="adj2" fmla="val 100715"/>
              <a:gd name="adj3" fmla="val 60442"/>
              <a:gd name="adj4" fmla="val 146805"/>
            </a:avLst>
          </a:prstGeom>
          <a:noFill/>
          <a:ln w="12700" cap="flat" cmpd="sng" algn="ctr">
            <a:noFill/>
            <a:prstDash val="solid"/>
            <a:miter lim="800000"/>
            <a:headEnd type="none" w="med" len="med"/>
            <a:tailEnd type="oval" w="sm" len="sm"/>
          </a:ln>
          <a:effectLst/>
        </p:spPr>
        <p:txBody>
          <a:bodyPr vert="horz" wrap="square" lIns="28932" tIns="14467" rIns="28932" bIns="14467" numCol="1" rtlCol="0" anchor="t" anchorCtr="0" compatLnSpc="1">
            <a:prstTxWarp prst="textNoShape">
              <a:avLst/>
            </a:prstTxWarp>
            <a:spAutoFit/>
          </a:bodyPr>
          <a:lstStyle/>
          <a:p>
            <a:pPr defTabSz="144656" fontAlgn="base">
              <a:spcBef>
                <a:spcPts val="95"/>
              </a:spcBef>
              <a:spcAft>
                <a:spcPct val="0"/>
              </a:spcAft>
            </a:pPr>
            <a:r>
              <a:rPr lang="en-US" sz="760" dirty="0">
                <a:solidFill>
                  <a:srgbClr val="24446C"/>
                </a:solidFill>
                <a:cs typeface="Arial" panose="020B0604020202020204" pitchFamily="34" charset="0"/>
              </a:rPr>
              <a:t>Based in Salt Lake City, Utah</a:t>
            </a:r>
          </a:p>
        </p:txBody>
      </p:sp>
      <p:grpSp>
        <p:nvGrpSpPr>
          <p:cNvPr id="111" name="Group 110">
            <a:extLst>
              <a:ext uri="{FF2B5EF4-FFF2-40B4-BE49-F238E27FC236}">
                <a16:creationId xmlns:a16="http://schemas.microsoft.com/office/drawing/2014/main" id="{A7FCB890-0AB6-41C5-83AF-10AED55217A0}"/>
              </a:ext>
            </a:extLst>
          </p:cNvPr>
          <p:cNvGrpSpPr/>
          <p:nvPr/>
        </p:nvGrpSpPr>
        <p:grpSpPr>
          <a:xfrm>
            <a:off x="2351054" y="1847176"/>
            <a:ext cx="2996269" cy="1696069"/>
            <a:chOff x="1976589" y="2435931"/>
            <a:chExt cx="3096153" cy="1949586"/>
          </a:xfrm>
          <a:solidFill>
            <a:schemeClr val="tx1">
              <a:lumMod val="75000"/>
              <a:lumOff val="25000"/>
            </a:schemeClr>
          </a:solidFill>
        </p:grpSpPr>
        <p:grpSp>
          <p:nvGrpSpPr>
            <p:cNvPr id="112" name="Group 197">
              <a:extLst>
                <a:ext uri="{FF2B5EF4-FFF2-40B4-BE49-F238E27FC236}">
                  <a16:creationId xmlns:a16="http://schemas.microsoft.com/office/drawing/2014/main" id="{3F4525E2-1A9E-4BA1-9F38-DA5C9E49BC72}"/>
                </a:ext>
              </a:extLst>
            </p:cNvPr>
            <p:cNvGrpSpPr/>
            <p:nvPr/>
          </p:nvGrpSpPr>
          <p:grpSpPr bwMode="gray">
            <a:xfrm>
              <a:off x="1976589" y="2435931"/>
              <a:ext cx="3096153" cy="1949586"/>
              <a:chOff x="570714" y="1144588"/>
              <a:chExt cx="5049810" cy="3179762"/>
            </a:xfrm>
            <a:grpFill/>
            <a:effectLst/>
          </p:grpSpPr>
          <p:sp>
            <p:nvSpPr>
              <p:cNvPr id="114" name="Freeform 20">
                <a:extLst>
                  <a:ext uri="{FF2B5EF4-FFF2-40B4-BE49-F238E27FC236}">
                    <a16:creationId xmlns:a16="http://schemas.microsoft.com/office/drawing/2014/main" id="{1448E25E-896C-4F44-B693-15A1BADC174F}"/>
                  </a:ext>
                </a:extLst>
              </p:cNvPr>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15" name="Freeform 28">
                <a:extLst>
                  <a:ext uri="{FF2B5EF4-FFF2-40B4-BE49-F238E27FC236}">
                    <a16:creationId xmlns:a16="http://schemas.microsoft.com/office/drawing/2014/main" id="{56F9A5C9-493E-4460-886B-265B9D8727AB}"/>
                  </a:ext>
                </a:extLst>
              </p:cNvPr>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16" name="Freeform 29">
                <a:extLst>
                  <a:ext uri="{FF2B5EF4-FFF2-40B4-BE49-F238E27FC236}">
                    <a16:creationId xmlns:a16="http://schemas.microsoft.com/office/drawing/2014/main" id="{B568F885-52B8-447A-B724-6DFB849ACB69}"/>
                  </a:ext>
                </a:extLst>
              </p:cNvPr>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17" name="Freeform 30">
                <a:extLst>
                  <a:ext uri="{FF2B5EF4-FFF2-40B4-BE49-F238E27FC236}">
                    <a16:creationId xmlns:a16="http://schemas.microsoft.com/office/drawing/2014/main" id="{8EA25A25-D6C3-4281-AC87-EC7645B7A0D0}"/>
                  </a:ext>
                </a:extLst>
              </p:cNvPr>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18" name="Freeform 31">
                <a:extLst>
                  <a:ext uri="{FF2B5EF4-FFF2-40B4-BE49-F238E27FC236}">
                    <a16:creationId xmlns:a16="http://schemas.microsoft.com/office/drawing/2014/main" id="{2CC848BA-8A8E-4DEB-8C93-471BBF90FDFD}"/>
                  </a:ext>
                </a:extLst>
              </p:cNvPr>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19" name="Freeform 32">
                <a:extLst>
                  <a:ext uri="{FF2B5EF4-FFF2-40B4-BE49-F238E27FC236}">
                    <a16:creationId xmlns:a16="http://schemas.microsoft.com/office/drawing/2014/main" id="{CAEF8A5A-5A20-4A4D-8A0E-A8A40A96E374}"/>
                  </a:ext>
                </a:extLst>
              </p:cNvPr>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20" name="Freeform 33">
                <a:extLst>
                  <a:ext uri="{FF2B5EF4-FFF2-40B4-BE49-F238E27FC236}">
                    <a16:creationId xmlns:a16="http://schemas.microsoft.com/office/drawing/2014/main" id="{4F2D48E3-0098-4ABC-A95E-923CA06821D0}"/>
                  </a:ext>
                </a:extLst>
              </p:cNvPr>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21" name="Freeform 34">
                <a:extLst>
                  <a:ext uri="{FF2B5EF4-FFF2-40B4-BE49-F238E27FC236}">
                    <a16:creationId xmlns:a16="http://schemas.microsoft.com/office/drawing/2014/main" id="{1D9BE542-1FC6-481D-9095-CC394130DE67}"/>
                  </a:ext>
                </a:extLst>
              </p:cNvPr>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22" name="Freeform 35">
                <a:extLst>
                  <a:ext uri="{FF2B5EF4-FFF2-40B4-BE49-F238E27FC236}">
                    <a16:creationId xmlns:a16="http://schemas.microsoft.com/office/drawing/2014/main" id="{C93BAD2F-4598-433E-AB6E-10BC7F508AAD}"/>
                  </a:ext>
                </a:extLst>
              </p:cNvPr>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grpSp>
            <p:nvGrpSpPr>
              <p:cNvPr id="123" name="Group 111">
                <a:extLst>
                  <a:ext uri="{FF2B5EF4-FFF2-40B4-BE49-F238E27FC236}">
                    <a16:creationId xmlns:a16="http://schemas.microsoft.com/office/drawing/2014/main" id="{B6FDE765-C2D1-4D5C-A7F5-50F0E088F938}"/>
                  </a:ext>
                </a:extLst>
              </p:cNvPr>
              <p:cNvGrpSpPr/>
              <p:nvPr/>
            </p:nvGrpSpPr>
            <p:grpSpPr bwMode="gray">
              <a:xfrm>
                <a:off x="4014563" y="3578865"/>
                <a:ext cx="877041" cy="745485"/>
                <a:chOff x="4014563" y="3578865"/>
                <a:chExt cx="877041" cy="745485"/>
              </a:xfrm>
              <a:grpFill/>
            </p:grpSpPr>
            <p:sp>
              <p:nvSpPr>
                <p:cNvPr id="177" name="Freeform 36">
                  <a:extLst>
                    <a:ext uri="{FF2B5EF4-FFF2-40B4-BE49-F238E27FC236}">
                      <a16:creationId xmlns:a16="http://schemas.microsoft.com/office/drawing/2014/main" id="{C425794F-F6A8-4987-80FA-4B698BEE366B}"/>
                    </a:ext>
                  </a:extLst>
                </p:cNvPr>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78" name="Freeform 37">
                  <a:extLst>
                    <a:ext uri="{FF2B5EF4-FFF2-40B4-BE49-F238E27FC236}">
                      <a16:creationId xmlns:a16="http://schemas.microsoft.com/office/drawing/2014/main" id="{1FE35E91-CCB9-4544-9823-72E2929B6986}"/>
                    </a:ext>
                  </a:extLst>
                </p:cNvPr>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79" name="Freeform 38">
                  <a:extLst>
                    <a:ext uri="{FF2B5EF4-FFF2-40B4-BE49-F238E27FC236}">
                      <a16:creationId xmlns:a16="http://schemas.microsoft.com/office/drawing/2014/main" id="{95A78B96-DA55-4195-8790-B22031217ECD}"/>
                    </a:ext>
                  </a:extLst>
                </p:cNvPr>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80" name="Freeform 39">
                  <a:extLst>
                    <a:ext uri="{FF2B5EF4-FFF2-40B4-BE49-F238E27FC236}">
                      <a16:creationId xmlns:a16="http://schemas.microsoft.com/office/drawing/2014/main" id="{1CF7FB8E-730A-4040-8DD3-C252E73F22A2}"/>
                    </a:ext>
                  </a:extLst>
                </p:cNvPr>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grpSp>
          <p:sp>
            <p:nvSpPr>
              <p:cNvPr id="124" name="Freeform 40">
                <a:extLst>
                  <a:ext uri="{FF2B5EF4-FFF2-40B4-BE49-F238E27FC236}">
                    <a16:creationId xmlns:a16="http://schemas.microsoft.com/office/drawing/2014/main" id="{2A86A371-02FA-489F-B855-10B20B1DEE11}"/>
                  </a:ext>
                </a:extLst>
              </p:cNvPr>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25" name="Freeform 47">
                <a:extLst>
                  <a:ext uri="{FF2B5EF4-FFF2-40B4-BE49-F238E27FC236}">
                    <a16:creationId xmlns:a16="http://schemas.microsoft.com/office/drawing/2014/main" id="{5EF93E71-5778-4634-B49E-909A490DDFE3}"/>
                  </a:ext>
                </a:extLst>
              </p:cNvPr>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26" name="Freeform 48">
                <a:extLst>
                  <a:ext uri="{FF2B5EF4-FFF2-40B4-BE49-F238E27FC236}">
                    <a16:creationId xmlns:a16="http://schemas.microsoft.com/office/drawing/2014/main" id="{8C22B9B5-C88E-4A1C-B1FF-CEE1182DBCD4}"/>
                  </a:ext>
                </a:extLst>
              </p:cNvPr>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27" name="Freeform 49">
                <a:extLst>
                  <a:ext uri="{FF2B5EF4-FFF2-40B4-BE49-F238E27FC236}">
                    <a16:creationId xmlns:a16="http://schemas.microsoft.com/office/drawing/2014/main" id="{C166F903-63DC-40A0-BEDB-48B3100BE3D7}"/>
                  </a:ext>
                </a:extLst>
              </p:cNvPr>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28" name="Freeform 50">
                <a:extLst>
                  <a:ext uri="{FF2B5EF4-FFF2-40B4-BE49-F238E27FC236}">
                    <a16:creationId xmlns:a16="http://schemas.microsoft.com/office/drawing/2014/main" id="{4C81FBE2-CFD0-440C-BA49-CB46EF0AAE1F}"/>
                  </a:ext>
                </a:extLst>
              </p:cNvPr>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29" name="Freeform 51">
                <a:extLst>
                  <a:ext uri="{FF2B5EF4-FFF2-40B4-BE49-F238E27FC236}">
                    <a16:creationId xmlns:a16="http://schemas.microsoft.com/office/drawing/2014/main" id="{C5B2865C-28A0-4C23-8115-50A06C4D660E}"/>
                  </a:ext>
                </a:extLst>
              </p:cNvPr>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30" name="Freeform 52">
                <a:extLst>
                  <a:ext uri="{FF2B5EF4-FFF2-40B4-BE49-F238E27FC236}">
                    <a16:creationId xmlns:a16="http://schemas.microsoft.com/office/drawing/2014/main" id="{52874AB9-7461-43DA-AC05-B19E115A353A}"/>
                  </a:ext>
                </a:extLst>
              </p:cNvPr>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31" name="Freeform 53">
                <a:extLst>
                  <a:ext uri="{FF2B5EF4-FFF2-40B4-BE49-F238E27FC236}">
                    <a16:creationId xmlns:a16="http://schemas.microsoft.com/office/drawing/2014/main" id="{55FD22CB-8A9B-4F4B-B5FF-8F6F86A31B62}"/>
                  </a:ext>
                </a:extLst>
              </p:cNvPr>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32" name="Freeform 54">
                <a:extLst>
                  <a:ext uri="{FF2B5EF4-FFF2-40B4-BE49-F238E27FC236}">
                    <a16:creationId xmlns:a16="http://schemas.microsoft.com/office/drawing/2014/main" id="{DAB8DA92-1ED4-4D18-BE3D-F0B7CE553869}"/>
                  </a:ext>
                </a:extLst>
              </p:cNvPr>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33" name="Freeform 55">
                <a:extLst>
                  <a:ext uri="{FF2B5EF4-FFF2-40B4-BE49-F238E27FC236}">
                    <a16:creationId xmlns:a16="http://schemas.microsoft.com/office/drawing/2014/main" id="{C6D28E59-224D-46C5-8205-DFA80A2D5665}"/>
                  </a:ext>
                </a:extLst>
              </p:cNvPr>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grpSp>
            <p:nvGrpSpPr>
              <p:cNvPr id="134" name="Group 194">
                <a:extLst>
                  <a:ext uri="{FF2B5EF4-FFF2-40B4-BE49-F238E27FC236}">
                    <a16:creationId xmlns:a16="http://schemas.microsoft.com/office/drawing/2014/main" id="{E6CFAEF2-0CFD-4153-B6DD-D795CA3BA716}"/>
                  </a:ext>
                </a:extLst>
              </p:cNvPr>
              <p:cNvGrpSpPr/>
              <p:nvPr/>
            </p:nvGrpSpPr>
            <p:grpSpPr bwMode="gray">
              <a:xfrm>
                <a:off x="5156666" y="1921257"/>
                <a:ext cx="336199" cy="183204"/>
                <a:chOff x="5156666" y="1921257"/>
                <a:chExt cx="336199" cy="183204"/>
              </a:xfrm>
              <a:grpFill/>
            </p:grpSpPr>
            <p:sp>
              <p:nvSpPr>
                <p:cNvPr id="174" name="Freeform 56">
                  <a:extLst>
                    <a:ext uri="{FF2B5EF4-FFF2-40B4-BE49-F238E27FC236}">
                      <a16:creationId xmlns:a16="http://schemas.microsoft.com/office/drawing/2014/main" id="{420A6589-A458-4C0C-865F-5414158732F4}"/>
                    </a:ext>
                  </a:extLst>
                </p:cNvPr>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75" name="Freeform 57">
                  <a:extLst>
                    <a:ext uri="{FF2B5EF4-FFF2-40B4-BE49-F238E27FC236}">
                      <a16:creationId xmlns:a16="http://schemas.microsoft.com/office/drawing/2014/main" id="{A0A5035C-7274-4094-A4DA-0129DC9F318A}"/>
                    </a:ext>
                  </a:extLst>
                </p:cNvPr>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76" name="Freeform 58">
                  <a:extLst>
                    <a:ext uri="{FF2B5EF4-FFF2-40B4-BE49-F238E27FC236}">
                      <a16:creationId xmlns:a16="http://schemas.microsoft.com/office/drawing/2014/main" id="{83D9BA5D-7A25-4204-B814-44D3F35BBEB5}"/>
                    </a:ext>
                  </a:extLst>
                </p:cNvPr>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grpSp>
          <p:grpSp>
            <p:nvGrpSpPr>
              <p:cNvPr id="135" name="Group 193">
                <a:extLst>
                  <a:ext uri="{FF2B5EF4-FFF2-40B4-BE49-F238E27FC236}">
                    <a16:creationId xmlns:a16="http://schemas.microsoft.com/office/drawing/2014/main" id="{DCB192B0-EAF1-4195-A2B5-26158D4728E5}"/>
                  </a:ext>
                </a:extLst>
              </p:cNvPr>
              <p:cNvGrpSpPr/>
              <p:nvPr/>
            </p:nvGrpSpPr>
            <p:grpSpPr bwMode="gray">
              <a:xfrm>
                <a:off x="3620869" y="1617216"/>
                <a:ext cx="727944" cy="685067"/>
                <a:chOff x="3620869" y="1617216"/>
                <a:chExt cx="727944" cy="685067"/>
              </a:xfrm>
              <a:grpFill/>
            </p:grpSpPr>
            <p:sp>
              <p:nvSpPr>
                <p:cNvPr id="172" name="Freeform 59">
                  <a:extLst>
                    <a:ext uri="{FF2B5EF4-FFF2-40B4-BE49-F238E27FC236}">
                      <a16:creationId xmlns:a16="http://schemas.microsoft.com/office/drawing/2014/main" id="{AC1256FE-545E-48D4-91B1-FFA27EBE881D}"/>
                    </a:ext>
                  </a:extLst>
                </p:cNvPr>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73" name="Freeform 60">
                  <a:extLst>
                    <a:ext uri="{FF2B5EF4-FFF2-40B4-BE49-F238E27FC236}">
                      <a16:creationId xmlns:a16="http://schemas.microsoft.com/office/drawing/2014/main" id="{CB32A96A-B234-4AB0-8789-02150D25244F}"/>
                    </a:ext>
                  </a:extLst>
                </p:cNvPr>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grpSp>
          <p:sp>
            <p:nvSpPr>
              <p:cNvPr id="136" name="Freeform 61">
                <a:extLst>
                  <a:ext uri="{FF2B5EF4-FFF2-40B4-BE49-F238E27FC236}">
                    <a16:creationId xmlns:a16="http://schemas.microsoft.com/office/drawing/2014/main" id="{BD7BD5B6-F2E9-4234-A0D9-85092FFEEC54}"/>
                  </a:ext>
                </a:extLst>
              </p:cNvPr>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37" name="Freeform 62">
                <a:extLst>
                  <a:ext uri="{FF2B5EF4-FFF2-40B4-BE49-F238E27FC236}">
                    <a16:creationId xmlns:a16="http://schemas.microsoft.com/office/drawing/2014/main" id="{16D7EC90-D0B5-482A-8C6D-24D8C367C71F}"/>
                  </a:ext>
                </a:extLst>
              </p:cNvPr>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38" name="Freeform 63">
                <a:extLst>
                  <a:ext uri="{FF2B5EF4-FFF2-40B4-BE49-F238E27FC236}">
                    <a16:creationId xmlns:a16="http://schemas.microsoft.com/office/drawing/2014/main" id="{D256950A-6062-44D5-B88B-94728B2551B9}"/>
                  </a:ext>
                </a:extLst>
              </p:cNvPr>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39" name="Freeform 64">
                <a:extLst>
                  <a:ext uri="{FF2B5EF4-FFF2-40B4-BE49-F238E27FC236}">
                    <a16:creationId xmlns:a16="http://schemas.microsoft.com/office/drawing/2014/main" id="{14EA7D6F-19DE-4DA5-B251-625E61915786}"/>
                  </a:ext>
                </a:extLst>
              </p:cNvPr>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40" name="Freeform 65">
                <a:extLst>
                  <a:ext uri="{FF2B5EF4-FFF2-40B4-BE49-F238E27FC236}">
                    <a16:creationId xmlns:a16="http://schemas.microsoft.com/office/drawing/2014/main" id="{57771B4E-9E14-4263-B97E-BC6FA1E8521D}"/>
                  </a:ext>
                </a:extLst>
              </p:cNvPr>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41" name="Freeform 66">
                <a:extLst>
                  <a:ext uri="{FF2B5EF4-FFF2-40B4-BE49-F238E27FC236}">
                    <a16:creationId xmlns:a16="http://schemas.microsoft.com/office/drawing/2014/main" id="{0CEF9F02-412B-474F-A8C7-847610975286}"/>
                  </a:ext>
                </a:extLst>
              </p:cNvPr>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42" name="Freeform 67">
                <a:extLst>
                  <a:ext uri="{FF2B5EF4-FFF2-40B4-BE49-F238E27FC236}">
                    <a16:creationId xmlns:a16="http://schemas.microsoft.com/office/drawing/2014/main" id="{29E2F933-A076-4443-BEB7-8BE8922997A3}"/>
                  </a:ext>
                </a:extLst>
              </p:cNvPr>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43" name="Freeform 68">
                <a:extLst>
                  <a:ext uri="{FF2B5EF4-FFF2-40B4-BE49-F238E27FC236}">
                    <a16:creationId xmlns:a16="http://schemas.microsoft.com/office/drawing/2014/main" id="{015E18A6-FCE8-4083-A960-1A85565C4211}"/>
                  </a:ext>
                </a:extLst>
              </p:cNvPr>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44" name="Freeform 69">
                <a:extLst>
                  <a:ext uri="{FF2B5EF4-FFF2-40B4-BE49-F238E27FC236}">
                    <a16:creationId xmlns:a16="http://schemas.microsoft.com/office/drawing/2014/main" id="{72C9E743-B3E1-4C2A-82BC-42B992A48336}"/>
                  </a:ext>
                </a:extLst>
              </p:cNvPr>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45" name="Freeform 71">
                <a:extLst>
                  <a:ext uri="{FF2B5EF4-FFF2-40B4-BE49-F238E27FC236}">
                    <a16:creationId xmlns:a16="http://schemas.microsoft.com/office/drawing/2014/main" id="{9B5ADCD9-1BDC-4C35-9E94-EC3FEF02A5F1}"/>
                  </a:ext>
                </a:extLst>
              </p:cNvPr>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grpSp>
            <p:nvGrpSpPr>
              <p:cNvPr id="146" name="Group 195">
                <a:extLst>
                  <a:ext uri="{FF2B5EF4-FFF2-40B4-BE49-F238E27FC236}">
                    <a16:creationId xmlns:a16="http://schemas.microsoft.com/office/drawing/2014/main" id="{0DB86461-E51E-4DA8-9BC6-52A2A411CE1D}"/>
                  </a:ext>
                </a:extLst>
              </p:cNvPr>
              <p:cNvGrpSpPr/>
              <p:nvPr/>
            </p:nvGrpSpPr>
            <p:grpSpPr bwMode="gray">
              <a:xfrm>
                <a:off x="4599257" y="1719537"/>
                <a:ext cx="729893" cy="542791"/>
                <a:chOff x="4599257" y="1719537"/>
                <a:chExt cx="729893" cy="542791"/>
              </a:xfrm>
              <a:grpFill/>
            </p:grpSpPr>
            <p:sp>
              <p:nvSpPr>
                <p:cNvPr id="170" name="Freeform 70">
                  <a:extLst>
                    <a:ext uri="{FF2B5EF4-FFF2-40B4-BE49-F238E27FC236}">
                      <a16:creationId xmlns:a16="http://schemas.microsoft.com/office/drawing/2014/main" id="{D115485B-F5C6-4D37-96EF-F681A9A2C0AA}"/>
                    </a:ext>
                  </a:extLst>
                </p:cNvPr>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71" name="Freeform 72">
                  <a:extLst>
                    <a:ext uri="{FF2B5EF4-FFF2-40B4-BE49-F238E27FC236}">
                      <a16:creationId xmlns:a16="http://schemas.microsoft.com/office/drawing/2014/main" id="{EFB492F5-2FE0-4F5F-B873-D2962CA1EC53}"/>
                    </a:ext>
                  </a:extLst>
                </p:cNvPr>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grpSp>
          <p:sp>
            <p:nvSpPr>
              <p:cNvPr id="147" name="Freeform 73">
                <a:extLst>
                  <a:ext uri="{FF2B5EF4-FFF2-40B4-BE49-F238E27FC236}">
                    <a16:creationId xmlns:a16="http://schemas.microsoft.com/office/drawing/2014/main" id="{8E3FE3D6-EDAE-40AC-B4C1-04FD6698BDE6}"/>
                  </a:ext>
                </a:extLst>
              </p:cNvPr>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48" name="Freeform 74">
                <a:extLst>
                  <a:ext uri="{FF2B5EF4-FFF2-40B4-BE49-F238E27FC236}">
                    <a16:creationId xmlns:a16="http://schemas.microsoft.com/office/drawing/2014/main" id="{B4392CDD-DF24-4A18-B8F0-7B98500B4BF6}"/>
                  </a:ext>
                </a:extLst>
              </p:cNvPr>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49" name="Freeform 75">
                <a:extLst>
                  <a:ext uri="{FF2B5EF4-FFF2-40B4-BE49-F238E27FC236}">
                    <a16:creationId xmlns:a16="http://schemas.microsoft.com/office/drawing/2014/main" id="{495735A1-3147-49A7-B0A7-7F9C24A22EBE}"/>
                  </a:ext>
                </a:extLst>
              </p:cNvPr>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50" name="Freeform 76">
                <a:extLst>
                  <a:ext uri="{FF2B5EF4-FFF2-40B4-BE49-F238E27FC236}">
                    <a16:creationId xmlns:a16="http://schemas.microsoft.com/office/drawing/2014/main" id="{B695C456-B453-41C6-897D-EC0007777264}"/>
                  </a:ext>
                </a:extLst>
              </p:cNvPr>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51" name="Freeform 77">
                <a:extLst>
                  <a:ext uri="{FF2B5EF4-FFF2-40B4-BE49-F238E27FC236}">
                    <a16:creationId xmlns:a16="http://schemas.microsoft.com/office/drawing/2014/main" id="{3AB8FC17-CA89-4DC3-9CE6-05B34D876BF7}"/>
                  </a:ext>
                </a:extLst>
              </p:cNvPr>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52" name="Freeform 78">
                <a:extLst>
                  <a:ext uri="{FF2B5EF4-FFF2-40B4-BE49-F238E27FC236}">
                    <a16:creationId xmlns:a16="http://schemas.microsoft.com/office/drawing/2014/main" id="{C69F4732-B076-4E3C-9632-F3002E0C4295}"/>
                  </a:ext>
                </a:extLst>
              </p:cNvPr>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53" name="Freeform 79">
                <a:extLst>
                  <a:ext uri="{FF2B5EF4-FFF2-40B4-BE49-F238E27FC236}">
                    <a16:creationId xmlns:a16="http://schemas.microsoft.com/office/drawing/2014/main" id="{5C0E0A78-85DD-43F5-929D-4F1FAE331DF8}"/>
                  </a:ext>
                </a:extLst>
              </p:cNvPr>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54" name="Freeform 80">
                <a:extLst>
                  <a:ext uri="{FF2B5EF4-FFF2-40B4-BE49-F238E27FC236}">
                    <a16:creationId xmlns:a16="http://schemas.microsoft.com/office/drawing/2014/main" id="{0AD0DF2C-3B39-4EFC-A2E1-E4D74E90CE63}"/>
                  </a:ext>
                </a:extLst>
              </p:cNvPr>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55" name="Freeform 81">
                <a:extLst>
                  <a:ext uri="{FF2B5EF4-FFF2-40B4-BE49-F238E27FC236}">
                    <a16:creationId xmlns:a16="http://schemas.microsoft.com/office/drawing/2014/main" id="{351AF079-F032-4DD3-B236-48D3E593F2E2}"/>
                  </a:ext>
                </a:extLst>
              </p:cNvPr>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56" name="Freeform 82">
                <a:extLst>
                  <a:ext uri="{FF2B5EF4-FFF2-40B4-BE49-F238E27FC236}">
                    <a16:creationId xmlns:a16="http://schemas.microsoft.com/office/drawing/2014/main" id="{7948BD93-C9A2-42F4-BD62-48BB0063F0D3}"/>
                  </a:ext>
                </a:extLst>
              </p:cNvPr>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57" name="Freeform 83">
                <a:extLst>
                  <a:ext uri="{FF2B5EF4-FFF2-40B4-BE49-F238E27FC236}">
                    <a16:creationId xmlns:a16="http://schemas.microsoft.com/office/drawing/2014/main" id="{60128963-DD71-4F74-97CF-6648D792CB84}"/>
                  </a:ext>
                </a:extLst>
              </p:cNvPr>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58" name="Freeform 84">
                <a:extLst>
                  <a:ext uri="{FF2B5EF4-FFF2-40B4-BE49-F238E27FC236}">
                    <a16:creationId xmlns:a16="http://schemas.microsoft.com/office/drawing/2014/main" id="{8346027A-0CD7-471E-B94B-5F45A5E4D9DE}"/>
                  </a:ext>
                </a:extLst>
              </p:cNvPr>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59" name="Freeform 85">
                <a:extLst>
                  <a:ext uri="{FF2B5EF4-FFF2-40B4-BE49-F238E27FC236}">
                    <a16:creationId xmlns:a16="http://schemas.microsoft.com/office/drawing/2014/main" id="{B21CF40B-D8CB-4C76-9F6A-47D4C17C3A48}"/>
                  </a:ext>
                </a:extLst>
              </p:cNvPr>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grpSp>
            <p:nvGrpSpPr>
              <p:cNvPr id="160" name="Group 196">
                <a:extLst>
                  <a:ext uri="{FF2B5EF4-FFF2-40B4-BE49-F238E27FC236}">
                    <a16:creationId xmlns:a16="http://schemas.microsoft.com/office/drawing/2014/main" id="{EAA6906E-D2BA-411E-84D3-821D3582118E}"/>
                  </a:ext>
                </a:extLst>
              </p:cNvPr>
              <p:cNvGrpSpPr/>
              <p:nvPr/>
            </p:nvGrpSpPr>
            <p:grpSpPr bwMode="gray">
              <a:xfrm>
                <a:off x="4341017" y="2476716"/>
                <a:ext cx="756205" cy="424878"/>
                <a:chOff x="4341017" y="2476716"/>
                <a:chExt cx="756205" cy="424878"/>
              </a:xfrm>
              <a:grpFill/>
            </p:grpSpPr>
            <p:sp>
              <p:nvSpPr>
                <p:cNvPr id="168" name="Freeform 86">
                  <a:extLst>
                    <a:ext uri="{FF2B5EF4-FFF2-40B4-BE49-F238E27FC236}">
                      <a16:creationId xmlns:a16="http://schemas.microsoft.com/office/drawing/2014/main" id="{389490A4-5FDF-4C2F-B66D-94C69C259254}"/>
                    </a:ext>
                  </a:extLst>
                </p:cNvPr>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69" name="Freeform 87">
                  <a:extLst>
                    <a:ext uri="{FF2B5EF4-FFF2-40B4-BE49-F238E27FC236}">
                      <a16:creationId xmlns:a16="http://schemas.microsoft.com/office/drawing/2014/main" id="{781A51D0-F835-47CF-8206-D0935C05A8E3}"/>
                    </a:ext>
                  </a:extLst>
                </p:cNvPr>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grpSp>
          <p:grpSp>
            <p:nvGrpSpPr>
              <p:cNvPr id="161" name="Group 112">
                <a:extLst>
                  <a:ext uri="{FF2B5EF4-FFF2-40B4-BE49-F238E27FC236}">
                    <a16:creationId xmlns:a16="http://schemas.microsoft.com/office/drawing/2014/main" id="{BFCBBCE7-2A3C-4AB1-8B2B-0818944BDC52}"/>
                  </a:ext>
                </a:extLst>
              </p:cNvPr>
              <p:cNvGrpSpPr/>
              <p:nvPr/>
            </p:nvGrpSpPr>
            <p:grpSpPr bwMode="gray">
              <a:xfrm>
                <a:off x="813361" y="1144588"/>
                <a:ext cx="646088" cy="471653"/>
                <a:chOff x="813361" y="1144588"/>
                <a:chExt cx="646088" cy="471653"/>
              </a:xfrm>
              <a:grpFill/>
            </p:grpSpPr>
            <p:sp>
              <p:nvSpPr>
                <p:cNvPr id="165" name="Freeform 88">
                  <a:extLst>
                    <a:ext uri="{FF2B5EF4-FFF2-40B4-BE49-F238E27FC236}">
                      <a16:creationId xmlns:a16="http://schemas.microsoft.com/office/drawing/2014/main" id="{96E66F28-3F49-4262-BCE2-185267DEE69B}"/>
                    </a:ext>
                  </a:extLst>
                </p:cNvPr>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66" name="Freeform 89">
                  <a:extLst>
                    <a:ext uri="{FF2B5EF4-FFF2-40B4-BE49-F238E27FC236}">
                      <a16:creationId xmlns:a16="http://schemas.microsoft.com/office/drawing/2014/main" id="{2B3F6D53-C688-4883-8AD4-D5FE69C8AA26}"/>
                    </a:ext>
                  </a:extLst>
                </p:cNvPr>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67" name="Freeform 90">
                  <a:extLst>
                    <a:ext uri="{FF2B5EF4-FFF2-40B4-BE49-F238E27FC236}">
                      <a16:creationId xmlns:a16="http://schemas.microsoft.com/office/drawing/2014/main" id="{010E42CA-445C-4726-93D1-D21F398A3E65}"/>
                    </a:ext>
                  </a:extLst>
                </p:cNvPr>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grpSp>
          <p:sp>
            <p:nvSpPr>
              <p:cNvPr id="162" name="Freeform 91">
                <a:extLst>
                  <a:ext uri="{FF2B5EF4-FFF2-40B4-BE49-F238E27FC236}">
                    <a16:creationId xmlns:a16="http://schemas.microsoft.com/office/drawing/2014/main" id="{A27C47B2-8379-4692-8F82-FCCA6A982AB3}"/>
                  </a:ext>
                </a:extLst>
              </p:cNvPr>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63" name="Freeform 92">
                <a:extLst>
                  <a:ext uri="{FF2B5EF4-FFF2-40B4-BE49-F238E27FC236}">
                    <a16:creationId xmlns:a16="http://schemas.microsoft.com/office/drawing/2014/main" id="{B7D5FC57-475A-4771-A7DA-BBA86C2A1946}"/>
                  </a:ext>
                </a:extLst>
              </p:cNvPr>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sp>
            <p:nvSpPr>
              <p:cNvPr id="164" name="Freeform 93">
                <a:extLst>
                  <a:ext uri="{FF2B5EF4-FFF2-40B4-BE49-F238E27FC236}">
                    <a16:creationId xmlns:a16="http://schemas.microsoft.com/office/drawing/2014/main" id="{B3A92B06-61BC-46A2-A33A-DA88DAD7117F}"/>
                  </a:ext>
                </a:extLst>
              </p:cNvPr>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grpFill/>
              <a:ln w="3175">
                <a:solidFill>
                  <a:schemeClr val="bg2"/>
                </a:solidFill>
                <a:round/>
                <a:headEnd/>
                <a:tailEnd/>
              </a:ln>
            </p:spPr>
            <p:txBody>
              <a:bodyPr/>
              <a:lstStyle/>
              <a:p>
                <a:pPr defTabSz="144656" fontAlgn="base">
                  <a:spcBef>
                    <a:spcPct val="0"/>
                  </a:spcBef>
                  <a:spcAft>
                    <a:spcPct val="0"/>
                  </a:spcAft>
                </a:pPr>
                <a:endParaRPr lang="en-US" sz="1223">
                  <a:solidFill>
                    <a:prstClr val="black"/>
                  </a:solidFill>
                  <a:cs typeface="Lucida Sans Unicode" pitchFamily="34" charset="0"/>
                </a:endParaRPr>
              </a:p>
            </p:txBody>
          </p:sp>
        </p:grpSp>
        <p:sp>
          <p:nvSpPr>
            <p:cNvPr id="113" name="5-Point Star 10">
              <a:extLst>
                <a:ext uri="{FF2B5EF4-FFF2-40B4-BE49-F238E27FC236}">
                  <a16:creationId xmlns:a16="http://schemas.microsoft.com/office/drawing/2014/main" id="{CFFD0B7B-6D86-4C46-82D1-08B8CD78A50E}"/>
                </a:ext>
              </a:extLst>
            </p:cNvPr>
            <p:cNvSpPr/>
            <p:nvPr/>
          </p:nvSpPr>
          <p:spPr>
            <a:xfrm>
              <a:off x="2433905" y="3024451"/>
              <a:ext cx="337932" cy="344840"/>
            </a:xfrm>
            <a:prstGeom prst="star5">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44656" fontAlgn="base">
                <a:spcBef>
                  <a:spcPct val="0"/>
                </a:spcBef>
                <a:spcAft>
                  <a:spcPct val="0"/>
                </a:spcAft>
              </a:pPr>
              <a:endParaRPr lang="en-US" sz="1223">
                <a:solidFill>
                  <a:prstClr val="white"/>
                </a:solidFill>
              </a:endParaRPr>
            </a:p>
          </p:txBody>
        </p:sp>
      </p:grpSp>
      <p:grpSp>
        <p:nvGrpSpPr>
          <p:cNvPr id="181" name="Group 180">
            <a:extLst>
              <a:ext uri="{FF2B5EF4-FFF2-40B4-BE49-F238E27FC236}">
                <a16:creationId xmlns:a16="http://schemas.microsoft.com/office/drawing/2014/main" id="{59A56FA8-6BCE-4DDE-B702-A0D2CBC111F5}"/>
              </a:ext>
            </a:extLst>
          </p:cNvPr>
          <p:cNvGrpSpPr/>
          <p:nvPr/>
        </p:nvGrpSpPr>
        <p:grpSpPr>
          <a:xfrm>
            <a:off x="5425949" y="2531109"/>
            <a:ext cx="878157" cy="583195"/>
            <a:chOff x="1371600" y="2590800"/>
            <a:chExt cx="1692233" cy="847936"/>
          </a:xfrm>
          <a:solidFill>
            <a:schemeClr val="bg1">
              <a:lumMod val="20000"/>
              <a:lumOff val="80000"/>
            </a:schemeClr>
          </a:solidFill>
          <a:effectLst/>
        </p:grpSpPr>
        <p:sp>
          <p:nvSpPr>
            <p:cNvPr id="182" name="Rounded Rectangle 278">
              <a:extLst>
                <a:ext uri="{FF2B5EF4-FFF2-40B4-BE49-F238E27FC236}">
                  <a16:creationId xmlns:a16="http://schemas.microsoft.com/office/drawing/2014/main" id="{F2F4ECE5-07BE-47E6-B0CB-4EA835C764D5}"/>
                </a:ext>
              </a:extLst>
            </p:cNvPr>
            <p:cNvSpPr/>
            <p:nvPr/>
          </p:nvSpPr>
          <p:spPr bwMode="auto">
            <a:xfrm>
              <a:off x="1371600" y="2590800"/>
              <a:ext cx="1692233" cy="847936"/>
            </a:xfrm>
            <a:prstGeom prst="roundRect">
              <a:avLst/>
            </a:prstGeom>
            <a:grpFill/>
            <a:ln w="9525" cap="flat" cmpd="sng" algn="ctr">
              <a:solidFill>
                <a:schemeClr val="bg2">
                  <a:lumMod val="40000"/>
                  <a:lumOff val="60000"/>
                </a:schemeClr>
              </a:solidFill>
              <a:prstDash val="solid"/>
              <a:round/>
              <a:headEnd type="none" w="med" len="med"/>
              <a:tailEnd type="none" w="med" len="med"/>
            </a:ln>
            <a:effectLst>
              <a:outerShdw blurRad="190500" dist="190500" dir="2700000" algn="tl" rotWithShape="0">
                <a:prstClr val="black">
                  <a:alpha val="40000"/>
                </a:prstClr>
              </a:outerShdw>
            </a:effectLst>
            <a:scene3d>
              <a:camera prst="orthographicFront"/>
              <a:lightRig rig="threePt" dir="t"/>
            </a:scene3d>
            <a:sp3d>
              <a:bevelT w="177800" h="177800"/>
              <a:bevelB w="177800" h="177800"/>
            </a:sp3d>
          </p:spPr>
          <p:txBody>
            <a:bodyPr vert="horz" wrap="square" lIns="28932" tIns="14467" rIns="28932" bIns="14467" numCol="1" rtlCol="0" anchor="t" anchorCtr="0" compatLnSpc="1">
              <a:prstTxWarp prst="textNoShape">
                <a:avLst/>
              </a:prstTxWarp>
            </a:bodyPr>
            <a:lstStyle/>
            <a:p>
              <a:pPr defTabSz="144656" fontAlgn="base">
                <a:spcBef>
                  <a:spcPct val="0"/>
                </a:spcBef>
                <a:spcAft>
                  <a:spcPct val="0"/>
                </a:spcAft>
              </a:pPr>
              <a:endParaRPr lang="en-US" sz="1223" b="1" dirty="0">
                <a:solidFill>
                  <a:srgbClr val="2C2C2C"/>
                </a:solidFill>
                <a:latin typeface="Myriad Pro"/>
                <a:cs typeface="Lucida Sans Unicode" pitchFamily="34" charset="0"/>
              </a:endParaRPr>
            </a:p>
          </p:txBody>
        </p:sp>
        <p:pic>
          <p:nvPicPr>
            <p:cNvPr id="183" name="Picture 2" descr="https://documents.intermountain.net/style/Logos/Intermountain%20Healthcare/Intermountain%20Centered/JPG/HLTH_V_3CP.jpg">
              <a:extLst>
                <a:ext uri="{FF2B5EF4-FFF2-40B4-BE49-F238E27FC236}">
                  <a16:creationId xmlns:a16="http://schemas.microsoft.com/office/drawing/2014/main" id="{8AB920A0-5477-42F5-9B7F-B35DF98957A8}"/>
                </a:ext>
              </a:extLst>
            </p:cNvPr>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558681" y="2692552"/>
              <a:ext cx="1358950" cy="540081"/>
            </a:xfrm>
            <a:prstGeom prst="rect">
              <a:avLst/>
            </a:prstGeom>
            <a:grpFill/>
          </p:spPr>
        </p:pic>
      </p:grpSp>
      <p:grpSp>
        <p:nvGrpSpPr>
          <p:cNvPr id="187" name="Group 186">
            <a:extLst>
              <a:ext uri="{FF2B5EF4-FFF2-40B4-BE49-F238E27FC236}">
                <a16:creationId xmlns:a16="http://schemas.microsoft.com/office/drawing/2014/main" id="{368B2D27-BF2B-4AB5-97AC-E335863E1B1A}"/>
              </a:ext>
            </a:extLst>
          </p:cNvPr>
          <p:cNvGrpSpPr/>
          <p:nvPr/>
        </p:nvGrpSpPr>
        <p:grpSpPr>
          <a:xfrm>
            <a:off x="1533039" y="3732064"/>
            <a:ext cx="1351012" cy="476383"/>
            <a:chOff x="401928" y="5768597"/>
            <a:chExt cx="2894660" cy="918420"/>
          </a:xfrm>
        </p:grpSpPr>
        <p:sp>
          <p:nvSpPr>
            <p:cNvPr id="189" name="TextBox 188">
              <a:extLst>
                <a:ext uri="{FF2B5EF4-FFF2-40B4-BE49-F238E27FC236}">
                  <a16:creationId xmlns:a16="http://schemas.microsoft.com/office/drawing/2014/main" id="{B9242916-B01B-49AB-B989-B67A14644EF6}"/>
                </a:ext>
              </a:extLst>
            </p:cNvPr>
            <p:cNvSpPr txBox="1"/>
            <p:nvPr/>
          </p:nvSpPr>
          <p:spPr bwMode="gray">
            <a:xfrm>
              <a:off x="401928" y="5768597"/>
              <a:ext cx="1449781" cy="250448"/>
            </a:xfrm>
            <a:prstGeom prst="rect">
              <a:avLst/>
            </a:prstGeom>
            <a:noFill/>
          </p:spPr>
          <p:txBody>
            <a:bodyPr wrap="square" lIns="0" tIns="0" rIns="0" bIns="0" rtlCol="0">
              <a:spAutoFit/>
            </a:bodyPr>
            <a:lstStyle/>
            <a:p>
              <a:pPr algn="ctr" defTabSz="144656" fontAlgn="base">
                <a:spcBef>
                  <a:spcPct val="0"/>
                </a:spcBef>
                <a:spcAft>
                  <a:spcPct val="0"/>
                </a:spcAft>
              </a:pPr>
              <a:r>
                <a:rPr lang="en-US" sz="844" i="1" dirty="0">
                  <a:solidFill>
                    <a:srgbClr val="24446C"/>
                  </a:solidFill>
                  <a:latin typeface="Arial Black" pitchFamily="34" charset="0"/>
                  <a:cs typeface="Lucida Sans Unicode" pitchFamily="34" charset="0"/>
                </a:rPr>
                <a:t>Hospitals</a:t>
              </a:r>
            </a:p>
          </p:txBody>
        </p:sp>
        <p:sp>
          <p:nvSpPr>
            <p:cNvPr id="190" name="TextBox 189">
              <a:extLst>
                <a:ext uri="{FF2B5EF4-FFF2-40B4-BE49-F238E27FC236}">
                  <a16:creationId xmlns:a16="http://schemas.microsoft.com/office/drawing/2014/main" id="{9183166A-55E8-41C7-9E47-17ED6A3FE1AF}"/>
                </a:ext>
              </a:extLst>
            </p:cNvPr>
            <p:cNvSpPr txBox="1"/>
            <p:nvPr/>
          </p:nvSpPr>
          <p:spPr bwMode="gray">
            <a:xfrm>
              <a:off x="406828" y="6086236"/>
              <a:ext cx="2889760" cy="600781"/>
            </a:xfrm>
            <a:prstGeom prst="rect">
              <a:avLst/>
            </a:prstGeom>
            <a:noFill/>
          </p:spPr>
          <p:txBody>
            <a:bodyPr wrap="square" lIns="0" tIns="0" rIns="0" bIns="0" rtlCol="0">
              <a:spAutoFit/>
            </a:bodyPr>
            <a:lstStyle/>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Gifted to Community in 1974</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24 Hospitals</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2,900 Licensed Beds</a:t>
              </a:r>
            </a:p>
          </p:txBody>
        </p:sp>
      </p:grpSp>
      <p:grpSp>
        <p:nvGrpSpPr>
          <p:cNvPr id="191" name="Group 190">
            <a:extLst>
              <a:ext uri="{FF2B5EF4-FFF2-40B4-BE49-F238E27FC236}">
                <a16:creationId xmlns:a16="http://schemas.microsoft.com/office/drawing/2014/main" id="{C1F6387C-8CC3-4456-A08C-6F732CF53EDA}"/>
              </a:ext>
            </a:extLst>
          </p:cNvPr>
          <p:cNvGrpSpPr/>
          <p:nvPr/>
        </p:nvGrpSpPr>
        <p:grpSpPr>
          <a:xfrm>
            <a:off x="6565877" y="3729036"/>
            <a:ext cx="1303929" cy="679837"/>
            <a:chOff x="6304808" y="4515035"/>
            <a:chExt cx="2937061" cy="1850838"/>
          </a:xfrm>
        </p:grpSpPr>
        <p:sp>
          <p:nvSpPr>
            <p:cNvPr id="193" name="TextBox 192">
              <a:extLst>
                <a:ext uri="{FF2B5EF4-FFF2-40B4-BE49-F238E27FC236}">
                  <a16:creationId xmlns:a16="http://schemas.microsoft.com/office/drawing/2014/main" id="{588C386F-A2B4-46A0-A129-741DC826E653}"/>
                </a:ext>
              </a:extLst>
            </p:cNvPr>
            <p:cNvSpPr txBox="1"/>
            <p:nvPr/>
          </p:nvSpPr>
          <p:spPr bwMode="gray">
            <a:xfrm>
              <a:off x="6304808" y="4515035"/>
              <a:ext cx="2937061" cy="353668"/>
            </a:xfrm>
            <a:prstGeom prst="rect">
              <a:avLst/>
            </a:prstGeom>
            <a:noFill/>
          </p:spPr>
          <p:txBody>
            <a:bodyPr wrap="square" lIns="0" tIns="0" rIns="0" bIns="0" rtlCol="0">
              <a:spAutoFit/>
            </a:bodyPr>
            <a:lstStyle/>
            <a:p>
              <a:pPr algn="ctr" defTabSz="144656" fontAlgn="base">
                <a:spcBef>
                  <a:spcPct val="0"/>
                </a:spcBef>
                <a:spcAft>
                  <a:spcPct val="0"/>
                </a:spcAft>
              </a:pPr>
              <a:r>
                <a:rPr lang="en-US" sz="844" i="1" dirty="0">
                  <a:solidFill>
                    <a:srgbClr val="24446C"/>
                  </a:solidFill>
                  <a:latin typeface="Arial Black" pitchFamily="34" charset="0"/>
                  <a:cs typeface="Lucida Sans Unicode" pitchFamily="34" charset="0"/>
                </a:rPr>
                <a:t>Continuum of Care</a:t>
              </a:r>
            </a:p>
          </p:txBody>
        </p:sp>
        <p:sp>
          <p:nvSpPr>
            <p:cNvPr id="194" name="TextBox 193">
              <a:extLst>
                <a:ext uri="{FF2B5EF4-FFF2-40B4-BE49-F238E27FC236}">
                  <a16:creationId xmlns:a16="http://schemas.microsoft.com/office/drawing/2014/main" id="{6D6FA862-8C26-4704-A7C2-3AF4176B5274}"/>
                </a:ext>
              </a:extLst>
            </p:cNvPr>
            <p:cNvSpPr txBox="1"/>
            <p:nvPr/>
          </p:nvSpPr>
          <p:spPr bwMode="gray">
            <a:xfrm>
              <a:off x="6558015" y="4951894"/>
              <a:ext cx="2578193" cy="1413979"/>
            </a:xfrm>
            <a:prstGeom prst="rect">
              <a:avLst/>
            </a:prstGeom>
            <a:noFill/>
          </p:spPr>
          <p:txBody>
            <a:bodyPr wrap="square" lIns="0" tIns="0" rIns="0" bIns="0" rtlCol="0">
              <a:spAutoFit/>
            </a:bodyPr>
            <a:lstStyle/>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TeleHealth</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Homecare</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Life Flight</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Central lab</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Central pharmacy</a:t>
              </a:r>
            </a:p>
          </p:txBody>
        </p:sp>
      </p:grpSp>
      <p:grpSp>
        <p:nvGrpSpPr>
          <p:cNvPr id="197" name="Group 196">
            <a:extLst>
              <a:ext uri="{FF2B5EF4-FFF2-40B4-BE49-F238E27FC236}">
                <a16:creationId xmlns:a16="http://schemas.microsoft.com/office/drawing/2014/main" id="{B6413124-5761-4117-B813-D23350444327}"/>
              </a:ext>
            </a:extLst>
          </p:cNvPr>
          <p:cNvGrpSpPr/>
          <p:nvPr/>
        </p:nvGrpSpPr>
        <p:grpSpPr>
          <a:xfrm>
            <a:off x="3176407" y="3731873"/>
            <a:ext cx="1127981" cy="790809"/>
            <a:chOff x="4135671" y="4939064"/>
            <a:chExt cx="3875811" cy="1908085"/>
          </a:xfrm>
        </p:grpSpPr>
        <p:sp>
          <p:nvSpPr>
            <p:cNvPr id="199" name="TextBox 198">
              <a:extLst>
                <a:ext uri="{FF2B5EF4-FFF2-40B4-BE49-F238E27FC236}">
                  <a16:creationId xmlns:a16="http://schemas.microsoft.com/office/drawing/2014/main" id="{FC3E971C-8FE4-4AF5-B535-CE346415F6A6}"/>
                </a:ext>
              </a:extLst>
            </p:cNvPr>
            <p:cNvSpPr txBox="1"/>
            <p:nvPr/>
          </p:nvSpPr>
          <p:spPr bwMode="gray">
            <a:xfrm>
              <a:off x="4142983" y="4939064"/>
              <a:ext cx="3347097" cy="313443"/>
            </a:xfrm>
            <a:prstGeom prst="rect">
              <a:avLst/>
            </a:prstGeom>
            <a:noFill/>
          </p:spPr>
          <p:txBody>
            <a:bodyPr wrap="square" lIns="0" tIns="0" rIns="0" bIns="0" rtlCol="0">
              <a:spAutoFit/>
            </a:bodyPr>
            <a:lstStyle/>
            <a:p>
              <a:pPr algn="ctr" defTabSz="144656" fontAlgn="base">
                <a:spcBef>
                  <a:spcPct val="0"/>
                </a:spcBef>
                <a:spcAft>
                  <a:spcPct val="0"/>
                </a:spcAft>
              </a:pPr>
              <a:r>
                <a:rPr lang="en-US" sz="844" i="1" dirty="0">
                  <a:solidFill>
                    <a:srgbClr val="24446C"/>
                  </a:solidFill>
                  <a:latin typeface="Arial Black" pitchFamily="34" charset="0"/>
                  <a:cs typeface="Lucida Sans Unicode" pitchFamily="34" charset="0"/>
                </a:rPr>
                <a:t>Medical Group</a:t>
              </a:r>
            </a:p>
          </p:txBody>
        </p:sp>
        <p:sp>
          <p:nvSpPr>
            <p:cNvPr id="200" name="TextBox 199">
              <a:extLst>
                <a:ext uri="{FF2B5EF4-FFF2-40B4-BE49-F238E27FC236}">
                  <a16:creationId xmlns:a16="http://schemas.microsoft.com/office/drawing/2014/main" id="{52E18DA8-ED33-461F-B547-03A4716DC57B}"/>
                </a:ext>
              </a:extLst>
            </p:cNvPr>
            <p:cNvSpPr txBox="1"/>
            <p:nvPr/>
          </p:nvSpPr>
          <p:spPr bwMode="gray">
            <a:xfrm>
              <a:off x="4135671" y="5343360"/>
              <a:ext cx="3875811" cy="1503789"/>
            </a:xfrm>
            <a:prstGeom prst="rect">
              <a:avLst/>
            </a:prstGeom>
            <a:noFill/>
          </p:spPr>
          <p:txBody>
            <a:bodyPr wrap="square" lIns="0" tIns="0" rIns="0" bIns="0" rtlCol="0">
              <a:spAutoFit/>
            </a:bodyPr>
            <a:lstStyle/>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Started in1994</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1,400 employed physicians</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4,000 affiliated physicians</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185+ clinics</a:t>
              </a:r>
            </a:p>
          </p:txBody>
        </p:sp>
      </p:grpSp>
      <p:grpSp>
        <p:nvGrpSpPr>
          <p:cNvPr id="201" name="Group 200">
            <a:extLst>
              <a:ext uri="{FF2B5EF4-FFF2-40B4-BE49-F238E27FC236}">
                <a16:creationId xmlns:a16="http://schemas.microsoft.com/office/drawing/2014/main" id="{21BB51ED-15DE-466B-9957-0285962433CE}"/>
              </a:ext>
            </a:extLst>
          </p:cNvPr>
          <p:cNvGrpSpPr/>
          <p:nvPr/>
        </p:nvGrpSpPr>
        <p:grpSpPr>
          <a:xfrm>
            <a:off x="4839614" y="3731347"/>
            <a:ext cx="1563928" cy="574153"/>
            <a:chOff x="4019243" y="4894233"/>
            <a:chExt cx="4141155" cy="1385329"/>
          </a:xfrm>
        </p:grpSpPr>
        <p:sp>
          <p:nvSpPr>
            <p:cNvPr id="202" name="TextBox 201">
              <a:extLst>
                <a:ext uri="{FF2B5EF4-FFF2-40B4-BE49-F238E27FC236}">
                  <a16:creationId xmlns:a16="http://schemas.microsoft.com/office/drawing/2014/main" id="{6CE7DDF1-F497-4537-B8A2-A9600112DDF4}"/>
                </a:ext>
              </a:extLst>
            </p:cNvPr>
            <p:cNvSpPr txBox="1"/>
            <p:nvPr/>
          </p:nvSpPr>
          <p:spPr bwMode="gray">
            <a:xfrm>
              <a:off x="4019243" y="4894233"/>
              <a:ext cx="2858034" cy="313443"/>
            </a:xfrm>
            <a:prstGeom prst="rect">
              <a:avLst/>
            </a:prstGeom>
            <a:noFill/>
          </p:spPr>
          <p:txBody>
            <a:bodyPr wrap="square" lIns="0" tIns="0" rIns="0" bIns="0" rtlCol="0">
              <a:spAutoFit/>
            </a:bodyPr>
            <a:lstStyle/>
            <a:p>
              <a:pPr algn="ctr" defTabSz="144656" fontAlgn="base">
                <a:spcBef>
                  <a:spcPct val="0"/>
                </a:spcBef>
                <a:spcAft>
                  <a:spcPct val="0"/>
                </a:spcAft>
              </a:pPr>
              <a:r>
                <a:rPr lang="en-US" sz="844" i="1" dirty="0" err="1">
                  <a:solidFill>
                    <a:srgbClr val="24446C"/>
                  </a:solidFill>
                  <a:latin typeface="Arial Black" pitchFamily="34" charset="0"/>
                  <a:cs typeface="Lucida Sans Unicode" pitchFamily="34" charset="0"/>
                </a:rPr>
                <a:t>Saltzer</a:t>
              </a:r>
              <a:r>
                <a:rPr lang="en-US" sz="844" i="1" dirty="0">
                  <a:solidFill>
                    <a:srgbClr val="24446C"/>
                  </a:solidFill>
                  <a:latin typeface="Arial Black" pitchFamily="34" charset="0"/>
                  <a:cs typeface="Lucida Sans Unicode" pitchFamily="34" charset="0"/>
                </a:rPr>
                <a:t> Health</a:t>
              </a:r>
            </a:p>
          </p:txBody>
        </p:sp>
        <p:sp>
          <p:nvSpPr>
            <p:cNvPr id="203" name="TextBox 202">
              <a:extLst>
                <a:ext uri="{FF2B5EF4-FFF2-40B4-BE49-F238E27FC236}">
                  <a16:creationId xmlns:a16="http://schemas.microsoft.com/office/drawing/2014/main" id="{588BE7FE-A3F1-4A04-8BE3-E5AEBBD15547}"/>
                </a:ext>
              </a:extLst>
            </p:cNvPr>
            <p:cNvSpPr txBox="1"/>
            <p:nvPr/>
          </p:nvSpPr>
          <p:spPr bwMode="gray">
            <a:xfrm>
              <a:off x="4284586" y="5277039"/>
              <a:ext cx="3875812" cy="1002523"/>
            </a:xfrm>
            <a:prstGeom prst="rect">
              <a:avLst/>
            </a:prstGeom>
            <a:noFill/>
          </p:spPr>
          <p:txBody>
            <a:bodyPr wrap="square" lIns="0" tIns="0" rIns="0" bIns="0" rtlCol="0">
              <a:spAutoFit/>
            </a:bodyPr>
            <a:lstStyle/>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Acquired in 2020</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80 Physicians</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300 Caregivers</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Over 100,000 Patients Served</a:t>
              </a:r>
            </a:p>
          </p:txBody>
        </p:sp>
      </p:grpSp>
      <p:grpSp>
        <p:nvGrpSpPr>
          <p:cNvPr id="204" name="Group 203">
            <a:extLst>
              <a:ext uri="{FF2B5EF4-FFF2-40B4-BE49-F238E27FC236}">
                <a16:creationId xmlns:a16="http://schemas.microsoft.com/office/drawing/2014/main" id="{02A75E00-3BE6-4EC7-ADDA-3CC640D3E1AA}"/>
              </a:ext>
            </a:extLst>
          </p:cNvPr>
          <p:cNvGrpSpPr/>
          <p:nvPr/>
        </p:nvGrpSpPr>
        <p:grpSpPr>
          <a:xfrm>
            <a:off x="1454127" y="4697039"/>
            <a:ext cx="1314745" cy="612678"/>
            <a:chOff x="1822325" y="4858820"/>
            <a:chExt cx="3206354" cy="1424457"/>
          </a:xfrm>
        </p:grpSpPr>
        <p:sp>
          <p:nvSpPr>
            <p:cNvPr id="206" name="TextBox 205">
              <a:extLst>
                <a:ext uri="{FF2B5EF4-FFF2-40B4-BE49-F238E27FC236}">
                  <a16:creationId xmlns:a16="http://schemas.microsoft.com/office/drawing/2014/main" id="{02C21883-06E8-48A1-BB5A-E206BC1DA48F}"/>
                </a:ext>
              </a:extLst>
            </p:cNvPr>
            <p:cNvSpPr txBox="1"/>
            <p:nvPr/>
          </p:nvSpPr>
          <p:spPr bwMode="gray">
            <a:xfrm>
              <a:off x="2019365" y="5317257"/>
              <a:ext cx="3009314" cy="966020"/>
            </a:xfrm>
            <a:prstGeom prst="rect">
              <a:avLst/>
            </a:prstGeom>
            <a:noFill/>
          </p:spPr>
          <p:txBody>
            <a:bodyPr wrap="square" lIns="0" tIns="0" rIns="0" bIns="0" rtlCol="0">
              <a:spAutoFit/>
            </a:bodyPr>
            <a:lstStyle/>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Started in 1983</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SelectHealth</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1M plus members</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25% of Utah market</a:t>
              </a:r>
            </a:p>
          </p:txBody>
        </p:sp>
        <p:sp>
          <p:nvSpPr>
            <p:cNvPr id="207" name="TextBox 206">
              <a:extLst>
                <a:ext uri="{FF2B5EF4-FFF2-40B4-BE49-F238E27FC236}">
                  <a16:creationId xmlns:a16="http://schemas.microsoft.com/office/drawing/2014/main" id="{43FE166B-DE2E-4BF5-8B88-B43FD3659A8D}"/>
                </a:ext>
              </a:extLst>
            </p:cNvPr>
            <p:cNvSpPr txBox="1"/>
            <p:nvPr/>
          </p:nvSpPr>
          <p:spPr bwMode="gray">
            <a:xfrm>
              <a:off x="1822325" y="4858820"/>
              <a:ext cx="2187394" cy="302030"/>
            </a:xfrm>
            <a:prstGeom prst="rect">
              <a:avLst/>
            </a:prstGeom>
            <a:noFill/>
          </p:spPr>
          <p:txBody>
            <a:bodyPr wrap="square" lIns="0" tIns="0" rIns="0" bIns="0" rtlCol="0">
              <a:spAutoFit/>
            </a:bodyPr>
            <a:lstStyle/>
            <a:p>
              <a:pPr algn="ctr" defTabSz="144656" fontAlgn="base">
                <a:spcBef>
                  <a:spcPct val="0"/>
                </a:spcBef>
                <a:spcAft>
                  <a:spcPct val="0"/>
                </a:spcAft>
              </a:pPr>
              <a:r>
                <a:rPr lang="en-US" sz="844" i="1" dirty="0">
                  <a:solidFill>
                    <a:srgbClr val="24446C"/>
                  </a:solidFill>
                  <a:latin typeface="Arial Black" pitchFamily="34" charset="0"/>
                  <a:cs typeface="Lucida Sans Unicode" pitchFamily="34" charset="0"/>
                </a:rPr>
                <a:t>Health Plan</a:t>
              </a:r>
            </a:p>
          </p:txBody>
        </p:sp>
      </p:grpSp>
      <p:grpSp>
        <p:nvGrpSpPr>
          <p:cNvPr id="212" name="Group 211">
            <a:extLst>
              <a:ext uri="{FF2B5EF4-FFF2-40B4-BE49-F238E27FC236}">
                <a16:creationId xmlns:a16="http://schemas.microsoft.com/office/drawing/2014/main" id="{1070CB76-B712-4C63-9EAA-7D056224350C}"/>
              </a:ext>
            </a:extLst>
          </p:cNvPr>
          <p:cNvGrpSpPr/>
          <p:nvPr/>
        </p:nvGrpSpPr>
        <p:grpSpPr>
          <a:xfrm>
            <a:off x="4947353" y="4702785"/>
            <a:ext cx="969469" cy="640772"/>
            <a:chOff x="4087243" y="4878753"/>
            <a:chExt cx="2702765" cy="1449595"/>
          </a:xfrm>
        </p:grpSpPr>
        <p:sp>
          <p:nvSpPr>
            <p:cNvPr id="213" name="TextBox 212">
              <a:extLst>
                <a:ext uri="{FF2B5EF4-FFF2-40B4-BE49-F238E27FC236}">
                  <a16:creationId xmlns:a16="http://schemas.microsoft.com/office/drawing/2014/main" id="{32F4157C-1054-4CC8-B503-6A4F71562A2C}"/>
                </a:ext>
              </a:extLst>
            </p:cNvPr>
            <p:cNvSpPr txBox="1"/>
            <p:nvPr/>
          </p:nvSpPr>
          <p:spPr bwMode="gray">
            <a:xfrm>
              <a:off x="4169979" y="4878753"/>
              <a:ext cx="2050420" cy="293884"/>
            </a:xfrm>
            <a:prstGeom prst="rect">
              <a:avLst/>
            </a:prstGeom>
            <a:noFill/>
          </p:spPr>
          <p:txBody>
            <a:bodyPr wrap="square" lIns="0" tIns="0" rIns="0" bIns="0" rtlCol="0">
              <a:spAutoFit/>
            </a:bodyPr>
            <a:lstStyle/>
            <a:p>
              <a:pPr algn="ctr" defTabSz="144656" fontAlgn="base">
                <a:spcBef>
                  <a:spcPct val="0"/>
                </a:spcBef>
                <a:spcAft>
                  <a:spcPct val="0"/>
                </a:spcAft>
              </a:pPr>
              <a:r>
                <a:rPr lang="en-US" sz="844" i="1" dirty="0">
                  <a:solidFill>
                    <a:srgbClr val="24446C"/>
                  </a:solidFill>
                  <a:latin typeface="Arial Black" pitchFamily="34" charset="0"/>
                  <a:cs typeface="Lucida Sans Unicode" pitchFamily="34" charset="0"/>
                </a:rPr>
                <a:t>HCP Nevada</a:t>
              </a:r>
            </a:p>
          </p:txBody>
        </p:sp>
        <p:sp>
          <p:nvSpPr>
            <p:cNvPr id="214" name="TextBox 213">
              <a:extLst>
                <a:ext uri="{FF2B5EF4-FFF2-40B4-BE49-F238E27FC236}">
                  <a16:creationId xmlns:a16="http://schemas.microsoft.com/office/drawing/2014/main" id="{3F3EDD9A-AE6D-4614-A23A-41EB28F1A595}"/>
                </a:ext>
              </a:extLst>
            </p:cNvPr>
            <p:cNvSpPr txBox="1"/>
            <p:nvPr/>
          </p:nvSpPr>
          <p:spPr bwMode="gray">
            <a:xfrm>
              <a:off x="4087243" y="5388382"/>
              <a:ext cx="2702765" cy="939966"/>
            </a:xfrm>
            <a:prstGeom prst="rect">
              <a:avLst/>
            </a:prstGeom>
            <a:noFill/>
          </p:spPr>
          <p:txBody>
            <a:bodyPr wrap="square" lIns="0" tIns="0" rIns="0" bIns="0" rtlCol="0">
              <a:spAutoFit/>
            </a:bodyPr>
            <a:lstStyle/>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Acquired in 2019</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340 Providers</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1500 Caregivers</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55 Clinics</a:t>
              </a:r>
            </a:p>
          </p:txBody>
        </p:sp>
      </p:grpSp>
      <p:grpSp>
        <p:nvGrpSpPr>
          <p:cNvPr id="215" name="Group 214">
            <a:extLst>
              <a:ext uri="{FF2B5EF4-FFF2-40B4-BE49-F238E27FC236}">
                <a16:creationId xmlns:a16="http://schemas.microsoft.com/office/drawing/2014/main" id="{CD7BB34E-C88D-4FB2-A1A7-2DF58CC86D49}"/>
              </a:ext>
            </a:extLst>
          </p:cNvPr>
          <p:cNvGrpSpPr/>
          <p:nvPr/>
        </p:nvGrpSpPr>
        <p:grpSpPr>
          <a:xfrm>
            <a:off x="6686815" y="4685733"/>
            <a:ext cx="1463720" cy="592254"/>
            <a:chOff x="3997363" y="4929903"/>
            <a:chExt cx="3875810" cy="1429005"/>
          </a:xfrm>
        </p:grpSpPr>
        <p:sp>
          <p:nvSpPr>
            <p:cNvPr id="216" name="TextBox 215">
              <a:extLst>
                <a:ext uri="{FF2B5EF4-FFF2-40B4-BE49-F238E27FC236}">
                  <a16:creationId xmlns:a16="http://schemas.microsoft.com/office/drawing/2014/main" id="{998FF058-2BD6-4991-A45E-DC1FCB9E8D9D}"/>
                </a:ext>
              </a:extLst>
            </p:cNvPr>
            <p:cNvSpPr txBox="1"/>
            <p:nvPr/>
          </p:nvSpPr>
          <p:spPr bwMode="gray">
            <a:xfrm>
              <a:off x="4017474" y="4929903"/>
              <a:ext cx="3030828" cy="313443"/>
            </a:xfrm>
            <a:prstGeom prst="rect">
              <a:avLst/>
            </a:prstGeom>
            <a:noFill/>
          </p:spPr>
          <p:txBody>
            <a:bodyPr wrap="square" lIns="0" tIns="0" rIns="0" bIns="0" rtlCol="0">
              <a:spAutoFit/>
            </a:bodyPr>
            <a:lstStyle/>
            <a:p>
              <a:pPr algn="ctr" defTabSz="144656" fontAlgn="base">
                <a:spcBef>
                  <a:spcPct val="0"/>
                </a:spcBef>
                <a:spcAft>
                  <a:spcPct val="0"/>
                </a:spcAft>
              </a:pPr>
              <a:r>
                <a:rPr lang="en-US" sz="844" i="1" dirty="0">
                  <a:solidFill>
                    <a:srgbClr val="24446C"/>
                  </a:solidFill>
                  <a:latin typeface="Arial Black" pitchFamily="34" charset="0"/>
                  <a:cs typeface="Lucida Sans Unicode" pitchFamily="34" charset="0"/>
                </a:rPr>
                <a:t>Classic Air Medical</a:t>
              </a:r>
            </a:p>
          </p:txBody>
        </p:sp>
        <p:sp>
          <p:nvSpPr>
            <p:cNvPr id="217" name="TextBox 216">
              <a:extLst>
                <a:ext uri="{FF2B5EF4-FFF2-40B4-BE49-F238E27FC236}">
                  <a16:creationId xmlns:a16="http://schemas.microsoft.com/office/drawing/2014/main" id="{3092FBC3-23D0-4780-A2B0-70D96C904FFD}"/>
                </a:ext>
              </a:extLst>
            </p:cNvPr>
            <p:cNvSpPr txBox="1"/>
            <p:nvPr/>
          </p:nvSpPr>
          <p:spPr bwMode="gray">
            <a:xfrm>
              <a:off x="3997363" y="5356384"/>
              <a:ext cx="3875810" cy="1002524"/>
            </a:xfrm>
            <a:prstGeom prst="rect">
              <a:avLst/>
            </a:prstGeom>
            <a:noFill/>
          </p:spPr>
          <p:txBody>
            <a:bodyPr wrap="square" lIns="0" tIns="0" rIns="0" bIns="0" rtlCol="0">
              <a:spAutoFit/>
            </a:bodyPr>
            <a:lstStyle/>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Acquired in 2021</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16 Rotary Wing Aircraft</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12 Fixed Wing Aircraft</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Serves Eight Western States</a:t>
              </a:r>
            </a:p>
          </p:txBody>
        </p:sp>
      </p:grpSp>
      <p:pic>
        <p:nvPicPr>
          <p:cNvPr id="218" name="Picture 2" descr="http://abco.advisory.com/DSS/abc-icons/hospital_clinic.png">
            <a:extLst>
              <a:ext uri="{FF2B5EF4-FFF2-40B4-BE49-F238E27FC236}">
                <a16:creationId xmlns:a16="http://schemas.microsoft.com/office/drawing/2014/main" id="{B3202C27-2FD0-4CF8-B1F3-50DBF1B35E8B}"/>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0825" y="3737245"/>
            <a:ext cx="282491" cy="183137"/>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4" descr="http://abco.advisory.com/DSS/abc-icons/Insurance_card.png">
            <a:extLst>
              <a:ext uri="{FF2B5EF4-FFF2-40B4-BE49-F238E27FC236}">
                <a16:creationId xmlns:a16="http://schemas.microsoft.com/office/drawing/2014/main" id="{A580E538-6EDA-4927-871D-9508330F4D76}"/>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7142" y="4685063"/>
            <a:ext cx="238746" cy="151928"/>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219" descr="http://abco.advisory.com/DSS/abc-icons/house.png">
            <a:extLst>
              <a:ext uri="{FF2B5EF4-FFF2-40B4-BE49-F238E27FC236}">
                <a16:creationId xmlns:a16="http://schemas.microsoft.com/office/drawing/2014/main" id="{06711A29-1A6B-451E-A289-EA16CCA686BB}"/>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1838" y="3702148"/>
            <a:ext cx="220134" cy="151774"/>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2" descr="http://abco.advisory.com/DSS/abc-icons/hospital_clinic.png">
            <a:extLst>
              <a:ext uri="{FF2B5EF4-FFF2-40B4-BE49-F238E27FC236}">
                <a16:creationId xmlns:a16="http://schemas.microsoft.com/office/drawing/2014/main" id="{FAB54CCB-40DE-4752-90F1-CE332437DF9B}"/>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22897" y="3722575"/>
            <a:ext cx="304319" cy="146873"/>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6" descr="http://abco.advisory.com/DSS/abc-icons/Group_Doctors.png">
            <a:extLst>
              <a:ext uri="{FF2B5EF4-FFF2-40B4-BE49-F238E27FC236}">
                <a16:creationId xmlns:a16="http://schemas.microsoft.com/office/drawing/2014/main" id="{46DDC792-97E6-4E70-A60B-A0A0536C90D1}"/>
              </a:ext>
            </a:extLst>
          </p:cNvPr>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06658" y="3682555"/>
            <a:ext cx="266843" cy="181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A3D792F-3915-46D4-8814-3DC0EB12CE5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7088" y="3673541"/>
            <a:ext cx="244939" cy="2449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D06B40C-EA93-426E-B142-1F718EFBF8A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V="1">
            <a:off x="4625142" y="4634138"/>
            <a:ext cx="276116" cy="2761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CB71E13-C7C8-4968-8426-0DE33FCE51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7748" y="4641192"/>
            <a:ext cx="253091" cy="253091"/>
          </a:xfrm>
          <a:prstGeom prst="rect">
            <a:avLst/>
          </a:prstGeom>
          <a:noFill/>
          <a:extLst>
            <a:ext uri="{909E8E84-426E-40DD-AFC4-6F175D3DCCD1}">
              <a14:hiddenFill xmlns:a14="http://schemas.microsoft.com/office/drawing/2010/main">
                <a:solidFill>
                  <a:srgbClr val="FFFFFF"/>
                </a:solidFill>
              </a14:hiddenFill>
            </a:ext>
          </a:extLst>
        </p:spPr>
      </p:pic>
      <p:grpSp>
        <p:nvGrpSpPr>
          <p:cNvPr id="188" name="Group 187">
            <a:extLst>
              <a:ext uri="{FF2B5EF4-FFF2-40B4-BE49-F238E27FC236}">
                <a16:creationId xmlns:a16="http://schemas.microsoft.com/office/drawing/2014/main" id="{6F72C036-9DC8-4E3E-BDC4-E2E5CBAFD1F9}"/>
              </a:ext>
            </a:extLst>
          </p:cNvPr>
          <p:cNvGrpSpPr/>
          <p:nvPr/>
        </p:nvGrpSpPr>
        <p:grpSpPr>
          <a:xfrm>
            <a:off x="3169876" y="4682175"/>
            <a:ext cx="1368212" cy="1030582"/>
            <a:chOff x="612588" y="5609655"/>
            <a:chExt cx="3031761" cy="1752580"/>
          </a:xfrm>
        </p:grpSpPr>
        <p:sp>
          <p:nvSpPr>
            <p:cNvPr id="192" name="TextBox 191">
              <a:extLst>
                <a:ext uri="{FF2B5EF4-FFF2-40B4-BE49-F238E27FC236}">
                  <a16:creationId xmlns:a16="http://schemas.microsoft.com/office/drawing/2014/main" id="{1588C20F-DC65-4F4C-8C5D-9B3C5F26BA62}"/>
                </a:ext>
              </a:extLst>
            </p:cNvPr>
            <p:cNvSpPr txBox="1"/>
            <p:nvPr/>
          </p:nvSpPr>
          <p:spPr bwMode="gray">
            <a:xfrm>
              <a:off x="738537" y="5609655"/>
              <a:ext cx="1862496" cy="220916"/>
            </a:xfrm>
            <a:prstGeom prst="rect">
              <a:avLst/>
            </a:prstGeom>
            <a:noFill/>
          </p:spPr>
          <p:txBody>
            <a:bodyPr wrap="square" lIns="0" tIns="0" rIns="0" bIns="0" rtlCol="0">
              <a:spAutoFit/>
            </a:bodyPr>
            <a:lstStyle/>
            <a:p>
              <a:pPr algn="ctr" defTabSz="144656" fontAlgn="base">
                <a:spcBef>
                  <a:spcPct val="0"/>
                </a:spcBef>
                <a:spcAft>
                  <a:spcPct val="0"/>
                </a:spcAft>
              </a:pPr>
              <a:r>
                <a:rPr lang="en-US" sz="844" i="1" dirty="0">
                  <a:solidFill>
                    <a:srgbClr val="24446C"/>
                  </a:solidFill>
                  <a:latin typeface="Arial Black" pitchFamily="34" charset="0"/>
                  <a:cs typeface="Lucida Sans Unicode" pitchFamily="34" charset="0"/>
                </a:rPr>
                <a:t>Castell Health</a:t>
              </a:r>
            </a:p>
          </p:txBody>
        </p:sp>
        <p:sp>
          <p:nvSpPr>
            <p:cNvPr id="195" name="TextBox 194">
              <a:extLst>
                <a:ext uri="{FF2B5EF4-FFF2-40B4-BE49-F238E27FC236}">
                  <a16:creationId xmlns:a16="http://schemas.microsoft.com/office/drawing/2014/main" id="{E84B7F18-3780-4173-82F1-D030F4A58B12}"/>
                </a:ext>
              </a:extLst>
            </p:cNvPr>
            <p:cNvSpPr txBox="1"/>
            <p:nvPr/>
          </p:nvSpPr>
          <p:spPr bwMode="gray">
            <a:xfrm>
              <a:off x="612588" y="5949064"/>
              <a:ext cx="3031761" cy="1413171"/>
            </a:xfrm>
            <a:prstGeom prst="rect">
              <a:avLst/>
            </a:prstGeom>
            <a:noFill/>
          </p:spPr>
          <p:txBody>
            <a:bodyPr wrap="square" lIns="0" tIns="0" rIns="0" bIns="0" rtlCol="0">
              <a:spAutoFit/>
            </a:bodyPr>
            <a:lstStyle/>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Established in July 2019</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Re-imagined Primary Care Model</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Analytics and Technology Platform</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Digital Tools for Virtual Care</a:t>
              </a:r>
            </a:p>
            <a:p>
              <a:pPr marL="54246" indent="-54246" defTabSz="144656" fontAlgn="base">
                <a:spcBef>
                  <a:spcPct val="0"/>
                </a:spcBef>
                <a:spcAft>
                  <a:spcPct val="0"/>
                </a:spcAft>
                <a:buFont typeface="Arial" panose="020B0604020202020204" pitchFamily="34" charset="0"/>
                <a:buChar char="•"/>
              </a:pPr>
              <a:r>
                <a:rPr lang="en-US" sz="675" dirty="0">
                  <a:solidFill>
                    <a:srgbClr val="24446C"/>
                  </a:solidFill>
                  <a:cs typeface="Arial" panose="020B0604020202020204" pitchFamily="34" charset="0"/>
                </a:rPr>
                <a:t>Utilization of Clinical Best Practices</a:t>
              </a:r>
            </a:p>
          </p:txBody>
        </p:sp>
      </p:grpSp>
      <p:pic>
        <p:nvPicPr>
          <p:cNvPr id="1038" name="Picture 14">
            <a:extLst>
              <a:ext uri="{FF2B5EF4-FFF2-40B4-BE49-F238E27FC236}">
                <a16:creationId xmlns:a16="http://schemas.microsoft.com/office/drawing/2014/main" id="{7137E9C9-D376-43BF-A7D1-F6427EA0337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28817" y="4685733"/>
            <a:ext cx="208445" cy="12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06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09" y="302393"/>
            <a:ext cx="6409694" cy="914662"/>
          </a:xfrm>
        </p:spPr>
        <p:txBody>
          <a:bodyPr>
            <a:noAutofit/>
          </a:bodyPr>
          <a:lstStyle/>
          <a:p>
            <a:pPr algn="ctr"/>
            <a:r>
              <a:rPr lang="en-US" sz="2400" dirty="0">
                <a:solidFill>
                  <a:schemeClr val="accent1">
                    <a:lumMod val="50000"/>
                  </a:schemeClr>
                </a:solidFill>
                <a:effectLst>
                  <a:outerShdw blurRad="38100" dist="38100" dir="2700000" algn="tl">
                    <a:srgbClr val="000000">
                      <a:alpha val="43137"/>
                    </a:srgbClr>
                  </a:outerShdw>
                </a:effectLst>
                <a:cs typeface="Calibri" panose="020F0502020204030204" pitchFamily="34" charset="0"/>
              </a:rPr>
              <a:t>CLINICAL ENGINEERING SUPPORT SERVICES STRUCTURE</a:t>
            </a:r>
            <a:endParaRPr lang="en-US" sz="2400" dirty="0">
              <a:solidFill>
                <a:schemeClr val="bg1">
                  <a:lumMod val="50000"/>
                </a:schemeClr>
              </a:solidFill>
              <a:effectLst>
                <a:outerShdw blurRad="38100" dist="38100" dir="2700000" algn="tl">
                  <a:srgbClr val="000000">
                    <a:alpha val="43137"/>
                  </a:srgbClr>
                </a:outerShdw>
              </a:effectLst>
              <a:cs typeface="Calibri" panose="020F0502020204030204" pitchFamily="34" charset="0"/>
            </a:endParaRPr>
          </a:p>
        </p:txBody>
      </p:sp>
      <p:sp>
        <p:nvSpPr>
          <p:cNvPr id="5" name="Content Placeholder 3"/>
          <p:cNvSpPr txBox="1">
            <a:spLocks/>
          </p:cNvSpPr>
          <p:nvPr/>
        </p:nvSpPr>
        <p:spPr>
          <a:xfrm>
            <a:off x="4697876" y="1743926"/>
            <a:ext cx="3851030" cy="4047274"/>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buFont typeface="Wingdings" panose="05000000000000000000" pitchFamily="2" charset="2"/>
              <a:buChar char="Ø"/>
              <a:defRPr/>
            </a:pPr>
            <a:r>
              <a:rPr lang="en-US" sz="1350" b="1" dirty="0">
                <a:cs typeface="Times New Roman" panose="02020603050405020304" pitchFamily="18" charset="0"/>
              </a:rPr>
              <a:t>Central Support Services and Management</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System Director</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CE Equipment Security/Compliance</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CE Central Manager</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Service Coordination Center</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Office Coordinator</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Parts and Inventory Coordinator</a:t>
            </a:r>
          </a:p>
          <a:p>
            <a:pPr lvl="2">
              <a:buFont typeface="Wingdings" panose="05000000000000000000" pitchFamily="2" charset="2"/>
              <a:buChar char="§"/>
              <a:defRPr/>
            </a:pPr>
            <a:r>
              <a:rPr lang="en-US" sz="1100" dirty="0">
                <a:solidFill>
                  <a:schemeClr val="accent1">
                    <a:lumMod val="50000"/>
                  </a:schemeClr>
                </a:solidFill>
                <a:cs typeface="Times New Roman" panose="02020603050405020304" pitchFamily="18" charset="0"/>
              </a:rPr>
              <a:t>Central Parts Stock</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Data Analysts</a:t>
            </a:r>
          </a:p>
          <a:p>
            <a:pPr>
              <a:buFont typeface="Wingdings" panose="05000000000000000000" pitchFamily="2" charset="2"/>
              <a:buChar char="Ø"/>
              <a:defRPr/>
            </a:pPr>
            <a:r>
              <a:rPr lang="en-US" sz="1350" b="1" dirty="0">
                <a:cs typeface="Times New Roman" panose="02020603050405020304" pitchFamily="18" charset="0"/>
              </a:rPr>
              <a:t>CE Hospital Operations</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Three CE Area Directors</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In-house CE Departments</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Local CE Managers and Supervisors</a:t>
            </a:r>
          </a:p>
          <a:p>
            <a:pPr>
              <a:buFont typeface="Wingdings" panose="05000000000000000000" pitchFamily="2" charset="2"/>
              <a:buChar char="Ø"/>
              <a:defRPr/>
            </a:pPr>
            <a:r>
              <a:rPr lang="en-US" sz="1350" b="1" dirty="0">
                <a:cs typeface="Times New Roman" panose="02020603050405020304" pitchFamily="18" charset="0"/>
              </a:rPr>
              <a:t>Field Service Operations</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CE Program Director</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CE Program Manager</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Regional Sterilizer Service Team</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Central Depot Repair</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System Dialysis Service Team</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Homecare Clinical Engineering</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Regional Laboratory Service</a:t>
            </a:r>
          </a:p>
          <a:p>
            <a:pPr lvl="1">
              <a:buFont typeface="Wingdings" panose="05000000000000000000" pitchFamily="2" charset="2"/>
              <a:buChar char="§"/>
              <a:defRPr/>
            </a:pPr>
            <a:r>
              <a:rPr lang="en-US" sz="1200" dirty="0">
                <a:solidFill>
                  <a:schemeClr val="accent1">
                    <a:lumMod val="50000"/>
                  </a:schemeClr>
                </a:solidFill>
                <a:cs typeface="Times New Roman" panose="02020603050405020304" pitchFamily="18" charset="0"/>
              </a:rPr>
              <a:t>Regional Hospital Bed Service</a:t>
            </a:r>
          </a:p>
        </p:txBody>
      </p:sp>
      <p:pic>
        <p:nvPicPr>
          <p:cNvPr id="6"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24887" y="1743926"/>
            <a:ext cx="3601994" cy="4143396"/>
          </a:xfrm>
          <a:prstGeom prst="rect">
            <a:avLst/>
          </a:prstGeom>
        </p:spPr>
      </p:pic>
    </p:spTree>
    <p:extLst>
      <p:ext uri="{BB962C8B-B14F-4D97-AF65-F5344CB8AC3E}">
        <p14:creationId xmlns:p14="http://schemas.microsoft.com/office/powerpoint/2010/main" val="327957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1793907-50A4-42E9-8FFD-5A0903512BFF}"/>
              </a:ext>
            </a:extLst>
          </p:cNvPr>
          <p:cNvSpPr txBox="1">
            <a:spLocks/>
          </p:cNvSpPr>
          <p:nvPr/>
        </p:nvSpPr>
        <p:spPr>
          <a:xfrm>
            <a:off x="1043188" y="1411071"/>
            <a:ext cx="7057623" cy="3414929"/>
          </a:xfrm>
          <a:prstGeom prst="rect">
            <a:avLst/>
          </a:prstGeom>
        </p:spPr>
        <p:txBody>
          <a:bodyPr vert="horz" anchor="ctr">
            <a:normAutofit fontScale="2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36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lnSpc>
                <a:spcPct val="170000"/>
              </a:lnSpc>
            </a:pPr>
            <a:br>
              <a:rPr lang="en-US" dirty="0">
                <a:solidFill>
                  <a:srgbClr val="000099"/>
                </a:solidFill>
                <a:latin typeface="Baskerville Old Face" pitchFamily="18" charset="0"/>
              </a:rPr>
            </a:br>
            <a:r>
              <a:rPr lang="en-US" sz="11200" dirty="0">
                <a:solidFill>
                  <a:srgbClr val="000099"/>
                </a:solidFill>
                <a:latin typeface="Baskerville Old Face" pitchFamily="18" charset="0"/>
              </a:rPr>
              <a:t>Healthcare Technology Management</a:t>
            </a:r>
            <a:endParaRPr lang="en-US" sz="11200" dirty="0">
              <a:solidFill>
                <a:srgbClr val="000099"/>
              </a:solidFill>
            </a:endParaRPr>
          </a:p>
          <a:p>
            <a:pPr algn="ctr">
              <a:lnSpc>
                <a:spcPct val="170000"/>
              </a:lnSpc>
            </a:pPr>
            <a:r>
              <a:rPr lang="en-US" sz="9600" dirty="0">
                <a:solidFill>
                  <a:schemeClr val="tx1"/>
                </a:solidFill>
              </a:rPr>
              <a:t>Emergency Preparedness</a:t>
            </a:r>
          </a:p>
          <a:p>
            <a:pPr algn="ctr">
              <a:lnSpc>
                <a:spcPct val="170000"/>
              </a:lnSpc>
            </a:pPr>
            <a:r>
              <a:rPr lang="en-US" sz="9600" dirty="0">
                <a:solidFill>
                  <a:schemeClr val="tx1"/>
                </a:solidFill>
              </a:rPr>
              <a:t>The Past</a:t>
            </a:r>
          </a:p>
          <a:p>
            <a:pPr algn="ctr">
              <a:lnSpc>
                <a:spcPct val="170000"/>
              </a:lnSpc>
            </a:pPr>
            <a:r>
              <a:rPr lang="en-US" sz="9600" dirty="0">
                <a:solidFill>
                  <a:schemeClr val="tx1"/>
                </a:solidFill>
              </a:rPr>
              <a:t>The Present</a:t>
            </a:r>
          </a:p>
          <a:p>
            <a:pPr algn="ctr">
              <a:lnSpc>
                <a:spcPct val="170000"/>
              </a:lnSpc>
            </a:pPr>
            <a:r>
              <a:rPr lang="en-US" sz="9600" dirty="0">
                <a:solidFill>
                  <a:schemeClr val="tx1"/>
                </a:solidFill>
              </a:rPr>
              <a:t>The Future</a:t>
            </a:r>
          </a:p>
          <a:p>
            <a:pPr algn="ctr"/>
            <a:endParaRPr lang="en-US" dirty="0">
              <a:solidFill>
                <a:schemeClr val="tx1"/>
              </a:solidFill>
            </a:endParaRPr>
          </a:p>
        </p:txBody>
      </p:sp>
    </p:spTree>
    <p:extLst>
      <p:ext uri="{BB962C8B-B14F-4D97-AF65-F5344CB8AC3E}">
        <p14:creationId xmlns:p14="http://schemas.microsoft.com/office/powerpoint/2010/main" val="3424404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sz="11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22040</TotalTime>
  <Words>1771</Words>
  <Application>Microsoft Office PowerPoint</Application>
  <PresentationFormat>On-screen Show (4:3)</PresentationFormat>
  <Paragraphs>350</Paragraphs>
  <Slides>23</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Arial Black</vt:lpstr>
      <vt:lpstr>Baskerville Old Face</vt:lpstr>
      <vt:lpstr>Calibri</vt:lpstr>
      <vt:lpstr>Lucida Sans Unicode</vt:lpstr>
      <vt:lpstr>Myriad Pro</vt:lpstr>
      <vt:lpstr>Verdana</vt:lpstr>
      <vt:lpstr>Wingdings</vt:lpstr>
      <vt:lpstr>Wingdings 2</vt:lpstr>
      <vt:lpstr>Wingdings 3</vt:lpstr>
      <vt:lpstr>Concourse</vt:lpstr>
      <vt:lpstr>Custom Design</vt:lpstr>
      <vt:lpstr>HTM Department Business Continuity</vt:lpstr>
      <vt:lpstr>MIKE BUSDICKER</vt:lpstr>
      <vt:lpstr>DISCLAIMER</vt:lpstr>
      <vt:lpstr>Agenda</vt:lpstr>
      <vt:lpstr>PowerPoint Presentation</vt:lpstr>
      <vt:lpstr>PowerPoint Presentation</vt:lpstr>
      <vt:lpstr>PowerPoint Presentation</vt:lpstr>
      <vt:lpstr>CLINICAL ENGINEERING SUPPORT SERVICES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Intermountain Healthcare</dc:title>
  <dc:creator>Mike Busdicker</dc:creator>
  <cp:lastModifiedBy>Mike Busdicker</cp:lastModifiedBy>
  <cp:revision>1631</cp:revision>
  <dcterms:created xsi:type="dcterms:W3CDTF">2009-08-07T14:42:13Z</dcterms:created>
  <dcterms:modified xsi:type="dcterms:W3CDTF">2021-04-17T06:16:34Z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1a4512-8026-4a73-bfb7-8d52c1779a3a_Enabled">
    <vt:lpwstr>true</vt:lpwstr>
  </property>
  <property fmtid="{D5CDD505-2E9C-101B-9397-08002B2CF9AE}" pid="3" name="MSIP_Label_ba1a4512-8026-4a73-bfb7-8d52c1779a3a_SetDate">
    <vt:lpwstr>2021-04-13T15:21:00Z</vt:lpwstr>
  </property>
  <property fmtid="{D5CDD505-2E9C-101B-9397-08002B2CF9AE}" pid="4" name="MSIP_Label_ba1a4512-8026-4a73-bfb7-8d52c1779a3a_Method">
    <vt:lpwstr>Standard</vt:lpwstr>
  </property>
  <property fmtid="{D5CDD505-2E9C-101B-9397-08002B2CF9AE}" pid="5" name="MSIP_Label_ba1a4512-8026-4a73-bfb7-8d52c1779a3a_Name">
    <vt:lpwstr>ba1a4512-8026-4a73-bfb7-8d52c1779a3a</vt:lpwstr>
  </property>
  <property fmtid="{D5CDD505-2E9C-101B-9397-08002B2CF9AE}" pid="6" name="MSIP_Label_ba1a4512-8026-4a73-bfb7-8d52c1779a3a_SiteId">
    <vt:lpwstr>a79016de-bdd0-4e47-91f4-79416ab912ad</vt:lpwstr>
  </property>
  <property fmtid="{D5CDD505-2E9C-101B-9397-08002B2CF9AE}" pid="7" name="MSIP_Label_ba1a4512-8026-4a73-bfb7-8d52c1779a3a_ActionId">
    <vt:lpwstr/>
  </property>
  <property fmtid="{D5CDD505-2E9C-101B-9397-08002B2CF9AE}" pid="8" name="MSIP_Label_ba1a4512-8026-4a73-bfb7-8d52c1779a3a_ContentBits">
    <vt:lpwstr>0</vt:lpwstr>
  </property>
</Properties>
</file>