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263" r:id="rId3"/>
    <p:sldId id="264" r:id="rId4"/>
    <p:sldId id="265" r:id="rId5"/>
    <p:sldId id="266" r:id="rId6"/>
    <p:sldId id="267" r:id="rId7"/>
    <p:sldId id="268" r:id="rId8"/>
    <p:sldId id="269" r:id="rId9"/>
    <p:sldId id="271" r:id="rId10"/>
    <p:sldId id="272" r:id="rId11"/>
    <p:sldId id="273" r:id="rId12"/>
    <p:sldId id="270" r:id="rId13"/>
    <p:sldId id="274" r:id="rId14"/>
    <p:sldId id="275" r:id="rId15"/>
    <p:sldId id="276" r:id="rId16"/>
    <p:sldId id="277" r:id="rId17"/>
    <p:sldId id="278" r:id="rId18"/>
    <p:sldId id="299"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300" r:id="rId37"/>
    <p:sldId id="302" r:id="rId38"/>
    <p:sldId id="303" r:id="rId39"/>
    <p:sldId id="304" r:id="rId40"/>
    <p:sldId id="296" r:id="rId41"/>
    <p:sldId id="298" r:id="rId42"/>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869"/>
    <a:srgbClr val="FFFFFF"/>
    <a:srgbClr val="F35014"/>
    <a:srgbClr val="3878CB"/>
    <a:srgbClr val="052A69"/>
    <a:srgbClr val="083B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91" autoAdjust="0"/>
  </p:normalViewPr>
  <p:slideViewPr>
    <p:cSldViewPr snapToGrid="0" snapToObjects="1">
      <p:cViewPr varScale="1">
        <p:scale>
          <a:sx n="143" d="100"/>
          <a:sy n="143" d="100"/>
        </p:scale>
        <p:origin x="684" y="102"/>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a:t>Sensitivity</a:t>
            </a:r>
          </a:p>
        </c:rich>
      </c:tx>
      <c:layout>
        <c:manualLayout>
          <c:xMode val="edge"/>
          <c:yMode val="edge"/>
          <c:x val="0.46105919003115264"/>
          <c:y val="2.0242914979757085E-2"/>
        </c:manualLayout>
      </c:layout>
      <c:overlay val="0"/>
      <c:spPr>
        <a:noFill/>
        <a:ln w="25400">
          <a:noFill/>
        </a:ln>
      </c:spPr>
    </c:title>
    <c:autoTitleDeleted val="0"/>
    <c:plotArea>
      <c:layout>
        <c:manualLayout>
          <c:layoutTarget val="inner"/>
          <c:xMode val="edge"/>
          <c:yMode val="edge"/>
          <c:x val="6.0203169048313403E-2"/>
          <c:y val="3.3401721981014057E-2"/>
          <c:w val="0.90809968847352029"/>
          <c:h val="0.61538461538461542"/>
        </c:manualLayout>
      </c:layout>
      <c:barChart>
        <c:barDir val="col"/>
        <c:grouping val="clustered"/>
        <c:varyColors val="0"/>
        <c:ser>
          <c:idx val="1"/>
          <c:order val="0"/>
          <c:tx>
            <c:strRef>
              <c:f>Sheet1!$A$2</c:f>
              <c:strCache>
                <c:ptCount val="1"/>
                <c:pt idx="0">
                  <c:v>Sensitivity</c:v>
                </c:pt>
              </c:strCache>
            </c:strRef>
          </c:tx>
          <c:spPr>
            <a:solidFill>
              <a:srgbClr val="000000"/>
            </a:solidFill>
            <a:ln w="12700">
              <a:solidFill>
                <a:srgbClr val="000000"/>
              </a:solidFill>
              <a:prstDash val="solid"/>
            </a:ln>
          </c:spPr>
          <c:invertIfNegative val="0"/>
          <c:cat>
            <c:numRef>
              <c:f>Sheet1!$B$1:$FE$1</c:f>
              <c:numCache>
                <c:formatCode>General</c:formatCode>
                <c:ptCount val="1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numCache>
            </c:numRef>
          </c:cat>
          <c:val>
            <c:numRef>
              <c:f>Sheet1!$B$2:$FE$2</c:f>
              <c:numCache>
                <c:formatCode>General</c:formatCode>
                <c:ptCount val="1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numCache>
            </c:numRef>
          </c:val>
          <c:extLst>
            <c:ext xmlns:c16="http://schemas.microsoft.com/office/drawing/2014/chart" uri="{C3380CC4-5D6E-409C-BE32-E72D297353CC}">
              <c16:uniqueId val="{00000000-C4C2-42DA-A21F-AF4C8F798297}"/>
            </c:ext>
          </c:extLst>
        </c:ser>
        <c:dLbls>
          <c:showLegendKey val="0"/>
          <c:showVal val="0"/>
          <c:showCatName val="0"/>
          <c:showSerName val="0"/>
          <c:showPercent val="0"/>
          <c:showBubbleSize val="0"/>
        </c:dLbls>
        <c:gapWidth val="150"/>
        <c:axId val="149891712"/>
        <c:axId val="149910272"/>
      </c:barChart>
      <c:barChart>
        <c:barDir val="col"/>
        <c:grouping val="stacked"/>
        <c:varyColors val="0"/>
        <c:ser>
          <c:idx val="4"/>
          <c:order val="1"/>
          <c:tx>
            <c:strRef>
              <c:f>Sheet1!$A$3</c:f>
              <c:strCache>
                <c:ptCount val="1"/>
                <c:pt idx="0">
                  <c:v>Acceptable</c:v>
                </c:pt>
              </c:strCache>
            </c:strRef>
          </c:tx>
          <c:spPr>
            <a:solidFill>
              <a:srgbClr val="339966"/>
            </a:solidFill>
            <a:ln w="12700">
              <a:solidFill>
                <a:srgbClr val="339966"/>
              </a:solidFill>
              <a:prstDash val="solid"/>
            </a:ln>
          </c:spPr>
          <c:invertIfNegative val="0"/>
          <c:cat>
            <c:numRef>
              <c:f>Sheet1!$B$1:$FE$1</c:f>
              <c:numCache>
                <c:formatCode>General</c:formatCode>
                <c:ptCount val="1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numCache>
            </c:numRef>
          </c:cat>
          <c:val>
            <c:numRef>
              <c:f>Sheet1!$B$3:$FE$3</c:f>
              <c:numCache>
                <c:formatCode>General</c:formatCode>
                <c:ptCount val="160"/>
                <c:pt idx="0">
                  <c:v>0.42599999999999999</c:v>
                </c:pt>
                <c:pt idx="1">
                  <c:v>0.45</c:v>
                </c:pt>
                <c:pt idx="2">
                  <c:v>0.438</c:v>
                </c:pt>
                <c:pt idx="3">
                  <c:v>0.438</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0.41399999999999998</c:v>
                </c:pt>
                <c:pt idx="157">
                  <c:v>0.42199999999999999</c:v>
                </c:pt>
                <c:pt idx="158">
                  <c:v>0.438</c:v>
                </c:pt>
                <c:pt idx="159">
                  <c:v>0.43</c:v>
                </c:pt>
              </c:numCache>
            </c:numRef>
          </c:val>
          <c:extLst>
            <c:ext xmlns:c16="http://schemas.microsoft.com/office/drawing/2014/chart" uri="{C3380CC4-5D6E-409C-BE32-E72D297353CC}">
              <c16:uniqueId val="{00000001-C4C2-42DA-A21F-AF4C8F798297}"/>
            </c:ext>
          </c:extLst>
        </c:ser>
        <c:ser>
          <c:idx val="5"/>
          <c:order val="2"/>
          <c:tx>
            <c:strRef>
              <c:f>Sheet1!$A$4</c:f>
              <c:strCache>
                <c:ptCount val="1"/>
                <c:pt idx="0">
                  <c:v>Weak</c:v>
                </c:pt>
              </c:strCache>
            </c:strRef>
          </c:tx>
          <c:spPr>
            <a:solidFill>
              <a:srgbClr val="FFFF00"/>
            </a:solidFill>
            <a:ln w="12700">
              <a:solidFill>
                <a:srgbClr val="FF9900"/>
              </a:solidFill>
              <a:prstDash val="solid"/>
            </a:ln>
          </c:spPr>
          <c:invertIfNegative val="0"/>
          <c:cat>
            <c:numRef>
              <c:f>Sheet1!$B$1:$FE$1</c:f>
              <c:numCache>
                <c:formatCode>General</c:formatCode>
                <c:ptCount val="1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numCache>
            </c:numRef>
          </c:cat>
          <c:val>
            <c:numRef>
              <c:f>Sheet1!$B$4:$FE$4</c:f>
              <c:numCache>
                <c:formatCode>General</c:formatCode>
                <c:ptCount val="160"/>
                <c:pt idx="0">
                  <c:v>0</c:v>
                </c:pt>
                <c:pt idx="1">
                  <c:v>0</c:v>
                </c:pt>
                <c:pt idx="2">
                  <c:v>0</c:v>
                </c:pt>
                <c:pt idx="3">
                  <c:v>0</c:v>
                </c:pt>
                <c:pt idx="4">
                  <c:v>0.47299999999999998</c:v>
                </c:pt>
                <c:pt idx="5">
                  <c:v>0.44600000000000001</c:v>
                </c:pt>
                <c:pt idx="6">
                  <c:v>0.45700000000000002</c:v>
                </c:pt>
                <c:pt idx="7">
                  <c:v>0.44600000000000001</c:v>
                </c:pt>
                <c:pt idx="8">
                  <c:v>0.43</c:v>
                </c:pt>
                <c:pt idx="9">
                  <c:v>0.46500000000000002</c:v>
                </c:pt>
                <c:pt idx="10">
                  <c:v>0.46100000000000002</c:v>
                </c:pt>
                <c:pt idx="11">
                  <c:v>0.44600000000000001</c:v>
                </c:pt>
                <c:pt idx="12">
                  <c:v>0.45</c:v>
                </c:pt>
                <c:pt idx="13">
                  <c:v>0.47699999999999998</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0.438</c:v>
                </c:pt>
                <c:pt idx="147">
                  <c:v>0.438</c:v>
                </c:pt>
                <c:pt idx="148">
                  <c:v>0.438</c:v>
                </c:pt>
                <c:pt idx="149">
                  <c:v>0.46100000000000002</c:v>
                </c:pt>
                <c:pt idx="150">
                  <c:v>0.46100000000000002</c:v>
                </c:pt>
                <c:pt idx="151">
                  <c:v>0.44600000000000001</c:v>
                </c:pt>
                <c:pt idx="152">
                  <c:v>0.45</c:v>
                </c:pt>
                <c:pt idx="153">
                  <c:v>0.46500000000000002</c:v>
                </c:pt>
                <c:pt idx="154">
                  <c:v>0.44600000000000001</c:v>
                </c:pt>
                <c:pt idx="155">
                  <c:v>0.434</c:v>
                </c:pt>
                <c:pt idx="156">
                  <c:v>0</c:v>
                </c:pt>
                <c:pt idx="157">
                  <c:v>0</c:v>
                </c:pt>
                <c:pt idx="158">
                  <c:v>0</c:v>
                </c:pt>
                <c:pt idx="159">
                  <c:v>0</c:v>
                </c:pt>
              </c:numCache>
            </c:numRef>
          </c:val>
          <c:extLst>
            <c:ext xmlns:c16="http://schemas.microsoft.com/office/drawing/2014/chart" uri="{C3380CC4-5D6E-409C-BE32-E72D297353CC}">
              <c16:uniqueId val="{00000002-C4C2-42DA-A21F-AF4C8F798297}"/>
            </c:ext>
          </c:extLst>
        </c:ser>
        <c:ser>
          <c:idx val="6"/>
          <c:order val="3"/>
          <c:tx>
            <c:strRef>
              <c:f>Sheet1!$A$5</c:f>
              <c:strCache>
                <c:ptCount val="1"/>
                <c:pt idx="0">
                  <c:v>Dead</c:v>
                </c:pt>
              </c:strCache>
            </c:strRef>
          </c:tx>
          <c:spPr>
            <a:solidFill>
              <a:srgbClr val="FF0000"/>
            </a:solidFill>
            <a:ln w="12700">
              <a:solidFill>
                <a:srgbClr val="FF0000"/>
              </a:solidFill>
              <a:prstDash val="solid"/>
            </a:ln>
          </c:spPr>
          <c:invertIfNegative val="0"/>
          <c:cat>
            <c:numRef>
              <c:f>Sheet1!$B$1:$FE$1</c:f>
              <c:numCache>
                <c:formatCode>General</c:formatCode>
                <c:ptCount val="1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numCache>
            </c:numRef>
          </c:cat>
          <c:val>
            <c:numRef>
              <c:f>Sheet1!$B$5:$FE$5</c:f>
              <c:numCache>
                <c:formatCode>General</c:formatCode>
                <c:ptCount val="1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0.44600000000000001</c:v>
                </c:pt>
                <c:pt idx="15">
                  <c:v>0.44600000000000001</c:v>
                </c:pt>
                <c:pt idx="16">
                  <c:v>0.438</c:v>
                </c:pt>
                <c:pt idx="17">
                  <c:v>0.46899999999999997</c:v>
                </c:pt>
                <c:pt idx="18">
                  <c:v>0.45700000000000002</c:v>
                </c:pt>
                <c:pt idx="19">
                  <c:v>0.44600000000000001</c:v>
                </c:pt>
                <c:pt idx="20">
                  <c:v>0.434</c:v>
                </c:pt>
                <c:pt idx="21">
                  <c:v>0.46100000000000002</c:v>
                </c:pt>
                <c:pt idx="22">
                  <c:v>0.48099999999999998</c:v>
                </c:pt>
                <c:pt idx="23">
                  <c:v>0.45700000000000002</c:v>
                </c:pt>
                <c:pt idx="24">
                  <c:v>0.47699999999999998</c:v>
                </c:pt>
                <c:pt idx="25">
                  <c:v>0.48099999999999998</c:v>
                </c:pt>
                <c:pt idx="26">
                  <c:v>0.47299999999999998</c:v>
                </c:pt>
                <c:pt idx="27">
                  <c:v>0.47299999999999998</c:v>
                </c:pt>
                <c:pt idx="28">
                  <c:v>0.47699999999999998</c:v>
                </c:pt>
                <c:pt idx="29">
                  <c:v>0.47699999999999998</c:v>
                </c:pt>
                <c:pt idx="30">
                  <c:v>0.497</c:v>
                </c:pt>
                <c:pt idx="31">
                  <c:v>0.47699999999999998</c:v>
                </c:pt>
                <c:pt idx="32">
                  <c:v>0.44600000000000001</c:v>
                </c:pt>
                <c:pt idx="33">
                  <c:v>0.438</c:v>
                </c:pt>
                <c:pt idx="34">
                  <c:v>0.43</c:v>
                </c:pt>
                <c:pt idx="35">
                  <c:v>0.45</c:v>
                </c:pt>
                <c:pt idx="36">
                  <c:v>0.45</c:v>
                </c:pt>
                <c:pt idx="37">
                  <c:v>0.5</c:v>
                </c:pt>
                <c:pt idx="38">
                  <c:v>0.52</c:v>
                </c:pt>
                <c:pt idx="39">
                  <c:v>0.504</c:v>
                </c:pt>
                <c:pt idx="40">
                  <c:v>0.53200000000000003</c:v>
                </c:pt>
                <c:pt idx="41">
                  <c:v>0.5</c:v>
                </c:pt>
                <c:pt idx="42">
                  <c:v>0.54300000000000004</c:v>
                </c:pt>
                <c:pt idx="43">
                  <c:v>0.52800000000000002</c:v>
                </c:pt>
                <c:pt idx="44">
                  <c:v>0.55100000000000005</c:v>
                </c:pt>
                <c:pt idx="45">
                  <c:v>0.626</c:v>
                </c:pt>
                <c:pt idx="46">
                  <c:v>0.497</c:v>
                </c:pt>
                <c:pt idx="47">
                  <c:v>0.46500000000000002</c:v>
                </c:pt>
                <c:pt idx="48">
                  <c:v>0.45400000000000001</c:v>
                </c:pt>
                <c:pt idx="49">
                  <c:v>0.44600000000000001</c:v>
                </c:pt>
                <c:pt idx="50">
                  <c:v>0.42599999999999999</c:v>
                </c:pt>
                <c:pt idx="51">
                  <c:v>0.44600000000000001</c:v>
                </c:pt>
                <c:pt idx="52">
                  <c:v>0.44600000000000001</c:v>
                </c:pt>
                <c:pt idx="53">
                  <c:v>0.45700000000000002</c:v>
                </c:pt>
                <c:pt idx="54">
                  <c:v>0.46899999999999997</c:v>
                </c:pt>
                <c:pt idx="55">
                  <c:v>0.47299999999999998</c:v>
                </c:pt>
                <c:pt idx="56">
                  <c:v>0.45700000000000002</c:v>
                </c:pt>
                <c:pt idx="57">
                  <c:v>0.46100000000000002</c:v>
                </c:pt>
                <c:pt idx="58">
                  <c:v>0.442</c:v>
                </c:pt>
                <c:pt idx="59">
                  <c:v>0.42199999999999999</c:v>
                </c:pt>
                <c:pt idx="60">
                  <c:v>0.42599999999999999</c:v>
                </c:pt>
                <c:pt idx="61">
                  <c:v>0.44600000000000001</c:v>
                </c:pt>
                <c:pt idx="62">
                  <c:v>0.44600000000000001</c:v>
                </c:pt>
                <c:pt idx="63">
                  <c:v>0.42599999999999999</c:v>
                </c:pt>
                <c:pt idx="64">
                  <c:v>0.45400000000000001</c:v>
                </c:pt>
                <c:pt idx="65">
                  <c:v>0.45400000000000001</c:v>
                </c:pt>
                <c:pt idx="66">
                  <c:v>0.47299999999999998</c:v>
                </c:pt>
                <c:pt idx="67">
                  <c:v>0.44600000000000001</c:v>
                </c:pt>
                <c:pt idx="68">
                  <c:v>0.45700000000000002</c:v>
                </c:pt>
                <c:pt idx="69">
                  <c:v>0.442</c:v>
                </c:pt>
                <c:pt idx="70">
                  <c:v>0.47699999999999998</c:v>
                </c:pt>
                <c:pt idx="71">
                  <c:v>0.45400000000000001</c:v>
                </c:pt>
                <c:pt idx="72">
                  <c:v>0.44600000000000001</c:v>
                </c:pt>
                <c:pt idx="73">
                  <c:v>0.442</c:v>
                </c:pt>
                <c:pt idx="74">
                  <c:v>0.438</c:v>
                </c:pt>
                <c:pt idx="75">
                  <c:v>0.42599999999999999</c:v>
                </c:pt>
                <c:pt idx="76">
                  <c:v>0.41099999999999998</c:v>
                </c:pt>
                <c:pt idx="77">
                  <c:v>0.438</c:v>
                </c:pt>
                <c:pt idx="78">
                  <c:v>0.44600000000000001</c:v>
                </c:pt>
                <c:pt idx="79">
                  <c:v>0.41099999999999998</c:v>
                </c:pt>
                <c:pt idx="80">
                  <c:v>0.40699999999999997</c:v>
                </c:pt>
                <c:pt idx="81">
                  <c:v>0.442</c:v>
                </c:pt>
                <c:pt idx="82">
                  <c:v>0.45400000000000001</c:v>
                </c:pt>
                <c:pt idx="83">
                  <c:v>0.47299999999999998</c:v>
                </c:pt>
                <c:pt idx="84">
                  <c:v>0.48899999999999999</c:v>
                </c:pt>
                <c:pt idx="85">
                  <c:v>0.47699999999999998</c:v>
                </c:pt>
                <c:pt idx="86">
                  <c:v>0.45400000000000001</c:v>
                </c:pt>
                <c:pt idx="87">
                  <c:v>0.43</c:v>
                </c:pt>
                <c:pt idx="88">
                  <c:v>0.41799999999999998</c:v>
                </c:pt>
                <c:pt idx="89">
                  <c:v>0.45</c:v>
                </c:pt>
                <c:pt idx="90">
                  <c:v>0.442</c:v>
                </c:pt>
                <c:pt idx="91">
                  <c:v>0.442</c:v>
                </c:pt>
                <c:pt idx="92">
                  <c:v>0.41799999999999998</c:v>
                </c:pt>
                <c:pt idx="93">
                  <c:v>0.41399999999999998</c:v>
                </c:pt>
                <c:pt idx="94">
                  <c:v>0.57099999999999995</c:v>
                </c:pt>
                <c:pt idx="95">
                  <c:v>0.58299999999999996</c:v>
                </c:pt>
                <c:pt idx="96">
                  <c:v>0.61</c:v>
                </c:pt>
                <c:pt idx="97">
                  <c:v>0.56299999999999994</c:v>
                </c:pt>
                <c:pt idx="98">
                  <c:v>0.46500000000000002</c:v>
                </c:pt>
                <c:pt idx="99">
                  <c:v>0.45400000000000001</c:v>
                </c:pt>
                <c:pt idx="100">
                  <c:v>0.45700000000000002</c:v>
                </c:pt>
                <c:pt idx="101">
                  <c:v>0.47699999999999998</c:v>
                </c:pt>
                <c:pt idx="102">
                  <c:v>0.47699999999999998</c:v>
                </c:pt>
                <c:pt idx="103">
                  <c:v>0.47299999999999998</c:v>
                </c:pt>
                <c:pt idx="104">
                  <c:v>0.442</c:v>
                </c:pt>
                <c:pt idx="105">
                  <c:v>0.52400000000000002</c:v>
                </c:pt>
                <c:pt idx="106">
                  <c:v>0.60199999999999998</c:v>
                </c:pt>
                <c:pt idx="107">
                  <c:v>0.58599999999999997</c:v>
                </c:pt>
                <c:pt idx="108">
                  <c:v>0.55100000000000005</c:v>
                </c:pt>
                <c:pt idx="109">
                  <c:v>0.45400000000000001</c:v>
                </c:pt>
                <c:pt idx="110">
                  <c:v>0.434</c:v>
                </c:pt>
                <c:pt idx="111">
                  <c:v>0.442</c:v>
                </c:pt>
                <c:pt idx="112">
                  <c:v>0.41399999999999998</c:v>
                </c:pt>
                <c:pt idx="113">
                  <c:v>0.442</c:v>
                </c:pt>
                <c:pt idx="114">
                  <c:v>0.45700000000000002</c:v>
                </c:pt>
                <c:pt idx="115">
                  <c:v>0.45</c:v>
                </c:pt>
                <c:pt idx="116">
                  <c:v>0.442</c:v>
                </c:pt>
                <c:pt idx="117">
                  <c:v>0.45</c:v>
                </c:pt>
                <c:pt idx="118">
                  <c:v>0.42599999999999999</c:v>
                </c:pt>
                <c:pt idx="119">
                  <c:v>0.45400000000000001</c:v>
                </c:pt>
                <c:pt idx="120">
                  <c:v>0.44600000000000001</c:v>
                </c:pt>
                <c:pt idx="121">
                  <c:v>0.46500000000000002</c:v>
                </c:pt>
                <c:pt idx="122">
                  <c:v>0.45</c:v>
                </c:pt>
                <c:pt idx="123">
                  <c:v>0.46500000000000002</c:v>
                </c:pt>
                <c:pt idx="124">
                  <c:v>0.46500000000000002</c:v>
                </c:pt>
                <c:pt idx="125">
                  <c:v>0.47699999999999998</c:v>
                </c:pt>
                <c:pt idx="126">
                  <c:v>0.46100000000000002</c:v>
                </c:pt>
                <c:pt idx="127">
                  <c:v>0.46500000000000002</c:v>
                </c:pt>
                <c:pt idx="128">
                  <c:v>0.45</c:v>
                </c:pt>
                <c:pt idx="129">
                  <c:v>0.45700000000000002</c:v>
                </c:pt>
                <c:pt idx="130">
                  <c:v>0.45</c:v>
                </c:pt>
                <c:pt idx="131">
                  <c:v>0.434</c:v>
                </c:pt>
                <c:pt idx="132">
                  <c:v>0.442</c:v>
                </c:pt>
                <c:pt idx="133">
                  <c:v>0.45</c:v>
                </c:pt>
                <c:pt idx="134">
                  <c:v>0.46100000000000002</c:v>
                </c:pt>
                <c:pt idx="135">
                  <c:v>0.442</c:v>
                </c:pt>
                <c:pt idx="136">
                  <c:v>0.44600000000000001</c:v>
                </c:pt>
                <c:pt idx="137">
                  <c:v>0.45</c:v>
                </c:pt>
                <c:pt idx="138">
                  <c:v>0.442</c:v>
                </c:pt>
                <c:pt idx="139">
                  <c:v>0.43</c:v>
                </c:pt>
                <c:pt idx="140">
                  <c:v>0.41399999999999998</c:v>
                </c:pt>
                <c:pt idx="141">
                  <c:v>0.41099999999999998</c:v>
                </c:pt>
                <c:pt idx="142">
                  <c:v>0.44600000000000001</c:v>
                </c:pt>
                <c:pt idx="143">
                  <c:v>0.45</c:v>
                </c:pt>
                <c:pt idx="144">
                  <c:v>0.43</c:v>
                </c:pt>
                <c:pt idx="145">
                  <c:v>0.434</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numCache>
            </c:numRef>
          </c:val>
          <c:extLst>
            <c:ext xmlns:c16="http://schemas.microsoft.com/office/drawing/2014/chart" uri="{C3380CC4-5D6E-409C-BE32-E72D297353CC}">
              <c16:uniqueId val="{00000003-C4C2-42DA-A21F-AF4C8F798297}"/>
            </c:ext>
          </c:extLst>
        </c:ser>
        <c:dLbls>
          <c:showLegendKey val="0"/>
          <c:showVal val="0"/>
          <c:showCatName val="0"/>
          <c:showSerName val="0"/>
          <c:showPercent val="0"/>
          <c:showBubbleSize val="0"/>
        </c:dLbls>
        <c:gapWidth val="150"/>
        <c:overlap val="100"/>
        <c:axId val="149912192"/>
        <c:axId val="149926272"/>
      </c:barChart>
      <c:lineChart>
        <c:grouping val="standard"/>
        <c:varyColors val="0"/>
        <c:ser>
          <c:idx val="7"/>
          <c:order val="4"/>
          <c:tx>
            <c:strRef>
              <c:f>Sheet1!$A$6</c:f>
              <c:strCache>
                <c:ptCount val="1"/>
                <c:pt idx="0">
                  <c:v>CapGreen</c:v>
                </c:pt>
              </c:strCache>
            </c:strRef>
          </c:tx>
          <c:spPr>
            <a:ln w="25400">
              <a:solidFill>
                <a:srgbClr val="00FF00"/>
              </a:solidFill>
              <a:prstDash val="solid"/>
            </a:ln>
          </c:spPr>
          <c:marker>
            <c:symbol val="none"/>
          </c:marker>
          <c:cat>
            <c:numRef>
              <c:f>Sheet1!$B$1:$FE$1</c:f>
              <c:numCache>
                <c:formatCode>General</c:formatCode>
                <c:ptCount val="1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numCache>
            </c:numRef>
          </c:cat>
          <c:val>
            <c:numRef>
              <c:f>Sheet1!$B$6:$FE$6</c:f>
              <c:numCache>
                <c:formatCode>General</c:formatCode>
                <c:ptCount val="160"/>
                <c:pt idx="0">
                  <c:v>0.34499999999999997</c:v>
                </c:pt>
                <c:pt idx="1">
                  <c:v>0.34499999999999997</c:v>
                </c:pt>
                <c:pt idx="2">
                  <c:v>0.34499999999999997</c:v>
                </c:pt>
                <c:pt idx="3">
                  <c:v>0.34499999999999997</c:v>
                </c:pt>
                <c:pt idx="4">
                  <c:v>0.34499999999999997</c:v>
                </c:pt>
                <c:pt idx="5">
                  <c:v>0.34499999999999997</c:v>
                </c:pt>
                <c:pt idx="6">
                  <c:v>0.34499999999999997</c:v>
                </c:pt>
                <c:pt idx="7">
                  <c:v>0.34499999999999997</c:v>
                </c:pt>
                <c:pt idx="8">
                  <c:v>0.34499999999999997</c:v>
                </c:pt>
                <c:pt idx="9">
                  <c:v>0.34499999999999997</c:v>
                </c:pt>
                <c:pt idx="10">
                  <c:v>0.34499999999999997</c:v>
                </c:pt>
                <c:pt idx="11">
                  <c:v>0.34499999999999997</c:v>
                </c:pt>
                <c:pt idx="12">
                  <c:v>0.34499999999999997</c:v>
                </c:pt>
                <c:pt idx="13">
                  <c:v>0.34499999999999997</c:v>
                </c:pt>
                <c:pt idx="14">
                  <c:v>0.34499999999999997</c:v>
                </c:pt>
                <c:pt idx="15">
                  <c:v>0.34499999999999997</c:v>
                </c:pt>
                <c:pt idx="16">
                  <c:v>0.34499999999999997</c:v>
                </c:pt>
                <c:pt idx="17">
                  <c:v>0.34499999999999997</c:v>
                </c:pt>
                <c:pt idx="18">
                  <c:v>0.34499999999999997</c:v>
                </c:pt>
                <c:pt idx="19">
                  <c:v>0.34499999999999997</c:v>
                </c:pt>
                <c:pt idx="20">
                  <c:v>0.34499999999999997</c:v>
                </c:pt>
                <c:pt idx="21">
                  <c:v>0.34499999999999997</c:v>
                </c:pt>
                <c:pt idx="22">
                  <c:v>0.34499999999999997</c:v>
                </c:pt>
                <c:pt idx="23">
                  <c:v>0.34499999999999997</c:v>
                </c:pt>
                <c:pt idx="24">
                  <c:v>0.34499999999999997</c:v>
                </c:pt>
                <c:pt idx="25">
                  <c:v>0.34499999999999997</c:v>
                </c:pt>
                <c:pt idx="26">
                  <c:v>0.34499999999999997</c:v>
                </c:pt>
                <c:pt idx="27">
                  <c:v>0.34499999999999997</c:v>
                </c:pt>
                <c:pt idx="28">
                  <c:v>0.34499999999999997</c:v>
                </c:pt>
                <c:pt idx="29">
                  <c:v>0.34499999999999997</c:v>
                </c:pt>
                <c:pt idx="30">
                  <c:v>0.34499999999999997</c:v>
                </c:pt>
                <c:pt idx="31">
                  <c:v>0.34499999999999997</c:v>
                </c:pt>
                <c:pt idx="32">
                  <c:v>0.34499999999999997</c:v>
                </c:pt>
                <c:pt idx="33">
                  <c:v>0.34499999999999997</c:v>
                </c:pt>
                <c:pt idx="34">
                  <c:v>0.34499999999999997</c:v>
                </c:pt>
                <c:pt idx="35">
                  <c:v>0.34499999999999997</c:v>
                </c:pt>
                <c:pt idx="36">
                  <c:v>0.34499999999999997</c:v>
                </c:pt>
                <c:pt idx="37">
                  <c:v>0.34499999999999997</c:v>
                </c:pt>
                <c:pt idx="38">
                  <c:v>0.34499999999999997</c:v>
                </c:pt>
                <c:pt idx="39">
                  <c:v>0.34499999999999997</c:v>
                </c:pt>
                <c:pt idx="40">
                  <c:v>0.34499999999999997</c:v>
                </c:pt>
                <c:pt idx="41">
                  <c:v>0.34499999999999997</c:v>
                </c:pt>
                <c:pt idx="42">
                  <c:v>0.34499999999999997</c:v>
                </c:pt>
                <c:pt idx="43">
                  <c:v>0.34499999999999997</c:v>
                </c:pt>
                <c:pt idx="44">
                  <c:v>0.34499999999999997</c:v>
                </c:pt>
                <c:pt idx="45">
                  <c:v>0.34499999999999997</c:v>
                </c:pt>
                <c:pt idx="46">
                  <c:v>0.34499999999999997</c:v>
                </c:pt>
                <c:pt idx="47">
                  <c:v>0.34499999999999997</c:v>
                </c:pt>
                <c:pt idx="48">
                  <c:v>0.34499999999999997</c:v>
                </c:pt>
                <c:pt idx="49">
                  <c:v>0.34499999999999997</c:v>
                </c:pt>
                <c:pt idx="50">
                  <c:v>0.34499999999999997</c:v>
                </c:pt>
                <c:pt idx="51">
                  <c:v>0.34499999999999997</c:v>
                </c:pt>
                <c:pt idx="52">
                  <c:v>0.34499999999999997</c:v>
                </c:pt>
                <c:pt idx="53">
                  <c:v>0.34499999999999997</c:v>
                </c:pt>
                <c:pt idx="54">
                  <c:v>0.34499999999999997</c:v>
                </c:pt>
                <c:pt idx="55">
                  <c:v>0.34499999999999997</c:v>
                </c:pt>
                <c:pt idx="56">
                  <c:v>0.34499999999999997</c:v>
                </c:pt>
                <c:pt idx="57">
                  <c:v>0.34499999999999997</c:v>
                </c:pt>
                <c:pt idx="58">
                  <c:v>0.34499999999999997</c:v>
                </c:pt>
                <c:pt idx="59">
                  <c:v>0.34499999999999997</c:v>
                </c:pt>
                <c:pt idx="60">
                  <c:v>0.34499999999999997</c:v>
                </c:pt>
                <c:pt idx="61">
                  <c:v>0.34499999999999997</c:v>
                </c:pt>
                <c:pt idx="62">
                  <c:v>0.34499999999999997</c:v>
                </c:pt>
                <c:pt idx="63">
                  <c:v>0.34499999999999997</c:v>
                </c:pt>
                <c:pt idx="64">
                  <c:v>0.34499999999999997</c:v>
                </c:pt>
                <c:pt idx="65">
                  <c:v>0.34499999999999997</c:v>
                </c:pt>
                <c:pt idx="66">
                  <c:v>0.34499999999999997</c:v>
                </c:pt>
                <c:pt idx="67">
                  <c:v>0.34499999999999997</c:v>
                </c:pt>
                <c:pt idx="68">
                  <c:v>0.34499999999999997</c:v>
                </c:pt>
                <c:pt idx="69">
                  <c:v>0.34499999999999997</c:v>
                </c:pt>
                <c:pt idx="70">
                  <c:v>0.34499999999999997</c:v>
                </c:pt>
                <c:pt idx="71">
                  <c:v>0.34499999999999997</c:v>
                </c:pt>
                <c:pt idx="72">
                  <c:v>0.34499999999999997</c:v>
                </c:pt>
                <c:pt idx="73">
                  <c:v>0.34499999999999997</c:v>
                </c:pt>
                <c:pt idx="74">
                  <c:v>0.34499999999999997</c:v>
                </c:pt>
                <c:pt idx="75">
                  <c:v>0.34499999999999997</c:v>
                </c:pt>
                <c:pt idx="76">
                  <c:v>0.34499999999999997</c:v>
                </c:pt>
                <c:pt idx="77">
                  <c:v>0.34499999999999997</c:v>
                </c:pt>
                <c:pt idx="78">
                  <c:v>0.34499999999999997</c:v>
                </c:pt>
                <c:pt idx="79">
                  <c:v>0.34499999999999997</c:v>
                </c:pt>
                <c:pt idx="80">
                  <c:v>0.34499999999999997</c:v>
                </c:pt>
                <c:pt idx="81">
                  <c:v>0.34499999999999997</c:v>
                </c:pt>
                <c:pt idx="82">
                  <c:v>0.34499999999999997</c:v>
                </c:pt>
                <c:pt idx="83">
                  <c:v>0.34499999999999997</c:v>
                </c:pt>
                <c:pt idx="84">
                  <c:v>0.34499999999999997</c:v>
                </c:pt>
                <c:pt idx="85">
                  <c:v>0.34499999999999997</c:v>
                </c:pt>
                <c:pt idx="86">
                  <c:v>0.34499999999999997</c:v>
                </c:pt>
                <c:pt idx="87">
                  <c:v>0.34499999999999997</c:v>
                </c:pt>
                <c:pt idx="88">
                  <c:v>0.34499999999999997</c:v>
                </c:pt>
                <c:pt idx="89">
                  <c:v>0.34499999999999997</c:v>
                </c:pt>
                <c:pt idx="90">
                  <c:v>0.34499999999999997</c:v>
                </c:pt>
                <c:pt idx="91">
                  <c:v>0.34499999999999997</c:v>
                </c:pt>
                <c:pt idx="92">
                  <c:v>0.34499999999999997</c:v>
                </c:pt>
                <c:pt idx="93">
                  <c:v>0.34499999999999997</c:v>
                </c:pt>
                <c:pt idx="94">
                  <c:v>0.34499999999999997</c:v>
                </c:pt>
                <c:pt idx="95">
                  <c:v>0.34499999999999997</c:v>
                </c:pt>
                <c:pt idx="96">
                  <c:v>0.34499999999999997</c:v>
                </c:pt>
                <c:pt idx="97">
                  <c:v>0.34499999999999997</c:v>
                </c:pt>
                <c:pt idx="98">
                  <c:v>0.34499999999999997</c:v>
                </c:pt>
                <c:pt idx="99">
                  <c:v>0.34499999999999997</c:v>
                </c:pt>
                <c:pt idx="100">
                  <c:v>0.34499999999999997</c:v>
                </c:pt>
                <c:pt idx="101">
                  <c:v>0.34499999999999997</c:v>
                </c:pt>
                <c:pt idx="102">
                  <c:v>0.34499999999999997</c:v>
                </c:pt>
                <c:pt idx="103">
                  <c:v>0.34499999999999997</c:v>
                </c:pt>
                <c:pt idx="104">
                  <c:v>0.34499999999999997</c:v>
                </c:pt>
                <c:pt idx="105">
                  <c:v>0.34499999999999997</c:v>
                </c:pt>
                <c:pt idx="106">
                  <c:v>0.34499999999999997</c:v>
                </c:pt>
                <c:pt idx="107">
                  <c:v>0.34499999999999997</c:v>
                </c:pt>
                <c:pt idx="108">
                  <c:v>0.34499999999999997</c:v>
                </c:pt>
                <c:pt idx="109">
                  <c:v>0.34499999999999997</c:v>
                </c:pt>
                <c:pt idx="110">
                  <c:v>0.34499999999999997</c:v>
                </c:pt>
                <c:pt idx="111">
                  <c:v>0.34499999999999997</c:v>
                </c:pt>
                <c:pt idx="112">
                  <c:v>0.34499999999999997</c:v>
                </c:pt>
                <c:pt idx="113">
                  <c:v>0.34499999999999997</c:v>
                </c:pt>
                <c:pt idx="114">
                  <c:v>0.34499999999999997</c:v>
                </c:pt>
                <c:pt idx="115">
                  <c:v>0.34499999999999997</c:v>
                </c:pt>
                <c:pt idx="116">
                  <c:v>0.34499999999999997</c:v>
                </c:pt>
                <c:pt idx="117">
                  <c:v>0.34499999999999997</c:v>
                </c:pt>
                <c:pt idx="118">
                  <c:v>0.34499999999999997</c:v>
                </c:pt>
                <c:pt idx="119">
                  <c:v>0.34499999999999997</c:v>
                </c:pt>
                <c:pt idx="120">
                  <c:v>0.34499999999999997</c:v>
                </c:pt>
                <c:pt idx="121">
                  <c:v>0.34499999999999997</c:v>
                </c:pt>
                <c:pt idx="122">
                  <c:v>0.34499999999999997</c:v>
                </c:pt>
                <c:pt idx="123">
                  <c:v>0.34499999999999997</c:v>
                </c:pt>
                <c:pt idx="124">
                  <c:v>0.34499999999999997</c:v>
                </c:pt>
                <c:pt idx="125">
                  <c:v>0.34499999999999997</c:v>
                </c:pt>
                <c:pt idx="126">
                  <c:v>0.34499999999999997</c:v>
                </c:pt>
                <c:pt idx="127">
                  <c:v>0.34499999999999997</c:v>
                </c:pt>
                <c:pt idx="128">
                  <c:v>0.34499999999999997</c:v>
                </c:pt>
                <c:pt idx="129">
                  <c:v>0.34499999999999997</c:v>
                </c:pt>
                <c:pt idx="130">
                  <c:v>0.34499999999999997</c:v>
                </c:pt>
                <c:pt idx="131">
                  <c:v>0.34499999999999997</c:v>
                </c:pt>
                <c:pt idx="132">
                  <c:v>0.34499999999999997</c:v>
                </c:pt>
                <c:pt idx="133">
                  <c:v>0.34499999999999997</c:v>
                </c:pt>
                <c:pt idx="134">
                  <c:v>0.34499999999999997</c:v>
                </c:pt>
                <c:pt idx="135">
                  <c:v>0.34499999999999997</c:v>
                </c:pt>
                <c:pt idx="136">
                  <c:v>0.34499999999999997</c:v>
                </c:pt>
                <c:pt idx="137">
                  <c:v>0.34499999999999997</c:v>
                </c:pt>
                <c:pt idx="138">
                  <c:v>0.34499999999999997</c:v>
                </c:pt>
                <c:pt idx="139">
                  <c:v>0.34499999999999997</c:v>
                </c:pt>
                <c:pt idx="140">
                  <c:v>0.34499999999999997</c:v>
                </c:pt>
                <c:pt idx="141">
                  <c:v>0.34499999999999997</c:v>
                </c:pt>
                <c:pt idx="142">
                  <c:v>0.34499999999999997</c:v>
                </c:pt>
                <c:pt idx="143">
                  <c:v>0.34499999999999997</c:v>
                </c:pt>
                <c:pt idx="144">
                  <c:v>0.34499999999999997</c:v>
                </c:pt>
                <c:pt idx="145">
                  <c:v>0.34499999999999997</c:v>
                </c:pt>
                <c:pt idx="146">
                  <c:v>0.34499999999999997</c:v>
                </c:pt>
                <c:pt idx="147">
                  <c:v>0.34499999999999997</c:v>
                </c:pt>
                <c:pt idx="148">
                  <c:v>0.34499999999999997</c:v>
                </c:pt>
                <c:pt idx="149">
                  <c:v>0.34499999999999997</c:v>
                </c:pt>
                <c:pt idx="150">
                  <c:v>0.34499999999999997</c:v>
                </c:pt>
                <c:pt idx="151">
                  <c:v>0.34499999999999997</c:v>
                </c:pt>
                <c:pt idx="152">
                  <c:v>0.34499999999999997</c:v>
                </c:pt>
                <c:pt idx="153">
                  <c:v>0.34499999999999997</c:v>
                </c:pt>
                <c:pt idx="154">
                  <c:v>0.34499999999999997</c:v>
                </c:pt>
                <c:pt idx="155">
                  <c:v>0.34499999999999997</c:v>
                </c:pt>
                <c:pt idx="156">
                  <c:v>0.34499999999999997</c:v>
                </c:pt>
                <c:pt idx="157">
                  <c:v>0.34499999999999997</c:v>
                </c:pt>
                <c:pt idx="158">
                  <c:v>0.34499999999999997</c:v>
                </c:pt>
                <c:pt idx="159">
                  <c:v>0.34499999999999997</c:v>
                </c:pt>
              </c:numCache>
            </c:numRef>
          </c:val>
          <c:smooth val="0"/>
          <c:extLst>
            <c:ext xmlns:c16="http://schemas.microsoft.com/office/drawing/2014/chart" uri="{C3380CC4-5D6E-409C-BE32-E72D297353CC}">
              <c16:uniqueId val="{00000004-C4C2-42DA-A21F-AF4C8F798297}"/>
            </c:ext>
          </c:extLst>
        </c:ser>
        <c:ser>
          <c:idx val="8"/>
          <c:order val="5"/>
          <c:tx>
            <c:strRef>
              <c:f>Sheet1!$A$7</c:f>
              <c:strCache>
                <c:ptCount val="1"/>
                <c:pt idx="0">
                  <c:v>CapYellow</c:v>
                </c:pt>
              </c:strCache>
            </c:strRef>
          </c:tx>
          <c:spPr>
            <a:ln w="25400">
              <a:solidFill>
                <a:srgbClr val="FFFF00"/>
              </a:solidFill>
              <a:prstDash val="solid"/>
            </a:ln>
          </c:spPr>
          <c:marker>
            <c:symbol val="none"/>
          </c:marker>
          <c:cat>
            <c:numRef>
              <c:f>Sheet1!$B$1:$FE$1</c:f>
              <c:numCache>
                <c:formatCode>General</c:formatCode>
                <c:ptCount val="1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numCache>
            </c:numRef>
          </c:cat>
          <c:val>
            <c:numRef>
              <c:f>Sheet1!$B$7:$FE$7</c:f>
              <c:numCache>
                <c:formatCode>General</c:formatCode>
                <c:ptCount val="160"/>
                <c:pt idx="0">
                  <c:v>0.184</c:v>
                </c:pt>
                <c:pt idx="1">
                  <c:v>0.184</c:v>
                </c:pt>
                <c:pt idx="2">
                  <c:v>0.184</c:v>
                </c:pt>
                <c:pt idx="3">
                  <c:v>0.184</c:v>
                </c:pt>
                <c:pt idx="4">
                  <c:v>0.184</c:v>
                </c:pt>
                <c:pt idx="5">
                  <c:v>0.184</c:v>
                </c:pt>
                <c:pt idx="6">
                  <c:v>0.184</c:v>
                </c:pt>
                <c:pt idx="7">
                  <c:v>0.184</c:v>
                </c:pt>
                <c:pt idx="8">
                  <c:v>0.184</c:v>
                </c:pt>
                <c:pt idx="9">
                  <c:v>0.184</c:v>
                </c:pt>
                <c:pt idx="10">
                  <c:v>0.184</c:v>
                </c:pt>
                <c:pt idx="11">
                  <c:v>0.184</c:v>
                </c:pt>
                <c:pt idx="12">
                  <c:v>0.184</c:v>
                </c:pt>
                <c:pt idx="13">
                  <c:v>0.184</c:v>
                </c:pt>
                <c:pt idx="14">
                  <c:v>0.184</c:v>
                </c:pt>
                <c:pt idx="15">
                  <c:v>0.184</c:v>
                </c:pt>
                <c:pt idx="16">
                  <c:v>0.184</c:v>
                </c:pt>
                <c:pt idx="17">
                  <c:v>0.184</c:v>
                </c:pt>
                <c:pt idx="18">
                  <c:v>0.184</c:v>
                </c:pt>
                <c:pt idx="19">
                  <c:v>0.184</c:v>
                </c:pt>
                <c:pt idx="20">
                  <c:v>0.184</c:v>
                </c:pt>
                <c:pt idx="21">
                  <c:v>0.184</c:v>
                </c:pt>
                <c:pt idx="22">
                  <c:v>0.184</c:v>
                </c:pt>
                <c:pt idx="23">
                  <c:v>0.184</c:v>
                </c:pt>
                <c:pt idx="24">
                  <c:v>0.184</c:v>
                </c:pt>
                <c:pt idx="25">
                  <c:v>0.184</c:v>
                </c:pt>
                <c:pt idx="26">
                  <c:v>0.184</c:v>
                </c:pt>
                <c:pt idx="27">
                  <c:v>0.184</c:v>
                </c:pt>
                <c:pt idx="28">
                  <c:v>0.184</c:v>
                </c:pt>
                <c:pt idx="29">
                  <c:v>0.184</c:v>
                </c:pt>
                <c:pt idx="30">
                  <c:v>0.184</c:v>
                </c:pt>
                <c:pt idx="31">
                  <c:v>0.184</c:v>
                </c:pt>
                <c:pt idx="32">
                  <c:v>0.184</c:v>
                </c:pt>
                <c:pt idx="33">
                  <c:v>0.184</c:v>
                </c:pt>
                <c:pt idx="34">
                  <c:v>0.184</c:v>
                </c:pt>
                <c:pt idx="35">
                  <c:v>0.184</c:v>
                </c:pt>
                <c:pt idx="36">
                  <c:v>0.184</c:v>
                </c:pt>
                <c:pt idx="37">
                  <c:v>0.184</c:v>
                </c:pt>
                <c:pt idx="38">
                  <c:v>0.184</c:v>
                </c:pt>
                <c:pt idx="39">
                  <c:v>0.184</c:v>
                </c:pt>
                <c:pt idx="40">
                  <c:v>0.184</c:v>
                </c:pt>
                <c:pt idx="41">
                  <c:v>0.184</c:v>
                </c:pt>
                <c:pt idx="42">
                  <c:v>0.184</c:v>
                </c:pt>
                <c:pt idx="43">
                  <c:v>0.184</c:v>
                </c:pt>
                <c:pt idx="44">
                  <c:v>0.184</c:v>
                </c:pt>
                <c:pt idx="45">
                  <c:v>0.184</c:v>
                </c:pt>
                <c:pt idx="46">
                  <c:v>0.184</c:v>
                </c:pt>
                <c:pt idx="47">
                  <c:v>0.184</c:v>
                </c:pt>
                <c:pt idx="48">
                  <c:v>0.184</c:v>
                </c:pt>
                <c:pt idx="49">
                  <c:v>0.184</c:v>
                </c:pt>
                <c:pt idx="50">
                  <c:v>0.184</c:v>
                </c:pt>
                <c:pt idx="51">
                  <c:v>0.184</c:v>
                </c:pt>
                <c:pt idx="52">
                  <c:v>0.184</c:v>
                </c:pt>
                <c:pt idx="53">
                  <c:v>0.184</c:v>
                </c:pt>
                <c:pt idx="54">
                  <c:v>0.184</c:v>
                </c:pt>
                <c:pt idx="55">
                  <c:v>0.184</c:v>
                </c:pt>
                <c:pt idx="56">
                  <c:v>0.184</c:v>
                </c:pt>
                <c:pt idx="57">
                  <c:v>0.184</c:v>
                </c:pt>
                <c:pt idx="58">
                  <c:v>0.184</c:v>
                </c:pt>
                <c:pt idx="59">
                  <c:v>0.184</c:v>
                </c:pt>
                <c:pt idx="60">
                  <c:v>0.184</c:v>
                </c:pt>
                <c:pt idx="61">
                  <c:v>0.184</c:v>
                </c:pt>
                <c:pt idx="62">
                  <c:v>0.184</c:v>
                </c:pt>
                <c:pt idx="63">
                  <c:v>0.184</c:v>
                </c:pt>
                <c:pt idx="64">
                  <c:v>0.184</c:v>
                </c:pt>
                <c:pt idx="65">
                  <c:v>0.184</c:v>
                </c:pt>
                <c:pt idx="66">
                  <c:v>0.184</c:v>
                </c:pt>
                <c:pt idx="67">
                  <c:v>0.184</c:v>
                </c:pt>
                <c:pt idx="68">
                  <c:v>0.184</c:v>
                </c:pt>
                <c:pt idx="69">
                  <c:v>0.184</c:v>
                </c:pt>
                <c:pt idx="70">
                  <c:v>0.184</c:v>
                </c:pt>
                <c:pt idx="71">
                  <c:v>0.184</c:v>
                </c:pt>
                <c:pt idx="72">
                  <c:v>0.184</c:v>
                </c:pt>
                <c:pt idx="73">
                  <c:v>0.184</c:v>
                </c:pt>
                <c:pt idx="74">
                  <c:v>0.184</c:v>
                </c:pt>
                <c:pt idx="75">
                  <c:v>0.184</c:v>
                </c:pt>
                <c:pt idx="76">
                  <c:v>0.184</c:v>
                </c:pt>
                <c:pt idx="77">
                  <c:v>0.184</c:v>
                </c:pt>
                <c:pt idx="78">
                  <c:v>0.184</c:v>
                </c:pt>
                <c:pt idx="79">
                  <c:v>0.184</c:v>
                </c:pt>
                <c:pt idx="80">
                  <c:v>0.184</c:v>
                </c:pt>
                <c:pt idx="81">
                  <c:v>0.184</c:v>
                </c:pt>
                <c:pt idx="82">
                  <c:v>0.184</c:v>
                </c:pt>
                <c:pt idx="83">
                  <c:v>0.184</c:v>
                </c:pt>
                <c:pt idx="84">
                  <c:v>0.184</c:v>
                </c:pt>
                <c:pt idx="85">
                  <c:v>0.184</c:v>
                </c:pt>
                <c:pt idx="86">
                  <c:v>0.184</c:v>
                </c:pt>
                <c:pt idx="87">
                  <c:v>0.184</c:v>
                </c:pt>
                <c:pt idx="88">
                  <c:v>0.184</c:v>
                </c:pt>
                <c:pt idx="89">
                  <c:v>0.184</c:v>
                </c:pt>
                <c:pt idx="90">
                  <c:v>0.184</c:v>
                </c:pt>
                <c:pt idx="91">
                  <c:v>0.184</c:v>
                </c:pt>
                <c:pt idx="92">
                  <c:v>0.184</c:v>
                </c:pt>
                <c:pt idx="93">
                  <c:v>0.184</c:v>
                </c:pt>
                <c:pt idx="94">
                  <c:v>0.184</c:v>
                </c:pt>
                <c:pt idx="95">
                  <c:v>0.184</c:v>
                </c:pt>
                <c:pt idx="96">
                  <c:v>0.184</c:v>
                </c:pt>
                <c:pt idx="97">
                  <c:v>0.184</c:v>
                </c:pt>
                <c:pt idx="98">
                  <c:v>0.184</c:v>
                </c:pt>
                <c:pt idx="99">
                  <c:v>0.184</c:v>
                </c:pt>
                <c:pt idx="100">
                  <c:v>0.184</c:v>
                </c:pt>
                <c:pt idx="101">
                  <c:v>0.184</c:v>
                </c:pt>
                <c:pt idx="102">
                  <c:v>0.184</c:v>
                </c:pt>
                <c:pt idx="103">
                  <c:v>0.184</c:v>
                </c:pt>
                <c:pt idx="104">
                  <c:v>0.184</c:v>
                </c:pt>
                <c:pt idx="105">
                  <c:v>0.184</c:v>
                </c:pt>
                <c:pt idx="106">
                  <c:v>0.184</c:v>
                </c:pt>
                <c:pt idx="107">
                  <c:v>0.184</c:v>
                </c:pt>
                <c:pt idx="108">
                  <c:v>0.184</c:v>
                </c:pt>
                <c:pt idx="109">
                  <c:v>0.184</c:v>
                </c:pt>
                <c:pt idx="110">
                  <c:v>0.184</c:v>
                </c:pt>
                <c:pt idx="111">
                  <c:v>0.184</c:v>
                </c:pt>
                <c:pt idx="112">
                  <c:v>0.184</c:v>
                </c:pt>
                <c:pt idx="113">
                  <c:v>0.184</c:v>
                </c:pt>
                <c:pt idx="114">
                  <c:v>0.184</c:v>
                </c:pt>
                <c:pt idx="115">
                  <c:v>0.184</c:v>
                </c:pt>
                <c:pt idx="116">
                  <c:v>0.184</c:v>
                </c:pt>
                <c:pt idx="117">
                  <c:v>0.184</c:v>
                </c:pt>
                <c:pt idx="118">
                  <c:v>0.184</c:v>
                </c:pt>
                <c:pt idx="119">
                  <c:v>0.184</c:v>
                </c:pt>
                <c:pt idx="120">
                  <c:v>0.184</c:v>
                </c:pt>
                <c:pt idx="121">
                  <c:v>0.184</c:v>
                </c:pt>
                <c:pt idx="122">
                  <c:v>0.184</c:v>
                </c:pt>
                <c:pt idx="123">
                  <c:v>0.184</c:v>
                </c:pt>
                <c:pt idx="124">
                  <c:v>0.184</c:v>
                </c:pt>
                <c:pt idx="125">
                  <c:v>0.184</c:v>
                </c:pt>
                <c:pt idx="126">
                  <c:v>0.184</c:v>
                </c:pt>
                <c:pt idx="127">
                  <c:v>0.184</c:v>
                </c:pt>
                <c:pt idx="128">
                  <c:v>0.184</c:v>
                </c:pt>
                <c:pt idx="129">
                  <c:v>0.184</c:v>
                </c:pt>
                <c:pt idx="130">
                  <c:v>0.184</c:v>
                </c:pt>
                <c:pt idx="131">
                  <c:v>0.184</c:v>
                </c:pt>
                <c:pt idx="132">
                  <c:v>0.184</c:v>
                </c:pt>
                <c:pt idx="133">
                  <c:v>0.184</c:v>
                </c:pt>
                <c:pt idx="134">
                  <c:v>0.184</c:v>
                </c:pt>
                <c:pt idx="135">
                  <c:v>0.184</c:v>
                </c:pt>
                <c:pt idx="136">
                  <c:v>0.184</c:v>
                </c:pt>
                <c:pt idx="137">
                  <c:v>0.184</c:v>
                </c:pt>
                <c:pt idx="138">
                  <c:v>0.184</c:v>
                </c:pt>
                <c:pt idx="139">
                  <c:v>0.184</c:v>
                </c:pt>
                <c:pt idx="140">
                  <c:v>0.184</c:v>
                </c:pt>
                <c:pt idx="141">
                  <c:v>0.184</c:v>
                </c:pt>
                <c:pt idx="142">
                  <c:v>0.184</c:v>
                </c:pt>
                <c:pt idx="143">
                  <c:v>0.184</c:v>
                </c:pt>
                <c:pt idx="144">
                  <c:v>0.184</c:v>
                </c:pt>
                <c:pt idx="145">
                  <c:v>0.184</c:v>
                </c:pt>
                <c:pt idx="146">
                  <c:v>0.184</c:v>
                </c:pt>
                <c:pt idx="147">
                  <c:v>0.184</c:v>
                </c:pt>
                <c:pt idx="148">
                  <c:v>0.184</c:v>
                </c:pt>
                <c:pt idx="149">
                  <c:v>0.184</c:v>
                </c:pt>
                <c:pt idx="150">
                  <c:v>0.184</c:v>
                </c:pt>
                <c:pt idx="151">
                  <c:v>0.184</c:v>
                </c:pt>
                <c:pt idx="152">
                  <c:v>0.184</c:v>
                </c:pt>
                <c:pt idx="153">
                  <c:v>0.184</c:v>
                </c:pt>
                <c:pt idx="154">
                  <c:v>0.184</c:v>
                </c:pt>
                <c:pt idx="155">
                  <c:v>0.184</c:v>
                </c:pt>
                <c:pt idx="156">
                  <c:v>0.184</c:v>
                </c:pt>
                <c:pt idx="157">
                  <c:v>0.184</c:v>
                </c:pt>
                <c:pt idx="158">
                  <c:v>0.184</c:v>
                </c:pt>
                <c:pt idx="159">
                  <c:v>0.184</c:v>
                </c:pt>
              </c:numCache>
            </c:numRef>
          </c:val>
          <c:smooth val="0"/>
          <c:extLst>
            <c:ext xmlns:c16="http://schemas.microsoft.com/office/drawing/2014/chart" uri="{C3380CC4-5D6E-409C-BE32-E72D297353CC}">
              <c16:uniqueId val="{00000005-C4C2-42DA-A21F-AF4C8F798297}"/>
            </c:ext>
          </c:extLst>
        </c:ser>
        <c:ser>
          <c:idx val="9"/>
          <c:order val="6"/>
          <c:tx>
            <c:strRef>
              <c:f>Sheet1!$A$8</c:f>
              <c:strCache>
                <c:ptCount val="1"/>
                <c:pt idx="0">
                  <c:v>CapRed</c:v>
                </c:pt>
              </c:strCache>
            </c:strRef>
          </c:tx>
          <c:spPr>
            <a:ln w="25400">
              <a:solidFill>
                <a:srgbClr val="FF0000"/>
              </a:solidFill>
              <a:prstDash val="solid"/>
            </a:ln>
          </c:spPr>
          <c:marker>
            <c:symbol val="none"/>
          </c:marker>
          <c:cat>
            <c:numRef>
              <c:f>Sheet1!$B$1:$FE$1</c:f>
              <c:numCache>
                <c:formatCode>General</c:formatCode>
                <c:ptCount val="1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numCache>
            </c:numRef>
          </c:cat>
          <c:val>
            <c:numRef>
              <c:f>Sheet1!$B$8:$FE$8</c:f>
              <c:numCache>
                <c:formatCode>General</c:formatCode>
                <c:ptCount val="160"/>
                <c:pt idx="0">
                  <c:v>6.2600000000000003E-2</c:v>
                </c:pt>
                <c:pt idx="1">
                  <c:v>6.2600000000000003E-2</c:v>
                </c:pt>
                <c:pt idx="2">
                  <c:v>6.2600000000000003E-2</c:v>
                </c:pt>
                <c:pt idx="3">
                  <c:v>6.2600000000000003E-2</c:v>
                </c:pt>
                <c:pt idx="4">
                  <c:v>6.2600000000000003E-2</c:v>
                </c:pt>
                <c:pt idx="5">
                  <c:v>6.2600000000000003E-2</c:v>
                </c:pt>
                <c:pt idx="6">
                  <c:v>6.2600000000000003E-2</c:v>
                </c:pt>
                <c:pt idx="7">
                  <c:v>6.2600000000000003E-2</c:v>
                </c:pt>
                <c:pt idx="8">
                  <c:v>6.2600000000000003E-2</c:v>
                </c:pt>
                <c:pt idx="9">
                  <c:v>6.2600000000000003E-2</c:v>
                </c:pt>
                <c:pt idx="10">
                  <c:v>6.2600000000000003E-2</c:v>
                </c:pt>
                <c:pt idx="11">
                  <c:v>6.2600000000000003E-2</c:v>
                </c:pt>
                <c:pt idx="12">
                  <c:v>6.2600000000000003E-2</c:v>
                </c:pt>
                <c:pt idx="13">
                  <c:v>6.2600000000000003E-2</c:v>
                </c:pt>
                <c:pt idx="14">
                  <c:v>6.2600000000000003E-2</c:v>
                </c:pt>
                <c:pt idx="15">
                  <c:v>6.2600000000000003E-2</c:v>
                </c:pt>
                <c:pt idx="16">
                  <c:v>6.2600000000000003E-2</c:v>
                </c:pt>
                <c:pt idx="17">
                  <c:v>6.2600000000000003E-2</c:v>
                </c:pt>
                <c:pt idx="18">
                  <c:v>6.2600000000000003E-2</c:v>
                </c:pt>
                <c:pt idx="19">
                  <c:v>6.2600000000000003E-2</c:v>
                </c:pt>
                <c:pt idx="20">
                  <c:v>6.2600000000000003E-2</c:v>
                </c:pt>
                <c:pt idx="21">
                  <c:v>6.2600000000000003E-2</c:v>
                </c:pt>
                <c:pt idx="22">
                  <c:v>6.2600000000000003E-2</c:v>
                </c:pt>
                <c:pt idx="23">
                  <c:v>6.2600000000000003E-2</c:v>
                </c:pt>
                <c:pt idx="24">
                  <c:v>6.2600000000000003E-2</c:v>
                </c:pt>
                <c:pt idx="25">
                  <c:v>6.2600000000000003E-2</c:v>
                </c:pt>
                <c:pt idx="26">
                  <c:v>6.2600000000000003E-2</c:v>
                </c:pt>
                <c:pt idx="27">
                  <c:v>6.2600000000000003E-2</c:v>
                </c:pt>
                <c:pt idx="28">
                  <c:v>6.2600000000000003E-2</c:v>
                </c:pt>
                <c:pt idx="29">
                  <c:v>6.2600000000000003E-2</c:v>
                </c:pt>
                <c:pt idx="30">
                  <c:v>6.2600000000000003E-2</c:v>
                </c:pt>
                <c:pt idx="31">
                  <c:v>6.2600000000000003E-2</c:v>
                </c:pt>
                <c:pt idx="32">
                  <c:v>6.2600000000000003E-2</c:v>
                </c:pt>
                <c:pt idx="33">
                  <c:v>6.2600000000000003E-2</c:v>
                </c:pt>
                <c:pt idx="34">
                  <c:v>6.2600000000000003E-2</c:v>
                </c:pt>
                <c:pt idx="35">
                  <c:v>6.2600000000000003E-2</c:v>
                </c:pt>
                <c:pt idx="36">
                  <c:v>6.2600000000000003E-2</c:v>
                </c:pt>
                <c:pt idx="37">
                  <c:v>6.2600000000000003E-2</c:v>
                </c:pt>
                <c:pt idx="38">
                  <c:v>6.2600000000000003E-2</c:v>
                </c:pt>
                <c:pt idx="39">
                  <c:v>6.2600000000000003E-2</c:v>
                </c:pt>
                <c:pt idx="40">
                  <c:v>6.2600000000000003E-2</c:v>
                </c:pt>
                <c:pt idx="41">
                  <c:v>6.2600000000000003E-2</c:v>
                </c:pt>
                <c:pt idx="42">
                  <c:v>6.2600000000000003E-2</c:v>
                </c:pt>
                <c:pt idx="43">
                  <c:v>6.2600000000000003E-2</c:v>
                </c:pt>
                <c:pt idx="44">
                  <c:v>6.2600000000000003E-2</c:v>
                </c:pt>
                <c:pt idx="45">
                  <c:v>6.2600000000000003E-2</c:v>
                </c:pt>
                <c:pt idx="46">
                  <c:v>6.2600000000000003E-2</c:v>
                </c:pt>
                <c:pt idx="47">
                  <c:v>6.2600000000000003E-2</c:v>
                </c:pt>
                <c:pt idx="48">
                  <c:v>6.2600000000000003E-2</c:v>
                </c:pt>
                <c:pt idx="49">
                  <c:v>6.2600000000000003E-2</c:v>
                </c:pt>
                <c:pt idx="50">
                  <c:v>6.2600000000000003E-2</c:v>
                </c:pt>
                <c:pt idx="51">
                  <c:v>6.2600000000000003E-2</c:v>
                </c:pt>
                <c:pt idx="52">
                  <c:v>6.2600000000000003E-2</c:v>
                </c:pt>
                <c:pt idx="53">
                  <c:v>6.2600000000000003E-2</c:v>
                </c:pt>
                <c:pt idx="54">
                  <c:v>6.2600000000000003E-2</c:v>
                </c:pt>
                <c:pt idx="55">
                  <c:v>6.2600000000000003E-2</c:v>
                </c:pt>
                <c:pt idx="56">
                  <c:v>6.2600000000000003E-2</c:v>
                </c:pt>
                <c:pt idx="57">
                  <c:v>6.2600000000000003E-2</c:v>
                </c:pt>
                <c:pt idx="58">
                  <c:v>6.2600000000000003E-2</c:v>
                </c:pt>
                <c:pt idx="59">
                  <c:v>6.2600000000000003E-2</c:v>
                </c:pt>
                <c:pt idx="60">
                  <c:v>6.2600000000000003E-2</c:v>
                </c:pt>
                <c:pt idx="61">
                  <c:v>6.2600000000000003E-2</c:v>
                </c:pt>
                <c:pt idx="62">
                  <c:v>6.2600000000000003E-2</c:v>
                </c:pt>
                <c:pt idx="63">
                  <c:v>6.2600000000000003E-2</c:v>
                </c:pt>
                <c:pt idx="64">
                  <c:v>6.2600000000000003E-2</c:v>
                </c:pt>
                <c:pt idx="65">
                  <c:v>6.2600000000000003E-2</c:v>
                </c:pt>
                <c:pt idx="66">
                  <c:v>6.2600000000000003E-2</c:v>
                </c:pt>
                <c:pt idx="67">
                  <c:v>6.2600000000000003E-2</c:v>
                </c:pt>
                <c:pt idx="68">
                  <c:v>6.2600000000000003E-2</c:v>
                </c:pt>
                <c:pt idx="69">
                  <c:v>6.2600000000000003E-2</c:v>
                </c:pt>
                <c:pt idx="70">
                  <c:v>6.2600000000000003E-2</c:v>
                </c:pt>
                <c:pt idx="71">
                  <c:v>6.2600000000000003E-2</c:v>
                </c:pt>
                <c:pt idx="72">
                  <c:v>6.2600000000000003E-2</c:v>
                </c:pt>
                <c:pt idx="73">
                  <c:v>6.2600000000000003E-2</c:v>
                </c:pt>
                <c:pt idx="74">
                  <c:v>6.2600000000000003E-2</c:v>
                </c:pt>
                <c:pt idx="75">
                  <c:v>6.2600000000000003E-2</c:v>
                </c:pt>
                <c:pt idx="76">
                  <c:v>6.2600000000000003E-2</c:v>
                </c:pt>
                <c:pt idx="77">
                  <c:v>6.2600000000000003E-2</c:v>
                </c:pt>
                <c:pt idx="78">
                  <c:v>6.2600000000000003E-2</c:v>
                </c:pt>
                <c:pt idx="79">
                  <c:v>6.2600000000000003E-2</c:v>
                </c:pt>
                <c:pt idx="80">
                  <c:v>6.2600000000000003E-2</c:v>
                </c:pt>
                <c:pt idx="81">
                  <c:v>6.2600000000000003E-2</c:v>
                </c:pt>
                <c:pt idx="82">
                  <c:v>6.2600000000000003E-2</c:v>
                </c:pt>
                <c:pt idx="83">
                  <c:v>6.2600000000000003E-2</c:v>
                </c:pt>
                <c:pt idx="84">
                  <c:v>6.2600000000000003E-2</c:v>
                </c:pt>
                <c:pt idx="85">
                  <c:v>6.2600000000000003E-2</c:v>
                </c:pt>
                <c:pt idx="86">
                  <c:v>6.2600000000000003E-2</c:v>
                </c:pt>
                <c:pt idx="87">
                  <c:v>6.2600000000000003E-2</c:v>
                </c:pt>
                <c:pt idx="88">
                  <c:v>6.2600000000000003E-2</c:v>
                </c:pt>
                <c:pt idx="89">
                  <c:v>6.2600000000000003E-2</c:v>
                </c:pt>
                <c:pt idx="90">
                  <c:v>6.2600000000000003E-2</c:v>
                </c:pt>
                <c:pt idx="91">
                  <c:v>6.2600000000000003E-2</c:v>
                </c:pt>
                <c:pt idx="92">
                  <c:v>6.2600000000000003E-2</c:v>
                </c:pt>
                <c:pt idx="93">
                  <c:v>6.2600000000000003E-2</c:v>
                </c:pt>
                <c:pt idx="94">
                  <c:v>6.2600000000000003E-2</c:v>
                </c:pt>
                <c:pt idx="95">
                  <c:v>6.2600000000000003E-2</c:v>
                </c:pt>
                <c:pt idx="96">
                  <c:v>6.2600000000000003E-2</c:v>
                </c:pt>
                <c:pt idx="97">
                  <c:v>6.2600000000000003E-2</c:v>
                </c:pt>
                <c:pt idx="98">
                  <c:v>6.2600000000000003E-2</c:v>
                </c:pt>
                <c:pt idx="99">
                  <c:v>6.2600000000000003E-2</c:v>
                </c:pt>
                <c:pt idx="100">
                  <c:v>6.2600000000000003E-2</c:v>
                </c:pt>
                <c:pt idx="101">
                  <c:v>6.2600000000000003E-2</c:v>
                </c:pt>
                <c:pt idx="102">
                  <c:v>6.2600000000000003E-2</c:v>
                </c:pt>
                <c:pt idx="103">
                  <c:v>6.2600000000000003E-2</c:v>
                </c:pt>
                <c:pt idx="104">
                  <c:v>6.2600000000000003E-2</c:v>
                </c:pt>
                <c:pt idx="105">
                  <c:v>6.2600000000000003E-2</c:v>
                </c:pt>
                <c:pt idx="106">
                  <c:v>6.2600000000000003E-2</c:v>
                </c:pt>
                <c:pt idx="107">
                  <c:v>6.2600000000000003E-2</c:v>
                </c:pt>
                <c:pt idx="108">
                  <c:v>6.2600000000000003E-2</c:v>
                </c:pt>
                <c:pt idx="109">
                  <c:v>6.2600000000000003E-2</c:v>
                </c:pt>
                <c:pt idx="110">
                  <c:v>6.2600000000000003E-2</c:v>
                </c:pt>
                <c:pt idx="111">
                  <c:v>6.2600000000000003E-2</c:v>
                </c:pt>
                <c:pt idx="112">
                  <c:v>6.2600000000000003E-2</c:v>
                </c:pt>
                <c:pt idx="113">
                  <c:v>6.2600000000000003E-2</c:v>
                </c:pt>
                <c:pt idx="114">
                  <c:v>6.2600000000000003E-2</c:v>
                </c:pt>
                <c:pt idx="115">
                  <c:v>6.2600000000000003E-2</c:v>
                </c:pt>
                <c:pt idx="116">
                  <c:v>6.2600000000000003E-2</c:v>
                </c:pt>
                <c:pt idx="117">
                  <c:v>6.2600000000000003E-2</c:v>
                </c:pt>
                <c:pt idx="118">
                  <c:v>6.2600000000000003E-2</c:v>
                </c:pt>
                <c:pt idx="119">
                  <c:v>6.2600000000000003E-2</c:v>
                </c:pt>
                <c:pt idx="120">
                  <c:v>6.2600000000000003E-2</c:v>
                </c:pt>
                <c:pt idx="121">
                  <c:v>6.2600000000000003E-2</c:v>
                </c:pt>
                <c:pt idx="122">
                  <c:v>6.2600000000000003E-2</c:v>
                </c:pt>
                <c:pt idx="123">
                  <c:v>6.2600000000000003E-2</c:v>
                </c:pt>
                <c:pt idx="124">
                  <c:v>6.2600000000000003E-2</c:v>
                </c:pt>
                <c:pt idx="125">
                  <c:v>6.2600000000000003E-2</c:v>
                </c:pt>
                <c:pt idx="126">
                  <c:v>6.2600000000000003E-2</c:v>
                </c:pt>
                <c:pt idx="127">
                  <c:v>6.2600000000000003E-2</c:v>
                </c:pt>
                <c:pt idx="128">
                  <c:v>6.2600000000000003E-2</c:v>
                </c:pt>
                <c:pt idx="129">
                  <c:v>6.2600000000000003E-2</c:v>
                </c:pt>
                <c:pt idx="130">
                  <c:v>6.2600000000000003E-2</c:v>
                </c:pt>
                <c:pt idx="131">
                  <c:v>6.2600000000000003E-2</c:v>
                </c:pt>
                <c:pt idx="132">
                  <c:v>6.2600000000000003E-2</c:v>
                </c:pt>
                <c:pt idx="133">
                  <c:v>6.2600000000000003E-2</c:v>
                </c:pt>
                <c:pt idx="134">
                  <c:v>6.2600000000000003E-2</c:v>
                </c:pt>
                <c:pt idx="135">
                  <c:v>6.2600000000000003E-2</c:v>
                </c:pt>
                <c:pt idx="136">
                  <c:v>6.2600000000000003E-2</c:v>
                </c:pt>
                <c:pt idx="137">
                  <c:v>6.2600000000000003E-2</c:v>
                </c:pt>
                <c:pt idx="138">
                  <c:v>6.2600000000000003E-2</c:v>
                </c:pt>
                <c:pt idx="139">
                  <c:v>6.2600000000000003E-2</c:v>
                </c:pt>
                <c:pt idx="140">
                  <c:v>6.2600000000000003E-2</c:v>
                </c:pt>
                <c:pt idx="141">
                  <c:v>6.2600000000000003E-2</c:v>
                </c:pt>
                <c:pt idx="142">
                  <c:v>6.2600000000000003E-2</c:v>
                </c:pt>
                <c:pt idx="143">
                  <c:v>6.2600000000000003E-2</c:v>
                </c:pt>
                <c:pt idx="144">
                  <c:v>6.2600000000000003E-2</c:v>
                </c:pt>
                <c:pt idx="145">
                  <c:v>6.2600000000000003E-2</c:v>
                </c:pt>
                <c:pt idx="146">
                  <c:v>6.2600000000000003E-2</c:v>
                </c:pt>
                <c:pt idx="147">
                  <c:v>6.2600000000000003E-2</c:v>
                </c:pt>
                <c:pt idx="148">
                  <c:v>6.2600000000000003E-2</c:v>
                </c:pt>
                <c:pt idx="149">
                  <c:v>6.2600000000000003E-2</c:v>
                </c:pt>
                <c:pt idx="150">
                  <c:v>6.2600000000000003E-2</c:v>
                </c:pt>
                <c:pt idx="151">
                  <c:v>6.2600000000000003E-2</c:v>
                </c:pt>
                <c:pt idx="152">
                  <c:v>6.2600000000000003E-2</c:v>
                </c:pt>
                <c:pt idx="153">
                  <c:v>6.2600000000000003E-2</c:v>
                </c:pt>
                <c:pt idx="154">
                  <c:v>6.2600000000000003E-2</c:v>
                </c:pt>
                <c:pt idx="155">
                  <c:v>6.2600000000000003E-2</c:v>
                </c:pt>
                <c:pt idx="156">
                  <c:v>6.2600000000000003E-2</c:v>
                </c:pt>
                <c:pt idx="157">
                  <c:v>6.2600000000000003E-2</c:v>
                </c:pt>
                <c:pt idx="158">
                  <c:v>6.2600000000000003E-2</c:v>
                </c:pt>
                <c:pt idx="159">
                  <c:v>6.2600000000000003E-2</c:v>
                </c:pt>
              </c:numCache>
            </c:numRef>
          </c:val>
          <c:smooth val="0"/>
          <c:extLst>
            <c:ext xmlns:c16="http://schemas.microsoft.com/office/drawing/2014/chart" uri="{C3380CC4-5D6E-409C-BE32-E72D297353CC}">
              <c16:uniqueId val="{00000006-C4C2-42DA-A21F-AF4C8F798297}"/>
            </c:ext>
          </c:extLst>
        </c:ser>
        <c:dLbls>
          <c:showLegendKey val="0"/>
          <c:showVal val="0"/>
          <c:showCatName val="0"/>
          <c:showSerName val="0"/>
          <c:showPercent val="0"/>
          <c:showBubbleSize val="0"/>
        </c:dLbls>
        <c:marker val="1"/>
        <c:smooth val="0"/>
        <c:axId val="149912192"/>
        <c:axId val="149926272"/>
      </c:lineChart>
      <c:catAx>
        <c:axId val="149891712"/>
        <c:scaling>
          <c:orientation val="minMax"/>
        </c:scaling>
        <c:delete val="0"/>
        <c:axPos val="b"/>
        <c:majorGridlines>
          <c:spPr>
            <a:ln w="12700">
              <a:solidFill>
                <a:srgbClr val="C0C0C0"/>
              </a:solidFill>
              <a:prstDash val="solid"/>
            </a:ln>
          </c:spPr>
        </c:majorGridlines>
        <c:title>
          <c:tx>
            <c:rich>
              <a:bodyPr/>
              <a:lstStyle/>
              <a:p>
                <a:pPr>
                  <a:defRPr sz="800" b="1" i="0" u="none" strike="noStrike" baseline="0">
                    <a:solidFill>
                      <a:srgbClr val="000000"/>
                    </a:solidFill>
                    <a:latin typeface="Arial"/>
                    <a:ea typeface="Arial"/>
                    <a:cs typeface="Arial"/>
                  </a:defRPr>
                </a:pPr>
                <a:r>
                  <a:rPr lang="en-US"/>
                  <a:t>Elements</a:t>
                </a:r>
              </a:p>
            </c:rich>
          </c:tx>
          <c:layout>
            <c:manualLayout>
              <c:xMode val="edge"/>
              <c:yMode val="edge"/>
              <c:x val="0.47040498442367601"/>
              <c:y val="0.87044534412955465"/>
            </c:manualLayout>
          </c:layout>
          <c:overlay val="0"/>
          <c:spPr>
            <a:noFill/>
            <a:ln w="25400">
              <a:noFill/>
            </a:ln>
          </c:spPr>
        </c:title>
        <c:numFmt formatCode="General" sourceLinked="0"/>
        <c:majorTickMark val="cross"/>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49910272"/>
        <c:crosses val="autoZero"/>
        <c:auto val="1"/>
        <c:lblAlgn val="ctr"/>
        <c:lblOffset val="100"/>
        <c:tickLblSkip val="10"/>
        <c:tickMarkSkip val="10"/>
        <c:noMultiLvlLbl val="0"/>
      </c:catAx>
      <c:valAx>
        <c:axId val="149910272"/>
        <c:scaling>
          <c:orientation val="minMax"/>
          <c:max val="1"/>
        </c:scaling>
        <c:delete val="0"/>
        <c:axPos val="l"/>
        <c:majorGridlines>
          <c:spPr>
            <a:ln w="12700">
              <a:solidFill>
                <a:srgbClr val="C0C0C0"/>
              </a:solidFill>
              <a:prstDash val="solid"/>
            </a:ln>
          </c:spPr>
        </c:majorGridlines>
        <c:title>
          <c:tx>
            <c:rich>
              <a:bodyPr/>
              <a:lstStyle/>
              <a:p>
                <a:pPr>
                  <a:defRPr sz="800" b="1" i="0" u="none" strike="noStrike" baseline="0">
                    <a:solidFill>
                      <a:srgbClr val="000000"/>
                    </a:solidFill>
                    <a:latin typeface="Arial"/>
                    <a:ea typeface="Arial"/>
                    <a:cs typeface="Arial"/>
                  </a:defRPr>
                </a:pPr>
                <a:r>
                  <a:rPr lang="en-US"/>
                  <a:t>Sensitivity(Vpp)</a:t>
                </a:r>
              </a:p>
            </c:rich>
          </c:tx>
          <c:layout>
            <c:manualLayout>
              <c:xMode val="edge"/>
              <c:yMode val="edge"/>
              <c:x val="6.2305295950155761E-3"/>
              <c:y val="0.26720647773279355"/>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49891712"/>
        <c:crosses val="autoZero"/>
        <c:crossBetween val="between"/>
        <c:majorUnit val="0.2"/>
      </c:valAx>
      <c:catAx>
        <c:axId val="149912192"/>
        <c:scaling>
          <c:orientation val="minMax"/>
        </c:scaling>
        <c:delete val="1"/>
        <c:axPos val="b"/>
        <c:numFmt formatCode="General" sourceLinked="1"/>
        <c:majorTickMark val="out"/>
        <c:minorTickMark val="none"/>
        <c:tickLblPos val="nextTo"/>
        <c:crossAx val="149926272"/>
        <c:crosses val="autoZero"/>
        <c:auto val="0"/>
        <c:lblAlgn val="ctr"/>
        <c:lblOffset val="100"/>
        <c:noMultiLvlLbl val="0"/>
      </c:catAx>
      <c:valAx>
        <c:axId val="149926272"/>
        <c:scaling>
          <c:orientation val="minMax"/>
        </c:scaling>
        <c:delete val="1"/>
        <c:axPos val="l"/>
        <c:numFmt formatCode="General" sourceLinked="1"/>
        <c:majorTickMark val="out"/>
        <c:minorTickMark val="none"/>
        <c:tickLblPos val="nextTo"/>
        <c:crossAx val="149912192"/>
        <c:crosses val="autoZero"/>
        <c:crossBetween val="between"/>
      </c:valAx>
      <c:spPr>
        <a:solidFill>
          <a:srgbClr val="FFFFFF"/>
        </a:solidFill>
        <a:ln w="12700">
          <a:solidFill>
            <a:srgbClr val="C0C0C0"/>
          </a:solidFill>
          <a:prstDash val="solid"/>
        </a:ln>
      </c:spPr>
    </c:plotArea>
    <c:plotVisOnly val="1"/>
    <c:dispBlanksAs val="gap"/>
    <c:showDLblsOverMax val="0"/>
  </c:chart>
  <c:spPr>
    <a:solidFill>
      <a:srgbClr val="FFFFFF"/>
    </a:solidFill>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0.63946</cdr:x>
      <cdr:y>0.10847</cdr:y>
    </cdr:from>
    <cdr:to>
      <cdr:x>0.68763</cdr:x>
      <cdr:y>0.2983</cdr:y>
    </cdr:to>
    <cdr:sp macro="" textlink="">
      <cdr:nvSpPr>
        <cdr:cNvPr id="2" name="Down Arrow 1"/>
        <cdr:cNvSpPr/>
      </cdr:nvSpPr>
      <cdr:spPr>
        <a:xfrm xmlns:a="http://schemas.openxmlformats.org/drawingml/2006/main">
          <a:off x="3800723" y="254441"/>
          <a:ext cx="286247" cy="445273"/>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4674C-8D5A-4795-B95E-81536C37F888}" type="datetimeFigureOut">
              <a:rPr lang="en-US" smtClean="0"/>
              <a:t>4/2/2018</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65E7C-3941-4D59-B850-C8BD6681B3A2}" type="slidenum">
              <a:rPr lang="en-US" smtClean="0"/>
              <a:t>‹#›</a:t>
            </a:fld>
            <a:endParaRPr lang="en-US"/>
          </a:p>
        </p:txBody>
      </p:sp>
    </p:spTree>
    <p:extLst>
      <p:ext uri="{BB962C8B-B14F-4D97-AF65-F5344CB8AC3E}">
        <p14:creationId xmlns:p14="http://schemas.microsoft.com/office/powerpoint/2010/main" val="16069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798" y="1106311"/>
            <a:ext cx="5824153" cy="2931491"/>
          </a:xfrm>
          <a:prstGeom prst="rect">
            <a:avLst/>
          </a:prstGeom>
        </p:spPr>
      </p:pic>
    </p:spTree>
    <p:extLst>
      <p:ext uri="{BB962C8B-B14F-4D97-AF65-F5344CB8AC3E}">
        <p14:creationId xmlns:p14="http://schemas.microsoft.com/office/powerpoint/2010/main" val="92246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8263"/>
          </a:xfrm>
          <a:prstGeom prst="rect">
            <a:avLst/>
          </a:prstGeom>
          <a:solidFill>
            <a:schemeClr val="accent1">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90715" y="3308237"/>
            <a:ext cx="7772400" cy="1022502"/>
          </a:xfrm>
        </p:spPr>
        <p:txBody>
          <a:bodyPr anchor="t">
            <a:normAutofit/>
          </a:bodyPr>
          <a:lstStyle>
            <a:lvl1pPr algn="l">
              <a:defRPr sz="3200" b="1" cap="none"/>
            </a:lvl1pPr>
          </a:lstStyle>
          <a:p>
            <a:r>
              <a:rPr lang="en-US" dirty="0"/>
              <a:t>Click to edit master title style</a:t>
            </a:r>
          </a:p>
        </p:txBody>
      </p:sp>
      <p:sp>
        <p:nvSpPr>
          <p:cNvPr id="3" name="Text Placeholder 2"/>
          <p:cNvSpPr>
            <a:spLocks noGrp="1"/>
          </p:cNvSpPr>
          <p:nvPr>
            <p:ph type="body" idx="1"/>
          </p:nvPr>
        </p:nvSpPr>
        <p:spPr>
          <a:xfrm>
            <a:off x="390715" y="2182054"/>
            <a:ext cx="7772400" cy="1126182"/>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Rectangle 5"/>
          <p:cNvSpPr/>
          <p:nvPr userDrawn="1"/>
        </p:nvSpPr>
        <p:spPr>
          <a:xfrm>
            <a:off x="0" y="4555139"/>
            <a:ext cx="9144000" cy="593124"/>
          </a:xfrm>
          <a:prstGeom prst="rect">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104" y="4768879"/>
            <a:ext cx="2325967" cy="194225"/>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64626" y="4585426"/>
            <a:ext cx="1322173" cy="514304"/>
          </a:xfrm>
          <a:prstGeom prst="rect">
            <a:avLst/>
          </a:prstGeom>
        </p:spPr>
      </p:pic>
    </p:spTree>
    <p:extLst>
      <p:ext uri="{BB962C8B-B14F-4D97-AF65-F5344CB8AC3E}">
        <p14:creationId xmlns:p14="http://schemas.microsoft.com/office/powerpoint/2010/main" val="292285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30188" indent="-227013">
              <a:defRPr sz="2400"/>
            </a:lvl1pPr>
            <a:lvl2pPr marL="461963" indent="-222250">
              <a:defRPr sz="2400"/>
            </a:lvl2pPr>
            <a:lvl3pPr marL="684213" indent="-228600">
              <a:defRPr sz="2000"/>
            </a:lvl3pPr>
          </a:lstStyle>
          <a:p>
            <a:pPr lvl="0"/>
            <a:r>
              <a:rPr lang="en-US" dirty="0"/>
              <a:t>Click to edit Master text styles</a:t>
            </a:r>
          </a:p>
          <a:p>
            <a:pPr lvl="1"/>
            <a:r>
              <a:rPr lang="en-US" dirty="0"/>
              <a:t>Second level</a:t>
            </a:r>
          </a:p>
          <a:p>
            <a:pPr lvl="2"/>
            <a:r>
              <a:rPr lang="en-US" dirty="0"/>
              <a:t>Third level</a:t>
            </a:r>
          </a:p>
        </p:txBody>
      </p:sp>
      <p:sp>
        <p:nvSpPr>
          <p:cNvPr id="4" name="Rectangle 3"/>
          <p:cNvSpPr/>
          <p:nvPr userDrawn="1"/>
        </p:nvSpPr>
        <p:spPr>
          <a:xfrm>
            <a:off x="0" y="4555139"/>
            <a:ext cx="9144000" cy="593124"/>
          </a:xfrm>
          <a:prstGeom prst="rect">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104" y="4768879"/>
            <a:ext cx="2325967" cy="194225"/>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64626" y="4585426"/>
            <a:ext cx="1322173" cy="514304"/>
          </a:xfrm>
          <a:prstGeom prst="rect">
            <a:avLst/>
          </a:prstGeom>
        </p:spPr>
      </p:pic>
    </p:spTree>
    <p:extLst>
      <p:ext uri="{BB962C8B-B14F-4D97-AF65-F5344CB8AC3E}">
        <p14:creationId xmlns:p14="http://schemas.microsoft.com/office/powerpoint/2010/main" val="279058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4555139"/>
            <a:ext cx="9144000" cy="593124"/>
          </a:xfrm>
          <a:prstGeom prst="rect">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104" y="4768879"/>
            <a:ext cx="2325967" cy="194225"/>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64626" y="4585426"/>
            <a:ext cx="1322173" cy="514304"/>
          </a:xfrm>
          <a:prstGeom prst="rect">
            <a:avLst/>
          </a:prstGeom>
        </p:spPr>
      </p:pic>
      <p:sp>
        <p:nvSpPr>
          <p:cNvPr id="10" name="Title 1"/>
          <p:cNvSpPr>
            <a:spLocks noGrp="1"/>
          </p:cNvSpPr>
          <p:nvPr>
            <p:ph type="title"/>
          </p:nvPr>
        </p:nvSpPr>
        <p:spPr>
          <a:xfrm>
            <a:off x="457200" y="206170"/>
            <a:ext cx="8229600" cy="858044"/>
          </a:xfrm>
        </p:spPr>
        <p:txBody>
          <a:bodyPr/>
          <a:lstStyle/>
          <a:p>
            <a:r>
              <a:rPr lang="en-US" dirty="0"/>
              <a:t>Click to edit Master title style</a:t>
            </a:r>
          </a:p>
        </p:txBody>
      </p:sp>
      <p:sp>
        <p:nvSpPr>
          <p:cNvPr id="11" name="Content Placeholder 2"/>
          <p:cNvSpPr>
            <a:spLocks noGrp="1"/>
          </p:cNvSpPr>
          <p:nvPr>
            <p:ph idx="1"/>
          </p:nvPr>
        </p:nvSpPr>
        <p:spPr>
          <a:xfrm>
            <a:off x="457200" y="1201263"/>
            <a:ext cx="8229600" cy="3397615"/>
          </a:xfrm>
        </p:spPr>
        <p:txBody>
          <a:bodyPr/>
          <a:lstStyle>
            <a:lvl1pPr marL="3175" indent="0">
              <a:buNone/>
              <a:defRPr sz="2400"/>
            </a:lvl1pPr>
            <a:lvl2pPr marL="231775" indent="-228600">
              <a:buFont typeface="Arial" panose="020B0604020202020204" pitchFamily="34" charset="0"/>
              <a:buChar char="•"/>
              <a:defRPr sz="2400"/>
            </a:lvl2pPr>
            <a:lvl3pPr marL="461963" indent="-228600">
              <a:buFont typeface="Arial" panose="020B0604020202020204" pitchFamily="34" charset="0"/>
              <a:buChar char="•"/>
              <a:defRPr sz="20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8171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8263"/>
          </a:xfrm>
          <a:prstGeom prst="rect">
            <a:avLst/>
          </a:prstGeom>
          <a:solidFill>
            <a:schemeClr val="accent1">
              <a:lumMod val="40000"/>
              <a:lumOff val="60000"/>
              <a:alpha val="2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555139"/>
            <a:ext cx="9144000" cy="593124"/>
          </a:xfrm>
          <a:prstGeom prst="rect">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104" y="4768879"/>
            <a:ext cx="2325967" cy="194225"/>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64626" y="4585426"/>
            <a:ext cx="1322173" cy="514304"/>
          </a:xfrm>
          <a:prstGeom prst="rect">
            <a:avLst/>
          </a:prstGeom>
        </p:spPr>
      </p:pic>
      <p:sp>
        <p:nvSpPr>
          <p:cNvPr id="6" name="Title 1"/>
          <p:cNvSpPr>
            <a:spLocks noGrp="1"/>
          </p:cNvSpPr>
          <p:nvPr>
            <p:ph type="title" hasCustomPrompt="1"/>
          </p:nvPr>
        </p:nvSpPr>
        <p:spPr>
          <a:xfrm>
            <a:off x="400777" y="3308237"/>
            <a:ext cx="7772400" cy="1022502"/>
          </a:xfrm>
        </p:spPr>
        <p:txBody>
          <a:bodyPr anchor="t">
            <a:normAutofit/>
          </a:bodyPr>
          <a:lstStyle>
            <a:lvl1pPr algn="l">
              <a:defRPr sz="3200" b="1" cap="none"/>
            </a:lvl1pPr>
          </a:lstStyle>
          <a:p>
            <a:r>
              <a:rPr lang="en-US" dirty="0"/>
              <a:t>Click to edit master title style</a:t>
            </a:r>
          </a:p>
        </p:txBody>
      </p:sp>
      <p:sp>
        <p:nvSpPr>
          <p:cNvPr id="7" name="Text Placeholder 2"/>
          <p:cNvSpPr>
            <a:spLocks noGrp="1"/>
          </p:cNvSpPr>
          <p:nvPr>
            <p:ph type="body" idx="1"/>
          </p:nvPr>
        </p:nvSpPr>
        <p:spPr>
          <a:xfrm>
            <a:off x="400777" y="2182054"/>
            <a:ext cx="7772400" cy="1126182"/>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8451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4555139"/>
            <a:ext cx="9144000" cy="593124"/>
          </a:xfrm>
          <a:prstGeom prst="rect">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104" y="4768879"/>
            <a:ext cx="2325967" cy="194225"/>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64626" y="4585426"/>
            <a:ext cx="1322173" cy="514304"/>
          </a:xfrm>
          <a:prstGeom prst="rect">
            <a:avLst/>
          </a:prstGeom>
        </p:spPr>
      </p:pic>
      <p:sp>
        <p:nvSpPr>
          <p:cNvPr id="6" name="Title 1"/>
          <p:cNvSpPr>
            <a:spLocks noGrp="1"/>
          </p:cNvSpPr>
          <p:nvPr>
            <p:ph type="title"/>
          </p:nvPr>
        </p:nvSpPr>
        <p:spPr>
          <a:xfrm>
            <a:off x="457200" y="206170"/>
            <a:ext cx="8229600" cy="858044"/>
          </a:xfrm>
        </p:spPr>
        <p:txBody>
          <a:bodyPr/>
          <a:lstStyle/>
          <a:p>
            <a:r>
              <a:rPr lang="en-US" dirty="0"/>
              <a:t>Click to edit Master title style</a:t>
            </a:r>
          </a:p>
        </p:txBody>
      </p:sp>
      <p:sp>
        <p:nvSpPr>
          <p:cNvPr id="7" name="Content Placeholder 2"/>
          <p:cNvSpPr>
            <a:spLocks noGrp="1"/>
          </p:cNvSpPr>
          <p:nvPr>
            <p:ph idx="1"/>
          </p:nvPr>
        </p:nvSpPr>
        <p:spPr>
          <a:xfrm>
            <a:off x="457200" y="1201263"/>
            <a:ext cx="8229600" cy="3397615"/>
          </a:xfrm>
        </p:spPr>
        <p:txBody>
          <a:bodyPr/>
          <a:lstStyle>
            <a:lvl1pPr>
              <a:defRPr sz="24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9998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4555139"/>
            <a:ext cx="9144000" cy="593124"/>
          </a:xfrm>
          <a:prstGeom prst="rect">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104" y="4768879"/>
            <a:ext cx="2325967" cy="194225"/>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64626" y="4585426"/>
            <a:ext cx="1322173" cy="514304"/>
          </a:xfrm>
          <a:prstGeom prst="rect">
            <a:avLst/>
          </a:prstGeom>
        </p:spPr>
      </p:pic>
      <p:sp>
        <p:nvSpPr>
          <p:cNvPr id="6" name="Title 1"/>
          <p:cNvSpPr>
            <a:spLocks noGrp="1"/>
          </p:cNvSpPr>
          <p:nvPr>
            <p:ph type="title"/>
          </p:nvPr>
        </p:nvSpPr>
        <p:spPr>
          <a:xfrm>
            <a:off x="457200" y="206170"/>
            <a:ext cx="8229600" cy="858044"/>
          </a:xfrm>
        </p:spPr>
        <p:txBody>
          <a:bodyPr/>
          <a:lstStyle/>
          <a:p>
            <a:r>
              <a:rPr lang="en-US" dirty="0"/>
              <a:t>Click to edit Master title style</a:t>
            </a:r>
          </a:p>
        </p:txBody>
      </p:sp>
      <p:sp>
        <p:nvSpPr>
          <p:cNvPr id="7" name="Content Placeholder 2"/>
          <p:cNvSpPr>
            <a:spLocks noGrp="1"/>
          </p:cNvSpPr>
          <p:nvPr>
            <p:ph idx="1"/>
          </p:nvPr>
        </p:nvSpPr>
        <p:spPr>
          <a:xfrm>
            <a:off x="457200" y="1201263"/>
            <a:ext cx="8229600" cy="3397615"/>
          </a:xfrm>
        </p:spPr>
        <p:txBody>
          <a:bodyPr/>
          <a:lstStyle>
            <a:lvl1pPr marL="3175" indent="0">
              <a:buNone/>
              <a:defRPr/>
            </a:lvl1pPr>
            <a:lvl2pPr marL="231775" indent="-227013">
              <a:buFont typeface="Arial" panose="020B0604020202020204" pitchFamily="34" charset="0"/>
              <a:buChar char="•"/>
              <a:defRPr/>
            </a:lvl2pPr>
            <a:lvl3pPr marL="461963" indent="-231775">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5963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Rectangle 4"/>
          <p:cNvSpPr/>
          <p:nvPr userDrawn="1"/>
        </p:nvSpPr>
        <p:spPr>
          <a:xfrm>
            <a:off x="0" y="4555139"/>
            <a:ext cx="9144000" cy="593124"/>
          </a:xfrm>
          <a:prstGeom prst="rect">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3104" y="4768879"/>
            <a:ext cx="2325967" cy="194225"/>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4626" y="4585426"/>
            <a:ext cx="1322173" cy="514304"/>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631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170"/>
            <a:ext cx="8229600" cy="8580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1263"/>
            <a:ext cx="8229600" cy="33976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7611992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61" r:id="rId5"/>
    <p:sldLayoutId id="2147483659" r:id="rId6"/>
    <p:sldLayoutId id="2147483660" r:id="rId7"/>
    <p:sldLayoutId id="2147483654" r:id="rId8"/>
  </p:sldLayoutIdLst>
  <p:txStyles>
    <p:titleStyle>
      <a:lvl1pPr algn="l" defTabSz="457200" rtl="0" eaLnBrk="1" latinLnBrk="0" hangingPunct="1">
        <a:spcBef>
          <a:spcPct val="0"/>
        </a:spcBef>
        <a:buNone/>
        <a:defRPr sz="3600" b="1" kern="1200">
          <a:solidFill>
            <a:srgbClr val="0B4869"/>
          </a:solidFill>
          <a:latin typeface="+mj-lt"/>
          <a:ea typeface="+mj-ea"/>
          <a:cs typeface="Avenir Black Oblique"/>
        </a:defRPr>
      </a:lvl1pPr>
    </p:titleStyle>
    <p:bodyStyle>
      <a:lvl1pPr marL="230188" indent="-227013" algn="l" defTabSz="457200" rtl="0" eaLnBrk="1" latinLnBrk="0" hangingPunct="1">
        <a:lnSpc>
          <a:spcPct val="100000"/>
        </a:lnSpc>
        <a:spcBef>
          <a:spcPts val="1200"/>
        </a:spcBef>
        <a:buFont typeface="Arial"/>
        <a:buChar char="•"/>
        <a:defRPr sz="2400" kern="1200">
          <a:solidFill>
            <a:srgbClr val="0B4869"/>
          </a:solidFill>
          <a:latin typeface="+mn-lt"/>
          <a:ea typeface="+mn-ea"/>
          <a:cs typeface="Avenir Black Oblique"/>
        </a:defRPr>
      </a:lvl1pPr>
      <a:lvl2pPr marL="461963" indent="-231775" algn="l" defTabSz="457200" rtl="0" eaLnBrk="1" latinLnBrk="0" hangingPunct="1">
        <a:lnSpc>
          <a:spcPct val="100000"/>
        </a:lnSpc>
        <a:spcBef>
          <a:spcPts val="1200"/>
        </a:spcBef>
        <a:buFont typeface="Arial"/>
        <a:buChar char="•"/>
        <a:defRPr sz="2400" kern="1200">
          <a:solidFill>
            <a:srgbClr val="0B4869"/>
          </a:solidFill>
          <a:latin typeface="+mn-lt"/>
          <a:ea typeface="+mn-ea"/>
          <a:cs typeface="Avenir Black Oblique"/>
        </a:defRPr>
      </a:lvl2pPr>
      <a:lvl3pPr marL="684213" indent="-228600" algn="l" defTabSz="457200" rtl="0" eaLnBrk="1" latinLnBrk="0" hangingPunct="1">
        <a:lnSpc>
          <a:spcPct val="100000"/>
        </a:lnSpc>
        <a:spcBef>
          <a:spcPts val="1200"/>
        </a:spcBef>
        <a:buFont typeface="Arial"/>
        <a:buChar char="•"/>
        <a:defRPr sz="2000" kern="1200">
          <a:solidFill>
            <a:srgbClr val="0B4869"/>
          </a:solidFill>
          <a:latin typeface="+mn-lt"/>
          <a:ea typeface="+mn-ea"/>
          <a:cs typeface="Avenir Black Oblique"/>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Metallizing" TargetMode="External"/><Relationship Id="rId13" Type="http://schemas.openxmlformats.org/officeDocument/2006/relationships/hyperlink" Target="http://en.wikipedia.org/wiki/Ultrasonic_wave" TargetMode="External"/><Relationship Id="rId3" Type="http://schemas.openxmlformats.org/officeDocument/2006/relationships/hyperlink" Target="http://en.wikipedia.org/wiki/Piezoelectricity" TargetMode="External"/><Relationship Id="rId7" Type="http://schemas.openxmlformats.org/officeDocument/2006/relationships/hyperlink" Target="http://en.wikipedia.org/wiki/Membrane_(selective_barrier)" TargetMode="External"/><Relationship Id="rId12" Type="http://schemas.openxmlformats.org/officeDocument/2006/relationships/hyperlink" Target="http://en.wikipedia.org/wiki/Current_bias" TargetMode="External"/><Relationship Id="rId2" Type="http://schemas.openxmlformats.org/officeDocument/2006/relationships/hyperlink" Target="http://en.wikipedia.org/wiki/Ultrasonic_transducer" TargetMode="External"/><Relationship Id="rId16"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hyperlink" Target="http://en.wikipedia.org/wiki/Coating" TargetMode="External"/><Relationship Id="rId11" Type="http://schemas.openxmlformats.org/officeDocument/2006/relationships/hyperlink" Target="http://en.wikipedia.org/wiki/Signal_(electronics)" TargetMode="External"/><Relationship Id="rId5" Type="http://schemas.openxmlformats.org/officeDocument/2006/relationships/hyperlink" Target="http://en.wikipedia.org/wiki/Silicon" TargetMode="External"/><Relationship Id="rId15" Type="http://schemas.openxmlformats.org/officeDocument/2006/relationships/hyperlink" Target="http://en.wikipedia.org/wiki/Capacitive_micromachined_ultrasonic_transducers#cite_note-General-1" TargetMode="External"/><Relationship Id="rId10" Type="http://schemas.openxmlformats.org/officeDocument/2006/relationships/hyperlink" Target="http://en.wikipedia.org/wiki/Alternating_current" TargetMode="External"/><Relationship Id="rId4" Type="http://schemas.openxmlformats.org/officeDocument/2006/relationships/hyperlink" Target="http://en.wikipedia.org/wiki/Capacitance" TargetMode="External"/><Relationship Id="rId9" Type="http://schemas.openxmlformats.org/officeDocument/2006/relationships/hyperlink" Target="http://en.wikipedia.org/wiki/Electrode" TargetMode="External"/><Relationship Id="rId14" Type="http://schemas.openxmlformats.org/officeDocument/2006/relationships/hyperlink" Target="http://en.wikipedia.org/wiki/Transmitt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ob-ultrasound.net/posakony_life.html" TargetMode="Externa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b="0" dirty="0"/>
              <a:t>How to better diagnose ultrasound probe issues in today’s ever-changing environment.</a:t>
            </a:r>
          </a:p>
        </p:txBody>
      </p:sp>
      <p:sp>
        <p:nvSpPr>
          <p:cNvPr id="3" name="Text Placeholder 2"/>
          <p:cNvSpPr>
            <a:spLocks noGrp="1"/>
          </p:cNvSpPr>
          <p:nvPr>
            <p:ph type="body" idx="1"/>
          </p:nvPr>
        </p:nvSpPr>
        <p:spPr/>
        <p:txBody>
          <a:bodyPr>
            <a:normAutofit/>
          </a:bodyPr>
          <a:lstStyle/>
          <a:p>
            <a:r>
              <a:rPr lang="en-US" sz="2800" b="1" i="1" dirty="0">
                <a:latin typeface="Verdana" pitchFamily="34" charset="0"/>
              </a:rPr>
              <a:t>“Challenges of Ultrasound Probe Technology in the 21</a:t>
            </a:r>
            <a:r>
              <a:rPr lang="en-US" sz="2800" b="1" i="1" baseline="30000" dirty="0">
                <a:latin typeface="Verdana" pitchFamily="34" charset="0"/>
              </a:rPr>
              <a:t>st</a:t>
            </a:r>
            <a:r>
              <a:rPr lang="en-US" sz="2800" b="1" i="1" dirty="0">
                <a:latin typeface="Verdana" pitchFamily="34" charset="0"/>
              </a:rPr>
              <a:t> Century”</a:t>
            </a:r>
            <a:endParaRPr lang="en-US" sz="2800" b="1" i="1" dirty="0"/>
          </a:p>
        </p:txBody>
      </p:sp>
      <p:pic>
        <p:nvPicPr>
          <p:cNvPr id="7" name="Picture 6">
            <a:extLst>
              <a:ext uri="{FF2B5EF4-FFF2-40B4-BE49-F238E27FC236}">
                <a16:creationId xmlns:a16="http://schemas.microsoft.com/office/drawing/2014/main" id="{5BB2F224-BB5D-466A-A0D7-0F5A1EEFB697}"/>
              </a:ext>
            </a:extLst>
          </p:cNvPr>
          <p:cNvPicPr>
            <a:picLocks noChangeAspect="1"/>
          </p:cNvPicPr>
          <p:nvPr/>
        </p:nvPicPr>
        <p:blipFill>
          <a:blip r:embed="rId2"/>
          <a:stretch>
            <a:fillRect/>
          </a:stretch>
        </p:blipFill>
        <p:spPr>
          <a:xfrm>
            <a:off x="337319" y="230912"/>
            <a:ext cx="4234681" cy="1014436"/>
          </a:xfrm>
          <a:prstGeom prst="rect">
            <a:avLst/>
          </a:prstGeom>
        </p:spPr>
      </p:pic>
    </p:spTree>
    <p:extLst>
      <p:ext uri="{BB962C8B-B14F-4D97-AF65-F5344CB8AC3E}">
        <p14:creationId xmlns:p14="http://schemas.microsoft.com/office/powerpoint/2010/main" val="385275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New Technologies</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sp>
        <p:nvSpPr>
          <p:cNvPr id="4" name="Content Placeholder 3">
            <a:extLst>
              <a:ext uri="{FF2B5EF4-FFF2-40B4-BE49-F238E27FC236}">
                <a16:creationId xmlns:a16="http://schemas.microsoft.com/office/drawing/2014/main" id="{B9CFC8A2-4F2A-47F1-860D-970AE5C11FE9}"/>
              </a:ext>
            </a:extLst>
          </p:cNvPr>
          <p:cNvSpPr>
            <a:spLocks noGrp="1"/>
          </p:cNvSpPr>
          <p:nvPr>
            <p:ph idx="1"/>
          </p:nvPr>
        </p:nvSpPr>
        <p:spPr>
          <a:xfrm>
            <a:off x="457200" y="838003"/>
            <a:ext cx="8229600" cy="3397615"/>
          </a:xfrm>
        </p:spPr>
        <p:txBody>
          <a:bodyPr>
            <a:normAutofit/>
          </a:bodyPr>
          <a:lstStyle/>
          <a:p>
            <a:r>
              <a:rPr lang="en-US" sz="1600" dirty="0"/>
              <a:t>The new technologies encompass the use of single crystal array technology such as PMN-PT and PZN-PT single crystal materials</a:t>
            </a:r>
          </a:p>
          <a:p>
            <a:r>
              <a:rPr lang="en-US" sz="1600" dirty="0"/>
              <a:t>Dramatically improved image performance and quality</a:t>
            </a:r>
          </a:p>
          <a:p>
            <a:r>
              <a:rPr lang="en-US" sz="1600" dirty="0"/>
              <a:t>Elements counts from 1000 to 9000 diced elements</a:t>
            </a:r>
          </a:p>
          <a:p>
            <a:r>
              <a:rPr lang="en-US" sz="1600" dirty="0"/>
              <a:t>Allows for “Matrix” array development</a:t>
            </a:r>
          </a:p>
          <a:p>
            <a:r>
              <a:rPr lang="en-US" sz="1600" dirty="0"/>
              <a:t>High cost to manufacture</a:t>
            </a:r>
          </a:p>
          <a:p>
            <a:r>
              <a:rPr lang="en-US" sz="1600" dirty="0"/>
              <a:t>Very few array companies can produce</a:t>
            </a:r>
          </a:p>
          <a:p>
            <a:r>
              <a:rPr lang="en-US" sz="1600" dirty="0"/>
              <a:t>Prone to higher rate of failure due to temperature changes</a:t>
            </a:r>
          </a:p>
          <a:p>
            <a:r>
              <a:rPr lang="en-US" sz="1600" dirty="0"/>
              <a:t>Definitely the future of ultrasound probe and array manufacturing</a:t>
            </a:r>
          </a:p>
          <a:p>
            <a:endParaRPr lang="en-US" sz="1800" dirty="0"/>
          </a:p>
        </p:txBody>
      </p:sp>
      <p:pic>
        <p:nvPicPr>
          <p:cNvPr id="7" name="Picture 2" descr="http://ts4.mm.bing.net/th?id=H.4537621005927371&amp;pid=15.1">
            <a:extLst>
              <a:ext uri="{FF2B5EF4-FFF2-40B4-BE49-F238E27FC236}">
                <a16:creationId xmlns:a16="http://schemas.microsoft.com/office/drawing/2014/main" id="{B069C13B-80A4-4444-B63B-690047E7C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789" y="2455507"/>
            <a:ext cx="2438400" cy="205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3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New Technologies</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sp>
        <p:nvSpPr>
          <p:cNvPr id="4" name="Content Placeholder 3">
            <a:extLst>
              <a:ext uri="{FF2B5EF4-FFF2-40B4-BE49-F238E27FC236}">
                <a16:creationId xmlns:a16="http://schemas.microsoft.com/office/drawing/2014/main" id="{B9CFC8A2-4F2A-47F1-860D-970AE5C11FE9}"/>
              </a:ext>
            </a:extLst>
          </p:cNvPr>
          <p:cNvSpPr>
            <a:spLocks noGrp="1"/>
          </p:cNvSpPr>
          <p:nvPr>
            <p:ph idx="1"/>
          </p:nvPr>
        </p:nvSpPr>
        <p:spPr>
          <a:xfrm>
            <a:off x="457200" y="838003"/>
            <a:ext cx="8229600" cy="3397615"/>
          </a:xfrm>
        </p:spPr>
        <p:txBody>
          <a:bodyPr>
            <a:normAutofit/>
          </a:bodyPr>
          <a:lstStyle/>
          <a:p>
            <a:r>
              <a:rPr lang="en-US" sz="1600" dirty="0"/>
              <a:t>Wireless Probes</a:t>
            </a:r>
          </a:p>
          <a:p>
            <a:r>
              <a:rPr lang="en-US" sz="1600" dirty="0"/>
              <a:t>Probes used on Smartphones</a:t>
            </a:r>
          </a:p>
          <a:p>
            <a:r>
              <a:rPr lang="en-US" sz="1600" dirty="0"/>
              <a:t>CMUT technology</a:t>
            </a:r>
          </a:p>
          <a:p>
            <a:r>
              <a:rPr lang="en-US" sz="1600" dirty="0"/>
              <a:t>Matrix arrays</a:t>
            </a:r>
          </a:p>
          <a:p>
            <a:endParaRPr lang="en-US" sz="1800" dirty="0"/>
          </a:p>
        </p:txBody>
      </p:sp>
      <p:pic>
        <p:nvPicPr>
          <p:cNvPr id="6" name="Picture 5" descr="Image result for Wireless ultrasound probes">
            <a:extLst>
              <a:ext uri="{FF2B5EF4-FFF2-40B4-BE49-F238E27FC236}">
                <a16:creationId xmlns:a16="http://schemas.microsoft.com/office/drawing/2014/main" id="{E167A4B8-1DCA-4BE2-BABF-4B023688E2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75126" y="119892"/>
            <a:ext cx="1699932" cy="1696772"/>
          </a:xfrm>
          <a:prstGeom prst="rect">
            <a:avLst/>
          </a:prstGeom>
          <a:noFill/>
          <a:ln>
            <a:noFill/>
          </a:ln>
        </p:spPr>
      </p:pic>
      <p:pic>
        <p:nvPicPr>
          <p:cNvPr id="8" name="Picture 7" descr="Image result for Wireless ultrasound probes">
            <a:extLst>
              <a:ext uri="{FF2B5EF4-FFF2-40B4-BE49-F238E27FC236}">
                <a16:creationId xmlns:a16="http://schemas.microsoft.com/office/drawing/2014/main" id="{D88DF5AC-552B-4705-93AC-979E89A112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4897" y="2649071"/>
            <a:ext cx="2235574" cy="1813532"/>
          </a:xfrm>
          <a:prstGeom prst="rect">
            <a:avLst/>
          </a:prstGeom>
          <a:noFill/>
          <a:ln>
            <a:noFill/>
          </a:ln>
        </p:spPr>
      </p:pic>
      <p:pic>
        <p:nvPicPr>
          <p:cNvPr id="7" name="Picture 6" descr="Image result for matrix array probes">
            <a:extLst>
              <a:ext uri="{FF2B5EF4-FFF2-40B4-BE49-F238E27FC236}">
                <a16:creationId xmlns:a16="http://schemas.microsoft.com/office/drawing/2014/main" id="{E5FE91CB-F651-4BAD-8D64-3A0485D2BB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22432" y="2865439"/>
            <a:ext cx="3502660" cy="1025525"/>
          </a:xfrm>
          <a:prstGeom prst="rect">
            <a:avLst/>
          </a:prstGeom>
          <a:noFill/>
          <a:ln>
            <a:noFill/>
          </a:ln>
        </p:spPr>
      </p:pic>
    </p:spTree>
    <p:extLst>
      <p:ext uri="{BB962C8B-B14F-4D97-AF65-F5344CB8AC3E}">
        <p14:creationId xmlns:p14="http://schemas.microsoft.com/office/powerpoint/2010/main" val="169263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EDA46-FD2F-45E1-8132-0B49CD72D760}"/>
              </a:ext>
            </a:extLst>
          </p:cNvPr>
          <p:cNvSpPr>
            <a:spLocks noGrp="1"/>
          </p:cNvSpPr>
          <p:nvPr>
            <p:ph type="title"/>
          </p:nvPr>
        </p:nvSpPr>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Definitions</a:t>
            </a:r>
            <a:endParaRPr lang="en-US" sz="2800" dirty="0">
              <a:latin typeface="Calibri" panose="020F0502020204030204" pitchFamily="34" charset="0"/>
              <a:cs typeface="Calibri" panose="020F0502020204030204" pitchFamily="34" charset="0"/>
            </a:endParaRPr>
          </a:p>
        </p:txBody>
      </p:sp>
      <p:sp>
        <p:nvSpPr>
          <p:cNvPr id="15" name="Content Placeholder 2">
            <a:extLst>
              <a:ext uri="{FF2B5EF4-FFF2-40B4-BE49-F238E27FC236}">
                <a16:creationId xmlns:a16="http://schemas.microsoft.com/office/drawing/2014/main" id="{5437D72C-811D-4114-A34A-AC157894F940}"/>
              </a:ext>
            </a:extLst>
          </p:cNvPr>
          <p:cNvSpPr txBox="1">
            <a:spLocks/>
          </p:cNvSpPr>
          <p:nvPr/>
        </p:nvSpPr>
        <p:spPr>
          <a:xfrm>
            <a:off x="457200" y="954741"/>
            <a:ext cx="8229600" cy="4754563"/>
          </a:xfrm>
          <a:prstGeom prst="rect">
            <a:avLst/>
          </a:prstGeom>
        </p:spPr>
        <p:txBody>
          <a:bodyPr/>
          <a:lstStyle>
            <a:lvl1pPr marL="230188" indent="-227013" algn="l" defTabSz="457200" rtl="0" eaLnBrk="1" latinLnBrk="0" hangingPunct="1">
              <a:lnSpc>
                <a:spcPct val="100000"/>
              </a:lnSpc>
              <a:spcBef>
                <a:spcPts val="1200"/>
              </a:spcBef>
              <a:buFont typeface="Arial"/>
              <a:buChar char="•"/>
              <a:defRPr sz="2400" kern="1200">
                <a:solidFill>
                  <a:srgbClr val="0B4869"/>
                </a:solidFill>
                <a:latin typeface="+mn-lt"/>
                <a:ea typeface="+mn-ea"/>
                <a:cs typeface="Avenir Black Oblique"/>
              </a:defRPr>
            </a:lvl1pPr>
            <a:lvl2pPr marL="461963" indent="-231775" algn="l" defTabSz="457200" rtl="0" eaLnBrk="1" latinLnBrk="0" hangingPunct="1">
              <a:lnSpc>
                <a:spcPct val="100000"/>
              </a:lnSpc>
              <a:spcBef>
                <a:spcPts val="1200"/>
              </a:spcBef>
              <a:buFont typeface="Arial"/>
              <a:buChar char="•"/>
              <a:defRPr sz="2400" kern="1200">
                <a:solidFill>
                  <a:srgbClr val="0B4869"/>
                </a:solidFill>
                <a:latin typeface="+mn-lt"/>
                <a:ea typeface="+mn-ea"/>
                <a:cs typeface="Avenir Black Oblique"/>
              </a:defRPr>
            </a:lvl2pPr>
            <a:lvl3pPr marL="684213" indent="-228600" algn="l" defTabSz="457200" rtl="0" eaLnBrk="1" latinLnBrk="0" hangingPunct="1">
              <a:lnSpc>
                <a:spcPct val="100000"/>
              </a:lnSpc>
              <a:spcBef>
                <a:spcPts val="1200"/>
              </a:spcBef>
              <a:buFont typeface="Arial"/>
              <a:buChar char="•"/>
              <a:defRPr sz="2000" kern="1200">
                <a:solidFill>
                  <a:srgbClr val="0B4869"/>
                </a:solidFill>
                <a:latin typeface="+mn-lt"/>
                <a:ea typeface="+mn-ea"/>
                <a:cs typeface="Avenir Black Oblique"/>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PMN-PT - Lead Magnesium Niobate-Lead Titanate</a:t>
            </a:r>
          </a:p>
          <a:p>
            <a:r>
              <a:rPr lang="en-US" dirty="0"/>
              <a:t>PZN-PT - Lead zinc Niobate-lead Titanate</a:t>
            </a:r>
          </a:p>
        </p:txBody>
      </p:sp>
      <p:pic>
        <p:nvPicPr>
          <p:cNvPr id="7" name="Picture 6" descr="Related image">
            <a:extLst>
              <a:ext uri="{FF2B5EF4-FFF2-40B4-BE49-F238E27FC236}">
                <a16:creationId xmlns:a16="http://schemas.microsoft.com/office/drawing/2014/main" id="{32977507-16BF-4BC4-9B7E-84FBB76EBA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04657" y="1945133"/>
            <a:ext cx="5734685" cy="2419350"/>
          </a:xfrm>
          <a:prstGeom prst="rect">
            <a:avLst/>
          </a:prstGeom>
          <a:noFill/>
          <a:ln>
            <a:noFill/>
          </a:ln>
        </p:spPr>
      </p:pic>
    </p:spTree>
    <p:extLst>
      <p:ext uri="{BB962C8B-B14F-4D97-AF65-F5344CB8AC3E}">
        <p14:creationId xmlns:p14="http://schemas.microsoft.com/office/powerpoint/2010/main" val="82093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Single Crystal Arrays</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10" name="ctl00_cphMainContent_ctl00_ctl00_Image" descr="Transducer technology for the whole body">
            <a:extLst>
              <a:ext uri="{FF2B5EF4-FFF2-40B4-BE49-F238E27FC236}">
                <a16:creationId xmlns:a16="http://schemas.microsoft.com/office/drawing/2014/main" id="{4CADEDC3-C2FF-4C16-917B-4EAFB02981E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2312" y="1341437"/>
            <a:ext cx="2619375" cy="2390775"/>
          </a:xfrm>
          <a:prstGeom prst="rect">
            <a:avLst/>
          </a:prstGeom>
          <a:noFill/>
          <a:ln>
            <a:noFill/>
          </a:ln>
        </p:spPr>
      </p:pic>
      <p:sp>
        <p:nvSpPr>
          <p:cNvPr id="11" name="TextBox 10">
            <a:extLst>
              <a:ext uri="{FF2B5EF4-FFF2-40B4-BE49-F238E27FC236}">
                <a16:creationId xmlns:a16="http://schemas.microsoft.com/office/drawing/2014/main" id="{51300A14-993B-408C-9CB9-E73EE314D40B}"/>
              </a:ext>
            </a:extLst>
          </p:cNvPr>
          <p:cNvSpPr txBox="1"/>
          <p:nvPr/>
        </p:nvSpPr>
        <p:spPr>
          <a:xfrm>
            <a:off x="1580595" y="2357171"/>
            <a:ext cx="1219200" cy="646331"/>
          </a:xfrm>
          <a:prstGeom prst="rect">
            <a:avLst/>
          </a:prstGeom>
          <a:noFill/>
        </p:spPr>
        <p:txBody>
          <a:bodyPr wrap="square" rtlCol="0">
            <a:spAutoFit/>
          </a:bodyPr>
          <a:lstStyle/>
          <a:p>
            <a:r>
              <a:rPr lang="en-US" dirty="0"/>
              <a:t>PZT crystal</a:t>
            </a:r>
          </a:p>
        </p:txBody>
      </p:sp>
      <p:sp>
        <p:nvSpPr>
          <p:cNvPr id="12" name="TextBox 11">
            <a:extLst>
              <a:ext uri="{FF2B5EF4-FFF2-40B4-BE49-F238E27FC236}">
                <a16:creationId xmlns:a16="http://schemas.microsoft.com/office/drawing/2014/main" id="{6FD4A0B3-19FC-4201-9593-B974680595A1}"/>
              </a:ext>
            </a:extLst>
          </p:cNvPr>
          <p:cNvSpPr txBox="1"/>
          <p:nvPr/>
        </p:nvSpPr>
        <p:spPr>
          <a:xfrm>
            <a:off x="6463792" y="2327146"/>
            <a:ext cx="1828800" cy="646331"/>
          </a:xfrm>
          <a:prstGeom prst="rect">
            <a:avLst/>
          </a:prstGeom>
          <a:noFill/>
        </p:spPr>
        <p:txBody>
          <a:bodyPr wrap="square" rtlCol="0">
            <a:spAutoFit/>
          </a:bodyPr>
          <a:lstStyle/>
          <a:p>
            <a:r>
              <a:rPr lang="en-US" dirty="0"/>
              <a:t>PMN single crystal</a:t>
            </a:r>
          </a:p>
        </p:txBody>
      </p:sp>
    </p:spTree>
    <p:extLst>
      <p:ext uri="{BB962C8B-B14F-4D97-AF65-F5344CB8AC3E}">
        <p14:creationId xmlns:p14="http://schemas.microsoft.com/office/powerpoint/2010/main" val="1596341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Matrix Array</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10" name="Picture 2">
            <a:extLst>
              <a:ext uri="{FF2B5EF4-FFF2-40B4-BE49-F238E27FC236}">
                <a16:creationId xmlns:a16="http://schemas.microsoft.com/office/drawing/2014/main" id="{33CBFF03-EA8C-4ED2-BC21-62AE1E7D6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59911"/>
            <a:ext cx="4027384" cy="171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a:extLst>
              <a:ext uri="{FF2B5EF4-FFF2-40B4-BE49-F238E27FC236}">
                <a16:creationId xmlns:a16="http://schemas.microsoft.com/office/drawing/2014/main" id="{4C8209F2-3CD6-4ACC-9C2D-2ADEE7F8FB3F}"/>
              </a:ext>
            </a:extLst>
          </p:cNvPr>
          <p:cNvSpPr>
            <a:spLocks noGrp="1"/>
          </p:cNvSpPr>
          <p:nvPr>
            <p:ph idx="1"/>
          </p:nvPr>
        </p:nvSpPr>
        <p:spPr>
          <a:xfrm>
            <a:off x="457200" y="838200"/>
            <a:ext cx="8229600" cy="3077766"/>
          </a:xfrm>
          <a:prstGeom prst="rect">
            <a:avLst/>
          </a:prstGeom>
        </p:spPr>
        <p:txBody>
          <a:bodyPr>
            <a:spAutoFit/>
          </a:bodyPr>
          <a:lstStyle/>
          <a:p>
            <a:endParaRPr lang="en-US" sz="1600" i="1" dirty="0"/>
          </a:p>
          <a:p>
            <a:endParaRPr lang="en-US" sz="1600" i="1" dirty="0"/>
          </a:p>
          <a:p>
            <a:endParaRPr lang="en-US" sz="1600" i="1" dirty="0"/>
          </a:p>
          <a:p>
            <a:endParaRPr lang="en-US" sz="1600" i="1" dirty="0"/>
          </a:p>
          <a:p>
            <a:endParaRPr lang="en-US" sz="1600" i="1" dirty="0"/>
          </a:p>
          <a:p>
            <a:r>
              <a:rPr lang="en-US" sz="1600" i="1" dirty="0"/>
              <a:t>2D Matrix array transducer (Left)The transducer crystal is equally divided into 3000 to 6000 elements that are arrayed in a matrix composed of many longitudinal and horizontal lines. (Right) The elements of the transducer crystal are as minute as a hair in diameter (courtesy of Philips Medical Systems, Bothell, Washington). </a:t>
            </a:r>
            <a:endParaRPr lang="en-US" sz="1600" dirty="0"/>
          </a:p>
        </p:txBody>
      </p:sp>
    </p:spTree>
    <p:extLst>
      <p:ext uri="{BB962C8B-B14F-4D97-AF65-F5344CB8AC3E}">
        <p14:creationId xmlns:p14="http://schemas.microsoft.com/office/powerpoint/2010/main" val="3128019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Matrix Array</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sp>
        <p:nvSpPr>
          <p:cNvPr id="12" name="Rectangle 11">
            <a:extLst>
              <a:ext uri="{FF2B5EF4-FFF2-40B4-BE49-F238E27FC236}">
                <a16:creationId xmlns:a16="http://schemas.microsoft.com/office/drawing/2014/main" id="{FCE41011-E6BA-45E8-B016-74E2FE9F4436}"/>
              </a:ext>
            </a:extLst>
          </p:cNvPr>
          <p:cNvSpPr/>
          <p:nvPr/>
        </p:nvSpPr>
        <p:spPr>
          <a:xfrm>
            <a:off x="53833" y="1099528"/>
            <a:ext cx="1864613" cy="369332"/>
          </a:xfrm>
          <a:prstGeom prst="rect">
            <a:avLst/>
          </a:prstGeom>
        </p:spPr>
        <p:txBody>
          <a:bodyPr wrap="none">
            <a:spAutoFit/>
          </a:bodyPr>
          <a:lstStyle/>
          <a:p>
            <a:r>
              <a:rPr lang="en-US" dirty="0"/>
              <a:t>Inside the X7-2t </a:t>
            </a:r>
          </a:p>
        </p:txBody>
      </p:sp>
      <p:pic>
        <p:nvPicPr>
          <p:cNvPr id="10" name="Content Placeholder 9" descr="Image result for matrix array ultrasound transducer technology">
            <a:extLst>
              <a:ext uri="{FF2B5EF4-FFF2-40B4-BE49-F238E27FC236}">
                <a16:creationId xmlns:a16="http://schemas.microsoft.com/office/drawing/2014/main" id="{8893E9CD-F8B5-46A3-AB65-505F687A66D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0866" y="1008179"/>
            <a:ext cx="5184313" cy="3397250"/>
          </a:xfrm>
          <a:prstGeom prst="rect">
            <a:avLst/>
          </a:prstGeom>
          <a:noFill/>
          <a:ln>
            <a:noFill/>
          </a:ln>
        </p:spPr>
      </p:pic>
    </p:spTree>
    <p:extLst>
      <p:ext uri="{BB962C8B-B14F-4D97-AF65-F5344CB8AC3E}">
        <p14:creationId xmlns:p14="http://schemas.microsoft.com/office/powerpoint/2010/main" val="4141508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Matrix Array</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10" name="Picture 2" descr="http://www.intechopen.com/source/html/45006/media/image12.jpeg">
            <a:extLst>
              <a:ext uri="{FF2B5EF4-FFF2-40B4-BE49-F238E27FC236}">
                <a16:creationId xmlns:a16="http://schemas.microsoft.com/office/drawing/2014/main" id="{7DD09F8D-1837-463F-9D94-47D249992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1230" y="1108626"/>
            <a:ext cx="5628817" cy="20639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F116A-5C8A-4945-8457-4D28A36A1650}"/>
              </a:ext>
            </a:extLst>
          </p:cNvPr>
          <p:cNvSpPr txBox="1"/>
          <p:nvPr/>
        </p:nvSpPr>
        <p:spPr>
          <a:xfrm>
            <a:off x="1471230" y="3348094"/>
            <a:ext cx="2895600" cy="646331"/>
          </a:xfrm>
          <a:prstGeom prst="rect">
            <a:avLst/>
          </a:prstGeom>
          <a:noFill/>
        </p:spPr>
        <p:txBody>
          <a:bodyPr wrap="square" rtlCol="0">
            <a:spAutoFit/>
          </a:bodyPr>
          <a:lstStyle/>
          <a:p>
            <a:r>
              <a:rPr lang="en-US" dirty="0"/>
              <a:t>“Grid” pattern of array aperture</a:t>
            </a:r>
          </a:p>
        </p:txBody>
      </p:sp>
      <p:sp>
        <p:nvSpPr>
          <p:cNvPr id="13" name="Up Arrow 3">
            <a:extLst>
              <a:ext uri="{FF2B5EF4-FFF2-40B4-BE49-F238E27FC236}">
                <a16:creationId xmlns:a16="http://schemas.microsoft.com/office/drawing/2014/main" id="{737E7D73-089F-4E0B-AF2D-DA6823181362}"/>
              </a:ext>
            </a:extLst>
          </p:cNvPr>
          <p:cNvSpPr/>
          <p:nvPr/>
        </p:nvSpPr>
        <p:spPr>
          <a:xfrm>
            <a:off x="3818965" y="3316592"/>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729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Matrix Array</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10" name="Picture 2" descr="http://www.freepatentsonline.com/6540683-0-large.jpg">
            <a:extLst>
              <a:ext uri="{FF2B5EF4-FFF2-40B4-BE49-F238E27FC236}">
                <a16:creationId xmlns:a16="http://schemas.microsoft.com/office/drawing/2014/main" id="{0E8D2758-C93B-4135-B93D-0C0B0486B2C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09135" y="1113678"/>
            <a:ext cx="4431829" cy="30634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14FDAB4-8A23-4E30-A4B4-5DF04AF12755}"/>
              </a:ext>
            </a:extLst>
          </p:cNvPr>
          <p:cNvSpPr txBox="1"/>
          <p:nvPr/>
        </p:nvSpPr>
        <p:spPr>
          <a:xfrm>
            <a:off x="3572436" y="382089"/>
            <a:ext cx="4572000" cy="646331"/>
          </a:xfrm>
          <a:prstGeom prst="rect">
            <a:avLst/>
          </a:prstGeom>
          <a:noFill/>
        </p:spPr>
        <p:txBody>
          <a:bodyPr wrap="square" rtlCol="0">
            <a:spAutoFit/>
          </a:bodyPr>
          <a:lstStyle/>
          <a:p>
            <a:r>
              <a:rPr lang="en-US" dirty="0"/>
              <a:t>Example of Transmit/Receive circuitry in Matrix Arrays</a:t>
            </a:r>
          </a:p>
        </p:txBody>
      </p:sp>
    </p:spTree>
    <p:extLst>
      <p:ext uri="{BB962C8B-B14F-4D97-AF65-F5344CB8AC3E}">
        <p14:creationId xmlns:p14="http://schemas.microsoft.com/office/powerpoint/2010/main" val="146741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6DB1-AC1E-471F-9B32-280453F23DEC}"/>
              </a:ext>
            </a:extLst>
          </p:cNvPr>
          <p:cNvSpPr>
            <a:spLocks noGrp="1"/>
          </p:cNvSpPr>
          <p:nvPr>
            <p:ph type="title"/>
          </p:nvPr>
        </p:nvSpPr>
        <p:spPr/>
        <p:txBody>
          <a:bodyPr>
            <a:normAutofit/>
          </a:bodyPr>
          <a:lstStyle/>
          <a:p>
            <a:r>
              <a:rPr lang="en-US" sz="2800" dirty="0">
                <a:latin typeface="Calibri" panose="020F0502020204030204" pitchFamily="34" charset="0"/>
                <a:cs typeface="Calibri" panose="020F0502020204030204" pitchFamily="34" charset="0"/>
              </a:rPr>
              <a:t>Matrix Array problems</a:t>
            </a:r>
          </a:p>
        </p:txBody>
      </p:sp>
      <p:sp>
        <p:nvSpPr>
          <p:cNvPr id="3" name="Content Placeholder 2">
            <a:extLst>
              <a:ext uri="{FF2B5EF4-FFF2-40B4-BE49-F238E27FC236}">
                <a16:creationId xmlns:a16="http://schemas.microsoft.com/office/drawing/2014/main" id="{74DC174A-207E-4FD3-97CC-51821C33FB83}"/>
              </a:ext>
            </a:extLst>
          </p:cNvPr>
          <p:cNvSpPr>
            <a:spLocks noGrp="1"/>
          </p:cNvSpPr>
          <p:nvPr>
            <p:ph idx="1"/>
          </p:nvPr>
        </p:nvSpPr>
        <p:spPr/>
        <p:txBody>
          <a:bodyPr>
            <a:normAutofit/>
          </a:bodyPr>
          <a:lstStyle/>
          <a:p>
            <a:r>
              <a:rPr lang="en-US" sz="1800" dirty="0"/>
              <a:t>Testing is an issue. (Limited testing devices on the market)</a:t>
            </a:r>
          </a:p>
          <a:p>
            <a:r>
              <a:rPr lang="en-US" sz="1800" dirty="0"/>
              <a:t>The arrays typically do not fail. </a:t>
            </a:r>
          </a:p>
          <a:p>
            <a:r>
              <a:rPr lang="en-US" sz="1800" dirty="0"/>
              <a:t>More “electronic” issues.</a:t>
            </a:r>
          </a:p>
          <a:p>
            <a:r>
              <a:rPr lang="en-US" sz="1800" dirty="0"/>
              <a:t>Over-current draw problems</a:t>
            </a:r>
          </a:p>
          <a:p>
            <a:r>
              <a:rPr lang="en-US" sz="1800" dirty="0"/>
              <a:t>Component failures</a:t>
            </a:r>
          </a:p>
          <a:p>
            <a:r>
              <a:rPr lang="en-US" sz="1800" dirty="0"/>
              <a:t>Cabling problems</a:t>
            </a:r>
          </a:p>
        </p:txBody>
      </p:sp>
      <p:pic>
        <p:nvPicPr>
          <p:cNvPr id="4" name="Picture 3" descr="Image result for matrix array ultrasound transducer technology">
            <a:extLst>
              <a:ext uri="{FF2B5EF4-FFF2-40B4-BE49-F238E27FC236}">
                <a16:creationId xmlns:a16="http://schemas.microsoft.com/office/drawing/2014/main" id="{08A10E3F-B7C0-4BF3-AF41-73FB63376F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57305" y="635192"/>
            <a:ext cx="2186345" cy="1345128"/>
          </a:xfrm>
          <a:prstGeom prst="rect">
            <a:avLst/>
          </a:prstGeom>
          <a:noFill/>
          <a:ln>
            <a:noFill/>
          </a:ln>
        </p:spPr>
      </p:pic>
      <p:pic>
        <p:nvPicPr>
          <p:cNvPr id="5" name="Picture 4" descr="Image result for micro coax cable ultrasound technology">
            <a:extLst>
              <a:ext uri="{FF2B5EF4-FFF2-40B4-BE49-F238E27FC236}">
                <a16:creationId xmlns:a16="http://schemas.microsoft.com/office/drawing/2014/main" id="{48143181-D85C-442F-983A-8E35C18FC9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45438" y="2703153"/>
            <a:ext cx="1784512" cy="1481549"/>
          </a:xfrm>
          <a:prstGeom prst="rect">
            <a:avLst/>
          </a:prstGeom>
          <a:noFill/>
          <a:ln>
            <a:noFill/>
          </a:ln>
        </p:spPr>
      </p:pic>
      <p:pic>
        <p:nvPicPr>
          <p:cNvPr id="6" name="Picture 5" descr="Image result for micro coax cable ultrasound technology">
            <a:extLst>
              <a:ext uri="{FF2B5EF4-FFF2-40B4-BE49-F238E27FC236}">
                <a16:creationId xmlns:a16="http://schemas.microsoft.com/office/drawing/2014/main" id="{0E08D451-7E82-4BD1-8643-6F9055D910D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53609" y="2621726"/>
            <a:ext cx="1646608" cy="1644401"/>
          </a:xfrm>
          <a:prstGeom prst="rect">
            <a:avLst/>
          </a:prstGeom>
          <a:noFill/>
          <a:ln>
            <a:noFill/>
          </a:ln>
        </p:spPr>
      </p:pic>
    </p:spTree>
    <p:extLst>
      <p:ext uri="{BB962C8B-B14F-4D97-AF65-F5344CB8AC3E}">
        <p14:creationId xmlns:p14="http://schemas.microsoft.com/office/powerpoint/2010/main" val="390395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CMUT Technology</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sp>
        <p:nvSpPr>
          <p:cNvPr id="4" name="Content Placeholder 3">
            <a:extLst>
              <a:ext uri="{FF2B5EF4-FFF2-40B4-BE49-F238E27FC236}">
                <a16:creationId xmlns:a16="http://schemas.microsoft.com/office/drawing/2014/main" id="{DB821F0E-BD9C-4551-9948-58E4922A858D}"/>
              </a:ext>
            </a:extLst>
          </p:cNvPr>
          <p:cNvSpPr>
            <a:spLocks noGrp="1"/>
          </p:cNvSpPr>
          <p:nvPr>
            <p:ph idx="1"/>
          </p:nvPr>
        </p:nvSpPr>
        <p:spPr>
          <a:xfrm>
            <a:off x="457200" y="770957"/>
            <a:ext cx="8229600" cy="3397615"/>
          </a:xfrm>
        </p:spPr>
        <p:txBody>
          <a:bodyPr>
            <a:normAutofit/>
          </a:bodyPr>
          <a:lstStyle/>
          <a:p>
            <a:pPr marL="3175" indent="0">
              <a:buNone/>
            </a:pPr>
            <a:r>
              <a:rPr lang="en-US" sz="2000" dirty="0"/>
              <a:t>What is CMUT?</a:t>
            </a:r>
          </a:p>
        </p:txBody>
      </p:sp>
      <p:sp>
        <p:nvSpPr>
          <p:cNvPr id="10" name="Rectangle 9">
            <a:extLst>
              <a:ext uri="{FF2B5EF4-FFF2-40B4-BE49-F238E27FC236}">
                <a16:creationId xmlns:a16="http://schemas.microsoft.com/office/drawing/2014/main" id="{33494A59-9E41-4B2A-BEF6-790057557367}"/>
              </a:ext>
            </a:extLst>
          </p:cNvPr>
          <p:cNvSpPr/>
          <p:nvPr/>
        </p:nvSpPr>
        <p:spPr>
          <a:xfrm>
            <a:off x="457200" y="1172818"/>
            <a:ext cx="7162800" cy="3293209"/>
          </a:xfrm>
          <a:prstGeom prst="rect">
            <a:avLst/>
          </a:prstGeom>
        </p:spPr>
        <p:txBody>
          <a:bodyPr wrap="square">
            <a:spAutoFit/>
          </a:bodyPr>
          <a:lstStyle/>
          <a:p>
            <a:r>
              <a:rPr lang="en-US" sz="1600" b="1" dirty="0"/>
              <a:t>Capacitive micro-machined ultrasonic transducers</a:t>
            </a:r>
            <a:r>
              <a:rPr lang="en-US" sz="1600" dirty="0"/>
              <a:t> (CMUT) is a relatively new concept in the field of </a:t>
            </a:r>
            <a:r>
              <a:rPr lang="en-US" sz="1600" dirty="0">
                <a:hlinkClick r:id="rId2" tooltip="Ultrasonic transducer"/>
              </a:rPr>
              <a:t>ultrasonic transducers</a:t>
            </a:r>
            <a:r>
              <a:rPr lang="en-US" sz="1600" dirty="0"/>
              <a:t>. Most of the commercial ultrasonic transducers today are based on </a:t>
            </a:r>
            <a:r>
              <a:rPr lang="en-US" sz="1600" dirty="0">
                <a:hlinkClick r:id="rId3" tooltip="Piezoelectricity"/>
              </a:rPr>
              <a:t>piezoelectricity</a:t>
            </a:r>
            <a:r>
              <a:rPr lang="en-US" sz="1600" dirty="0"/>
              <a:t>. CMUTs are the transducers where the energy transduction is due to change in </a:t>
            </a:r>
            <a:r>
              <a:rPr lang="en-US" sz="1600" dirty="0">
                <a:hlinkClick r:id="rId4" tooltip="Capacitance"/>
              </a:rPr>
              <a:t>capacitance</a:t>
            </a:r>
            <a:r>
              <a:rPr lang="en-US" sz="1600" dirty="0"/>
              <a:t>. CMUTs are constructed on </a:t>
            </a:r>
            <a:r>
              <a:rPr lang="en-US" sz="1600" dirty="0">
                <a:hlinkClick r:id="rId5" tooltip="Silicon"/>
              </a:rPr>
              <a:t>silicon</a:t>
            </a:r>
            <a:r>
              <a:rPr lang="en-US" sz="1600" dirty="0"/>
              <a:t> using micromachining technique. A cavity is formed in a silicon </a:t>
            </a:r>
            <a:r>
              <a:rPr lang="en-US" sz="1600" dirty="0">
                <a:hlinkClick r:id="rId6" tooltip="Coating"/>
              </a:rPr>
              <a:t>substrate</a:t>
            </a:r>
            <a:r>
              <a:rPr lang="en-US" sz="1600" dirty="0"/>
              <a:t>, and a thin layer suspended on the top of the cavity serves as a </a:t>
            </a:r>
            <a:r>
              <a:rPr lang="en-US" sz="1600" dirty="0">
                <a:hlinkClick r:id="rId7" tooltip="Membrane (selective barrier)"/>
              </a:rPr>
              <a:t>membrane</a:t>
            </a:r>
            <a:r>
              <a:rPr lang="en-US" sz="1600" dirty="0"/>
              <a:t> on which a </a:t>
            </a:r>
            <a:r>
              <a:rPr lang="en-US" sz="1600" dirty="0">
                <a:hlinkClick r:id="rId8" tooltip="Metallizing"/>
              </a:rPr>
              <a:t>metallized</a:t>
            </a:r>
            <a:r>
              <a:rPr lang="en-US" sz="1600" dirty="0"/>
              <a:t> layer acts an </a:t>
            </a:r>
            <a:r>
              <a:rPr lang="en-US" sz="1600" dirty="0">
                <a:hlinkClick r:id="rId9" tooltip="Electrode"/>
              </a:rPr>
              <a:t>electrode</a:t>
            </a:r>
            <a:r>
              <a:rPr lang="en-US" sz="1600" dirty="0"/>
              <a:t>, together with the silicon substrate which serves as a bottom electrode.</a:t>
            </a:r>
          </a:p>
          <a:p>
            <a:r>
              <a:rPr lang="en-US" sz="1600" dirty="0"/>
              <a:t>If an </a:t>
            </a:r>
            <a:r>
              <a:rPr lang="en-US" sz="1600" dirty="0">
                <a:hlinkClick r:id="rId10" tooltip="Alternating current"/>
              </a:rPr>
              <a:t>AC</a:t>
            </a:r>
            <a:r>
              <a:rPr lang="en-US" sz="1600" dirty="0"/>
              <a:t> </a:t>
            </a:r>
            <a:r>
              <a:rPr lang="en-US" sz="1600" dirty="0">
                <a:hlinkClick r:id="rId11" tooltip="Signal (electronics)"/>
              </a:rPr>
              <a:t>signal</a:t>
            </a:r>
            <a:r>
              <a:rPr lang="en-US" sz="1600" dirty="0"/>
              <a:t> is applied across the </a:t>
            </a:r>
            <a:r>
              <a:rPr lang="en-US" sz="1600" dirty="0">
                <a:hlinkClick r:id="rId12" tooltip="Current bias"/>
              </a:rPr>
              <a:t>biased</a:t>
            </a:r>
            <a:r>
              <a:rPr lang="en-US" sz="1600" dirty="0"/>
              <a:t> electrodes, it will generate </a:t>
            </a:r>
            <a:r>
              <a:rPr lang="en-US" sz="1600" dirty="0">
                <a:hlinkClick r:id="rId13" tooltip="Ultrasonic wave"/>
              </a:rPr>
              <a:t>ultrasonic waves</a:t>
            </a:r>
            <a:r>
              <a:rPr lang="en-US" sz="1600" dirty="0"/>
              <a:t> in the medium of interest. In this way it works as a </a:t>
            </a:r>
            <a:r>
              <a:rPr lang="en-US" sz="1600" dirty="0">
                <a:hlinkClick r:id="rId14" tooltip="Transmitter"/>
              </a:rPr>
              <a:t>transmitter</a:t>
            </a:r>
            <a:r>
              <a:rPr lang="en-US" sz="1600" dirty="0"/>
              <a:t>. On the other hand, if ultrasonic waves are applied on the membrane of biased CMUT, it will generate alternating signal as the capacitance of the CMUT is varied. In this way, it works as a receiver of ultrasonic waves.</a:t>
            </a:r>
            <a:r>
              <a:rPr lang="en-US" sz="1600" baseline="30000" dirty="0">
                <a:hlinkClick r:id="rId15"/>
              </a:rPr>
              <a:t>[1]</a:t>
            </a:r>
            <a:endParaRPr lang="en-US" sz="1600" dirty="0"/>
          </a:p>
        </p:txBody>
      </p:sp>
      <p:pic>
        <p:nvPicPr>
          <p:cNvPr id="11" name="Picture 2" descr="http://www-mtl.mit.edu/wpmu/ar2013/files/2013/07/chen_ultrasound_01-300x274.jpg">
            <a:extLst>
              <a:ext uri="{FF2B5EF4-FFF2-40B4-BE49-F238E27FC236}">
                <a16:creationId xmlns:a16="http://schemas.microsoft.com/office/drawing/2014/main" id="{302B7B63-0A18-4072-BE29-E5D039FC810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81983" y="72033"/>
            <a:ext cx="1677305" cy="153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03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81336"/>
          </a:xfrm>
        </p:spPr>
        <p:txBody>
          <a:bodyPr>
            <a:normAutofit/>
          </a:bodyPr>
          <a:lstStyle/>
          <a:p>
            <a:pPr algn="l"/>
            <a:r>
              <a:rPr lang="en-US" sz="2800" dirty="0"/>
              <a:t>What we will cover</a:t>
            </a:r>
          </a:p>
        </p:txBody>
      </p:sp>
      <p:sp>
        <p:nvSpPr>
          <p:cNvPr id="3" name="Content Placeholder 2"/>
          <p:cNvSpPr>
            <a:spLocks noGrp="1"/>
          </p:cNvSpPr>
          <p:nvPr>
            <p:ph idx="1"/>
          </p:nvPr>
        </p:nvSpPr>
        <p:spPr>
          <a:xfrm>
            <a:off x="457200" y="1201262"/>
            <a:ext cx="8229600" cy="3397616"/>
          </a:xfrm>
        </p:spPr>
        <p:txBody>
          <a:bodyPr>
            <a:normAutofit fontScale="92500" lnSpcReduction="20000"/>
          </a:bodyPr>
          <a:lstStyle/>
          <a:p>
            <a:r>
              <a:rPr lang="en-US" sz="1600" dirty="0"/>
              <a:t>The probe of today</a:t>
            </a:r>
          </a:p>
          <a:p>
            <a:r>
              <a:rPr lang="en-US" sz="1600" dirty="0"/>
              <a:t>How transducer technology has and </a:t>
            </a:r>
            <a:r>
              <a:rPr lang="en-US" sz="1600" b="1" i="1" dirty="0"/>
              <a:t>IS</a:t>
            </a:r>
            <a:r>
              <a:rPr lang="en-US" sz="1600" dirty="0"/>
              <a:t> changing</a:t>
            </a:r>
          </a:p>
          <a:p>
            <a:r>
              <a:rPr lang="en-US" sz="1600" dirty="0"/>
              <a:t>New technologies</a:t>
            </a:r>
          </a:p>
          <a:p>
            <a:r>
              <a:rPr lang="en-US" sz="1600" dirty="0"/>
              <a:t>Single crystal arrays, new materials, probes, etc.</a:t>
            </a:r>
          </a:p>
          <a:p>
            <a:r>
              <a:rPr lang="en-US" sz="1600" dirty="0"/>
              <a:t>CMUT Technology</a:t>
            </a:r>
          </a:p>
          <a:p>
            <a:r>
              <a:rPr lang="en-US" sz="1600" dirty="0"/>
              <a:t>Matrix Array issues</a:t>
            </a:r>
          </a:p>
          <a:p>
            <a:r>
              <a:rPr lang="en-US" sz="1600" dirty="0"/>
              <a:t>Testing New Technologies</a:t>
            </a:r>
          </a:p>
          <a:p>
            <a:r>
              <a:rPr lang="en-US" sz="1600" dirty="0"/>
              <a:t>Probes in the U.S.</a:t>
            </a:r>
          </a:p>
          <a:p>
            <a:r>
              <a:rPr lang="en-US" sz="1600" dirty="0"/>
              <a:t>What do these new technologies mean for you?</a:t>
            </a:r>
          </a:p>
          <a:p>
            <a:r>
              <a:rPr lang="en-US" sz="1600" dirty="0"/>
              <a:t>Q&amp;A</a:t>
            </a:r>
          </a:p>
        </p:txBody>
      </p:sp>
      <p:pic>
        <p:nvPicPr>
          <p:cNvPr id="4" name="Picture 2" descr="David Sawyer Illustration">
            <a:extLst>
              <a:ext uri="{FF2B5EF4-FFF2-40B4-BE49-F238E27FC236}">
                <a16:creationId xmlns:a16="http://schemas.microsoft.com/office/drawing/2014/main" id="{135E7A5C-EAB3-4D9D-A2AE-1A767B87B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464" y="1433220"/>
            <a:ext cx="4064000" cy="2933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CMUT Array</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sp>
        <p:nvSpPr>
          <p:cNvPr id="4" name="Content Placeholder 3">
            <a:extLst>
              <a:ext uri="{FF2B5EF4-FFF2-40B4-BE49-F238E27FC236}">
                <a16:creationId xmlns:a16="http://schemas.microsoft.com/office/drawing/2014/main" id="{03D62303-7512-4D74-A9A1-D85305B6CC3C}"/>
              </a:ext>
            </a:extLst>
          </p:cNvPr>
          <p:cNvSpPr>
            <a:spLocks noGrp="1"/>
          </p:cNvSpPr>
          <p:nvPr>
            <p:ph idx="1"/>
          </p:nvPr>
        </p:nvSpPr>
        <p:spPr/>
        <p:txBody>
          <a:bodyPr>
            <a:normAutofit/>
          </a:bodyPr>
          <a:lstStyle/>
          <a:p>
            <a:r>
              <a:rPr lang="en-US" sz="1800" dirty="0"/>
              <a:t>Capacitive Micro-machined Ultrasound Technology</a:t>
            </a:r>
          </a:p>
        </p:txBody>
      </p:sp>
      <p:pic>
        <p:nvPicPr>
          <p:cNvPr id="10" name="Picture 2" descr="http://ee.isikun.edu.tr/research.asp-page=projects_files/image004.gif">
            <a:extLst>
              <a:ext uri="{FF2B5EF4-FFF2-40B4-BE49-F238E27FC236}">
                <a16:creationId xmlns:a16="http://schemas.microsoft.com/office/drawing/2014/main" id="{EA23F5BA-7ED8-4BD8-A2FA-F24FC775E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659" y="1779494"/>
            <a:ext cx="529590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4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CMUT Array</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10" name="Picture 2">
            <a:extLst>
              <a:ext uri="{FF2B5EF4-FFF2-40B4-BE49-F238E27FC236}">
                <a16:creationId xmlns:a16="http://schemas.microsoft.com/office/drawing/2014/main" id="{95820D43-2793-492F-894B-5162276B5A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400" y="1363103"/>
            <a:ext cx="4441795" cy="2830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CD65DDB7-9678-40D4-9DB4-FAACBCE1FB32}"/>
              </a:ext>
            </a:extLst>
          </p:cNvPr>
          <p:cNvSpPr txBox="1"/>
          <p:nvPr/>
        </p:nvSpPr>
        <p:spPr>
          <a:xfrm>
            <a:off x="56029" y="838003"/>
            <a:ext cx="4648200" cy="1200329"/>
          </a:xfrm>
          <a:prstGeom prst="rect">
            <a:avLst/>
          </a:prstGeom>
          <a:noFill/>
        </p:spPr>
        <p:txBody>
          <a:bodyPr wrap="square" rtlCol="0">
            <a:spAutoFit/>
          </a:bodyPr>
          <a:lstStyle/>
          <a:p>
            <a:r>
              <a:rPr lang="en-US" dirty="0"/>
              <a:t>Sixty-four-element CMUT linear array mounted on a PCB, with an</a:t>
            </a:r>
          </a:p>
          <a:p>
            <a:r>
              <a:rPr lang="en-US" dirty="0"/>
              <a:t>epoxy resin protecting the wire-bond connections.</a:t>
            </a:r>
          </a:p>
        </p:txBody>
      </p:sp>
    </p:spTree>
    <p:extLst>
      <p:ext uri="{BB962C8B-B14F-4D97-AF65-F5344CB8AC3E}">
        <p14:creationId xmlns:p14="http://schemas.microsoft.com/office/powerpoint/2010/main" val="356986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CMUT Array</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10" name="Picture 8">
            <a:extLst>
              <a:ext uri="{FF2B5EF4-FFF2-40B4-BE49-F238E27FC236}">
                <a16:creationId xmlns:a16="http://schemas.microsoft.com/office/drawing/2014/main" id="{E8C24BB5-76C3-44FC-BBFA-BE193AD6E2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7707" y="954269"/>
            <a:ext cx="3723809" cy="276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23F98E4B-912E-4871-9BCA-6CE8582E7290}"/>
              </a:ext>
            </a:extLst>
          </p:cNvPr>
          <p:cNvSpPr txBox="1"/>
          <p:nvPr/>
        </p:nvSpPr>
        <p:spPr>
          <a:xfrm>
            <a:off x="2427706" y="3824542"/>
            <a:ext cx="3723809" cy="338554"/>
          </a:xfrm>
          <a:prstGeom prst="rect">
            <a:avLst/>
          </a:prstGeom>
          <a:noFill/>
        </p:spPr>
        <p:txBody>
          <a:bodyPr wrap="square" rtlCol="0">
            <a:spAutoFit/>
          </a:bodyPr>
          <a:lstStyle/>
          <a:p>
            <a:r>
              <a:rPr lang="en-US" sz="1600" dirty="0"/>
              <a:t>PZT Transducer                CMUT Transducer</a:t>
            </a:r>
          </a:p>
        </p:txBody>
      </p:sp>
    </p:spTree>
    <p:extLst>
      <p:ext uri="{BB962C8B-B14F-4D97-AF65-F5344CB8AC3E}">
        <p14:creationId xmlns:p14="http://schemas.microsoft.com/office/powerpoint/2010/main" val="399337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CMUT Array</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10" name="Picture 11">
            <a:extLst>
              <a:ext uri="{FF2B5EF4-FFF2-40B4-BE49-F238E27FC236}">
                <a16:creationId xmlns:a16="http://schemas.microsoft.com/office/drawing/2014/main" id="{F10EA6E1-71B7-4650-A03F-F9DCE1E4B0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3919" y="1007299"/>
            <a:ext cx="3723809" cy="272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C7B81EA5-CED2-42A9-8BFA-A444DEDC867A}"/>
              </a:ext>
            </a:extLst>
          </p:cNvPr>
          <p:cNvSpPr txBox="1"/>
          <p:nvPr/>
        </p:nvSpPr>
        <p:spPr>
          <a:xfrm>
            <a:off x="6553200" y="1375134"/>
            <a:ext cx="2286000" cy="1323439"/>
          </a:xfrm>
          <a:prstGeom prst="rect">
            <a:avLst/>
          </a:prstGeom>
          <a:noFill/>
        </p:spPr>
        <p:txBody>
          <a:bodyPr wrap="square" rtlCol="0">
            <a:spAutoFit/>
          </a:bodyPr>
          <a:lstStyle/>
          <a:p>
            <a:r>
              <a:rPr lang="en-US" sz="1600" dirty="0"/>
              <a:t>CMUT 2D images are more electronic in the way they are formed. The result is a “softer: image. </a:t>
            </a:r>
          </a:p>
        </p:txBody>
      </p:sp>
      <p:sp>
        <p:nvSpPr>
          <p:cNvPr id="13" name="Left Arrow 4">
            <a:extLst>
              <a:ext uri="{FF2B5EF4-FFF2-40B4-BE49-F238E27FC236}">
                <a16:creationId xmlns:a16="http://schemas.microsoft.com/office/drawing/2014/main" id="{0EE42BEA-BE56-4082-B882-6A3525ABBBC7}"/>
              </a:ext>
            </a:extLst>
          </p:cNvPr>
          <p:cNvSpPr/>
          <p:nvPr/>
        </p:nvSpPr>
        <p:spPr>
          <a:xfrm>
            <a:off x="6391875" y="2873469"/>
            <a:ext cx="171222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756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Dead elements </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sp>
        <p:nvSpPr>
          <p:cNvPr id="4" name="Content Placeholder 3">
            <a:extLst>
              <a:ext uri="{FF2B5EF4-FFF2-40B4-BE49-F238E27FC236}">
                <a16:creationId xmlns:a16="http://schemas.microsoft.com/office/drawing/2014/main" id="{7933FC3A-9E54-4798-9001-81F3BA749315}"/>
              </a:ext>
            </a:extLst>
          </p:cNvPr>
          <p:cNvSpPr>
            <a:spLocks noGrp="1"/>
          </p:cNvSpPr>
          <p:nvPr>
            <p:ph idx="1"/>
          </p:nvPr>
        </p:nvSpPr>
        <p:spPr/>
        <p:txBody>
          <a:bodyPr>
            <a:normAutofit/>
          </a:bodyPr>
          <a:lstStyle/>
          <a:p>
            <a:pPr marL="3175" indent="0">
              <a:buNone/>
            </a:pPr>
            <a:r>
              <a:rPr lang="en-US" sz="1800" dirty="0"/>
              <a:t>PZT Array Types</a:t>
            </a:r>
          </a:p>
        </p:txBody>
      </p:sp>
      <p:sp>
        <p:nvSpPr>
          <p:cNvPr id="10" name="Rectangle 9">
            <a:extLst>
              <a:ext uri="{FF2B5EF4-FFF2-40B4-BE49-F238E27FC236}">
                <a16:creationId xmlns:a16="http://schemas.microsoft.com/office/drawing/2014/main" id="{7FDDBA72-ED3D-4ED6-B0B0-B299F59C6BB5}"/>
              </a:ext>
            </a:extLst>
          </p:cNvPr>
          <p:cNvSpPr>
            <a:spLocks noChangeArrowheads="1"/>
          </p:cNvSpPr>
          <p:nvPr/>
        </p:nvSpPr>
        <p:spPr bwMode="auto">
          <a:xfrm>
            <a:off x="396689" y="2078772"/>
            <a:ext cx="8290111" cy="2716128"/>
          </a:xfrm>
          <a:prstGeom prst="rect">
            <a:avLst/>
          </a:prstGeom>
          <a:noFill/>
          <a:ln w="9525">
            <a:noFill/>
            <a:miter lim="800000"/>
            <a:headEnd/>
            <a:tailEnd/>
          </a:ln>
        </p:spPr>
        <p:txBody>
          <a:bodyPr wrap="square">
            <a:spAutoFit/>
          </a:bodyPr>
          <a:lstStyle/>
          <a:p>
            <a:pPr algn="ctr">
              <a:defRPr/>
            </a:pPr>
            <a:r>
              <a:rPr lang="en-US" sz="2000" b="1" dirty="0">
                <a:latin typeface="+mj-lt"/>
                <a:cs typeface="Times New Roman" pitchFamily="18" charset="0"/>
              </a:rPr>
              <a:t>Fractured array element</a:t>
            </a:r>
            <a:endParaRPr lang="en-US" sz="2000" dirty="0">
              <a:latin typeface="+mj-lt"/>
              <a:cs typeface="Times New Roman" pitchFamily="18" charset="0"/>
            </a:endParaRPr>
          </a:p>
          <a:p>
            <a:pPr algn="ctr">
              <a:defRPr/>
            </a:pPr>
            <a:endParaRPr lang="en-US" sz="1050" dirty="0">
              <a:latin typeface="+mj-lt"/>
              <a:cs typeface="Times New Roman" pitchFamily="18" charset="0"/>
            </a:endParaRPr>
          </a:p>
          <a:p>
            <a:pPr algn="ctr" eaLnBrk="0" hangingPunct="0">
              <a:defRPr/>
            </a:pPr>
            <a:r>
              <a:rPr lang="en-US" sz="2000" dirty="0">
                <a:latin typeface="+mj-lt"/>
                <a:cs typeface="Times New Roman" pitchFamily="18" charset="0"/>
              </a:rPr>
              <a:t>Very often the transducer elements are completely broken along with a loss of electrical continuity. These are “dead” elements whose absence distorts the primary wave front essential for beam formation and steering. The element response is very binary in this condition. The transducing element either works or does not. </a:t>
            </a:r>
          </a:p>
          <a:p>
            <a:pPr algn="ctr" eaLnBrk="0" hangingPunct="0">
              <a:defRPr/>
            </a:pPr>
            <a:endParaRPr lang="en-US" sz="4000" dirty="0"/>
          </a:p>
        </p:txBody>
      </p:sp>
      <p:grpSp>
        <p:nvGrpSpPr>
          <p:cNvPr id="11" name="Group 10">
            <a:extLst>
              <a:ext uri="{FF2B5EF4-FFF2-40B4-BE49-F238E27FC236}">
                <a16:creationId xmlns:a16="http://schemas.microsoft.com/office/drawing/2014/main" id="{1B59180B-CFF0-4F13-844D-EA8767BE2626}"/>
              </a:ext>
            </a:extLst>
          </p:cNvPr>
          <p:cNvGrpSpPr>
            <a:grpSpLocks/>
          </p:cNvGrpSpPr>
          <p:nvPr/>
        </p:nvGrpSpPr>
        <p:grpSpPr bwMode="auto">
          <a:xfrm>
            <a:off x="6083567" y="78674"/>
            <a:ext cx="2166937" cy="2411039"/>
            <a:chOff x="1485" y="1021"/>
            <a:chExt cx="1829" cy="1907"/>
          </a:xfrm>
        </p:grpSpPr>
        <p:grpSp>
          <p:nvGrpSpPr>
            <p:cNvPr id="13" name="Group 12">
              <a:extLst>
                <a:ext uri="{FF2B5EF4-FFF2-40B4-BE49-F238E27FC236}">
                  <a16:creationId xmlns:a16="http://schemas.microsoft.com/office/drawing/2014/main" id="{4BFB1EAD-5770-44CC-9CC4-9350DDFBE162}"/>
                </a:ext>
              </a:extLst>
            </p:cNvPr>
            <p:cNvGrpSpPr>
              <a:grpSpLocks/>
            </p:cNvGrpSpPr>
            <p:nvPr/>
          </p:nvGrpSpPr>
          <p:grpSpPr bwMode="auto">
            <a:xfrm>
              <a:off x="2592" y="1440"/>
              <a:ext cx="384" cy="1488"/>
              <a:chOff x="1200" y="3264"/>
              <a:chExt cx="384" cy="1488"/>
            </a:xfrm>
          </p:grpSpPr>
          <p:sp>
            <p:nvSpPr>
              <p:cNvPr id="23" name="Rectangle 4">
                <a:extLst>
                  <a:ext uri="{FF2B5EF4-FFF2-40B4-BE49-F238E27FC236}">
                    <a16:creationId xmlns:a16="http://schemas.microsoft.com/office/drawing/2014/main" id="{5D30A281-F572-469C-8205-705AD6D41F8B}"/>
                  </a:ext>
                </a:extLst>
              </p:cNvPr>
              <p:cNvSpPr>
                <a:spLocks noChangeArrowheads="1"/>
              </p:cNvSpPr>
              <p:nvPr/>
            </p:nvSpPr>
            <p:spPr bwMode="auto">
              <a:xfrm>
                <a:off x="1200" y="3360"/>
                <a:ext cx="240" cy="1392"/>
              </a:xfrm>
              <a:prstGeom prst="rect">
                <a:avLst/>
              </a:prstGeom>
              <a:solidFill>
                <a:srgbClr val="BBE0E3"/>
              </a:solidFill>
              <a:ln w="9525">
                <a:solidFill>
                  <a:srgbClr val="000000"/>
                </a:solidFill>
                <a:miter lim="800000"/>
                <a:headEnd/>
                <a:tailEnd/>
              </a:ln>
            </p:spPr>
            <p:txBody>
              <a:bodyPr wrap="none" anchor="ctr"/>
              <a:lstStyle/>
              <a:p>
                <a:endParaRPr lang="en-US"/>
              </a:p>
            </p:txBody>
          </p:sp>
          <p:sp>
            <p:nvSpPr>
              <p:cNvPr id="24" name="Freeform 5">
                <a:extLst>
                  <a:ext uri="{FF2B5EF4-FFF2-40B4-BE49-F238E27FC236}">
                    <a16:creationId xmlns:a16="http://schemas.microsoft.com/office/drawing/2014/main" id="{9D7971D8-2B59-49B2-B1BC-E5AC20A20FBF}"/>
                  </a:ext>
                </a:extLst>
              </p:cNvPr>
              <p:cNvSpPr>
                <a:spLocks/>
              </p:cNvSpPr>
              <p:nvPr/>
            </p:nvSpPr>
            <p:spPr bwMode="auto">
              <a:xfrm>
                <a:off x="1200" y="3264"/>
                <a:ext cx="384" cy="96"/>
              </a:xfrm>
              <a:custGeom>
                <a:avLst/>
                <a:gdLst>
                  <a:gd name="T0" fmla="*/ 0 w 384"/>
                  <a:gd name="T1" fmla="*/ 96 h 96"/>
                  <a:gd name="T2" fmla="*/ 192 w 384"/>
                  <a:gd name="T3" fmla="*/ 0 h 96"/>
                  <a:gd name="T4" fmla="*/ 384 w 384"/>
                  <a:gd name="T5" fmla="*/ 0 h 96"/>
                  <a:gd name="T6" fmla="*/ 240 w 384"/>
                  <a:gd name="T7" fmla="*/ 96 h 96"/>
                  <a:gd name="T8" fmla="*/ 0 w 384"/>
                  <a:gd name="T9" fmla="*/ 96 h 96"/>
                  <a:gd name="T10" fmla="*/ 0 60000 65536"/>
                  <a:gd name="T11" fmla="*/ 0 60000 65536"/>
                  <a:gd name="T12" fmla="*/ 0 60000 65536"/>
                  <a:gd name="T13" fmla="*/ 0 60000 65536"/>
                  <a:gd name="T14" fmla="*/ 0 60000 65536"/>
                  <a:gd name="T15" fmla="*/ 0 w 384"/>
                  <a:gd name="T16" fmla="*/ 0 h 96"/>
                  <a:gd name="T17" fmla="*/ 384 w 384"/>
                  <a:gd name="T18" fmla="*/ 96 h 96"/>
                </a:gdLst>
                <a:ahLst/>
                <a:cxnLst>
                  <a:cxn ang="T10">
                    <a:pos x="T0" y="T1"/>
                  </a:cxn>
                  <a:cxn ang="T11">
                    <a:pos x="T2" y="T3"/>
                  </a:cxn>
                  <a:cxn ang="T12">
                    <a:pos x="T4" y="T5"/>
                  </a:cxn>
                  <a:cxn ang="T13">
                    <a:pos x="T6" y="T7"/>
                  </a:cxn>
                  <a:cxn ang="T14">
                    <a:pos x="T8" y="T9"/>
                  </a:cxn>
                </a:cxnLst>
                <a:rect l="T15" t="T16" r="T17" b="T18"/>
                <a:pathLst>
                  <a:path w="384" h="96">
                    <a:moveTo>
                      <a:pt x="0" y="96"/>
                    </a:moveTo>
                    <a:lnTo>
                      <a:pt x="192" y="0"/>
                    </a:lnTo>
                    <a:lnTo>
                      <a:pt x="384" y="0"/>
                    </a:lnTo>
                    <a:lnTo>
                      <a:pt x="240" y="96"/>
                    </a:lnTo>
                    <a:lnTo>
                      <a:pt x="0" y="96"/>
                    </a:lnTo>
                    <a:close/>
                  </a:path>
                </a:pathLst>
              </a:custGeom>
              <a:solidFill>
                <a:srgbClr val="BBE0E3"/>
              </a:solidFill>
              <a:ln w="9525">
                <a:solidFill>
                  <a:srgbClr val="000000"/>
                </a:solidFill>
                <a:round/>
                <a:headEnd/>
                <a:tailEnd/>
              </a:ln>
            </p:spPr>
            <p:txBody>
              <a:bodyPr/>
              <a:lstStyle/>
              <a:p>
                <a:endParaRPr lang="en-US"/>
              </a:p>
            </p:txBody>
          </p:sp>
          <p:sp>
            <p:nvSpPr>
              <p:cNvPr id="25" name="Freeform 6">
                <a:extLst>
                  <a:ext uri="{FF2B5EF4-FFF2-40B4-BE49-F238E27FC236}">
                    <a16:creationId xmlns:a16="http://schemas.microsoft.com/office/drawing/2014/main" id="{D6EDBD45-7BCE-426F-B1B8-9FF2E9BB633C}"/>
                  </a:ext>
                </a:extLst>
              </p:cNvPr>
              <p:cNvSpPr>
                <a:spLocks/>
              </p:cNvSpPr>
              <p:nvPr/>
            </p:nvSpPr>
            <p:spPr bwMode="auto">
              <a:xfrm>
                <a:off x="1440" y="3264"/>
                <a:ext cx="144" cy="1488"/>
              </a:xfrm>
              <a:custGeom>
                <a:avLst/>
                <a:gdLst>
                  <a:gd name="T0" fmla="*/ 144 w 144"/>
                  <a:gd name="T1" fmla="*/ 0 h 1488"/>
                  <a:gd name="T2" fmla="*/ 144 w 144"/>
                  <a:gd name="T3" fmla="*/ 1392 h 1488"/>
                  <a:gd name="T4" fmla="*/ 0 w 144"/>
                  <a:gd name="T5" fmla="*/ 1488 h 1488"/>
                  <a:gd name="T6" fmla="*/ 0 60000 65536"/>
                  <a:gd name="T7" fmla="*/ 0 60000 65536"/>
                  <a:gd name="T8" fmla="*/ 0 60000 65536"/>
                  <a:gd name="T9" fmla="*/ 0 w 144"/>
                  <a:gd name="T10" fmla="*/ 0 h 1488"/>
                  <a:gd name="T11" fmla="*/ 144 w 144"/>
                  <a:gd name="T12" fmla="*/ 1488 h 1488"/>
                </a:gdLst>
                <a:ahLst/>
                <a:cxnLst>
                  <a:cxn ang="T6">
                    <a:pos x="T0" y="T1"/>
                  </a:cxn>
                  <a:cxn ang="T7">
                    <a:pos x="T2" y="T3"/>
                  </a:cxn>
                  <a:cxn ang="T8">
                    <a:pos x="T4" y="T5"/>
                  </a:cxn>
                </a:cxnLst>
                <a:rect l="T9" t="T10" r="T11" b="T12"/>
                <a:pathLst>
                  <a:path w="144" h="1488">
                    <a:moveTo>
                      <a:pt x="144" y="0"/>
                    </a:moveTo>
                    <a:lnTo>
                      <a:pt x="144" y="1392"/>
                    </a:lnTo>
                    <a:lnTo>
                      <a:pt x="0" y="14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 name="Freeform 7">
              <a:extLst>
                <a:ext uri="{FF2B5EF4-FFF2-40B4-BE49-F238E27FC236}">
                  <a16:creationId xmlns:a16="http://schemas.microsoft.com/office/drawing/2014/main" id="{912F5818-78D0-49F1-96D6-3F980C22FEEF}"/>
                </a:ext>
              </a:extLst>
            </p:cNvPr>
            <p:cNvSpPr>
              <a:spLocks/>
            </p:cNvSpPr>
            <p:nvPr/>
          </p:nvSpPr>
          <p:spPr bwMode="auto">
            <a:xfrm>
              <a:off x="2752" y="1464"/>
              <a:ext cx="124" cy="1444"/>
            </a:xfrm>
            <a:custGeom>
              <a:avLst/>
              <a:gdLst>
                <a:gd name="T0" fmla="*/ 0 w 132"/>
                <a:gd name="T1" fmla="*/ 0 h 1428"/>
                <a:gd name="T2" fmla="*/ 69 w 132"/>
                <a:gd name="T3" fmla="*/ 18 h 1428"/>
                <a:gd name="T4" fmla="*/ 106 w 132"/>
                <a:gd name="T5" fmla="*/ 56 h 1428"/>
                <a:gd name="T6" fmla="*/ 101 w 132"/>
                <a:gd name="T7" fmla="*/ 582 h 1428"/>
                <a:gd name="T8" fmla="*/ 106 w 132"/>
                <a:gd name="T9" fmla="*/ 828 h 1428"/>
                <a:gd name="T10" fmla="*/ 116 w 132"/>
                <a:gd name="T11" fmla="*/ 890 h 1428"/>
                <a:gd name="T12" fmla="*/ 106 w 132"/>
                <a:gd name="T13" fmla="*/ 1043 h 1428"/>
                <a:gd name="T14" fmla="*/ 101 w 132"/>
                <a:gd name="T15" fmla="*/ 1129 h 1428"/>
                <a:gd name="T16" fmla="*/ 116 w 132"/>
                <a:gd name="T17" fmla="*/ 1264 h 1428"/>
                <a:gd name="T18" fmla="*/ 111 w 132"/>
                <a:gd name="T19" fmla="*/ 1344 h 1428"/>
                <a:gd name="T20" fmla="*/ 106 w 132"/>
                <a:gd name="T21" fmla="*/ 1368 h 1428"/>
                <a:gd name="T22" fmla="*/ 101 w 132"/>
                <a:gd name="T23" fmla="*/ 1460 h 14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
                <a:gd name="T37" fmla="*/ 0 h 1428"/>
                <a:gd name="T38" fmla="*/ 132 w 132"/>
                <a:gd name="T39" fmla="*/ 1428 h 14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 h="1428">
                  <a:moveTo>
                    <a:pt x="0" y="0"/>
                  </a:moveTo>
                  <a:cubicBezTo>
                    <a:pt x="49" y="16"/>
                    <a:pt x="23" y="10"/>
                    <a:pt x="78" y="18"/>
                  </a:cubicBezTo>
                  <a:cubicBezTo>
                    <a:pt x="86" y="43"/>
                    <a:pt x="99" y="40"/>
                    <a:pt x="120" y="54"/>
                  </a:cubicBezTo>
                  <a:cubicBezTo>
                    <a:pt x="131" y="226"/>
                    <a:pt x="120" y="398"/>
                    <a:pt x="114" y="570"/>
                  </a:cubicBezTo>
                  <a:cubicBezTo>
                    <a:pt x="116" y="650"/>
                    <a:pt x="115" y="730"/>
                    <a:pt x="120" y="810"/>
                  </a:cubicBezTo>
                  <a:cubicBezTo>
                    <a:pt x="121" y="830"/>
                    <a:pt x="132" y="870"/>
                    <a:pt x="132" y="870"/>
                  </a:cubicBezTo>
                  <a:cubicBezTo>
                    <a:pt x="128" y="920"/>
                    <a:pt x="124" y="970"/>
                    <a:pt x="120" y="1020"/>
                  </a:cubicBezTo>
                  <a:cubicBezTo>
                    <a:pt x="118" y="1048"/>
                    <a:pt x="114" y="1104"/>
                    <a:pt x="114" y="1104"/>
                  </a:cubicBezTo>
                  <a:cubicBezTo>
                    <a:pt x="119" y="1148"/>
                    <a:pt x="126" y="1192"/>
                    <a:pt x="132" y="1236"/>
                  </a:cubicBezTo>
                  <a:cubicBezTo>
                    <a:pt x="130" y="1262"/>
                    <a:pt x="129" y="1288"/>
                    <a:pt x="126" y="1314"/>
                  </a:cubicBezTo>
                  <a:cubicBezTo>
                    <a:pt x="125" y="1322"/>
                    <a:pt x="121" y="1330"/>
                    <a:pt x="120" y="1338"/>
                  </a:cubicBezTo>
                  <a:cubicBezTo>
                    <a:pt x="117" y="1368"/>
                    <a:pt x="114" y="1428"/>
                    <a:pt x="114" y="1428"/>
                  </a:cubicBezTo>
                </a:path>
              </a:pathLst>
            </a:custGeom>
            <a:noFill/>
            <a:ln w="1270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Line 8">
              <a:extLst>
                <a:ext uri="{FF2B5EF4-FFF2-40B4-BE49-F238E27FC236}">
                  <a16:creationId xmlns:a16="http://schemas.microsoft.com/office/drawing/2014/main" id="{77D68E76-5734-4CF7-859D-C3A95E9115B2}"/>
                </a:ext>
              </a:extLst>
            </p:cNvPr>
            <p:cNvSpPr>
              <a:spLocks noChangeShapeType="1"/>
            </p:cNvSpPr>
            <p:nvPr/>
          </p:nvSpPr>
          <p:spPr bwMode="auto">
            <a:xfrm flipH="1">
              <a:off x="2832" y="1248"/>
              <a:ext cx="192" cy="2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9">
              <a:extLst>
                <a:ext uri="{FF2B5EF4-FFF2-40B4-BE49-F238E27FC236}">
                  <a16:creationId xmlns:a16="http://schemas.microsoft.com/office/drawing/2014/main" id="{C88C4D35-AE41-4E1E-B927-388CA6B2B8ED}"/>
                </a:ext>
              </a:extLst>
            </p:cNvPr>
            <p:cNvSpPr>
              <a:spLocks noChangeShapeType="1"/>
            </p:cNvSpPr>
            <p:nvPr/>
          </p:nvSpPr>
          <p:spPr bwMode="auto">
            <a:xfrm flipH="1">
              <a:off x="2850" y="1734"/>
              <a:ext cx="192" cy="2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0">
              <a:extLst>
                <a:ext uri="{FF2B5EF4-FFF2-40B4-BE49-F238E27FC236}">
                  <a16:creationId xmlns:a16="http://schemas.microsoft.com/office/drawing/2014/main" id="{BEB58831-1028-4264-9241-C080F204D200}"/>
                </a:ext>
              </a:extLst>
            </p:cNvPr>
            <p:cNvSpPr txBox="1">
              <a:spLocks noChangeArrowheads="1"/>
            </p:cNvSpPr>
            <p:nvPr/>
          </p:nvSpPr>
          <p:spPr bwMode="auto">
            <a:xfrm>
              <a:off x="3062" y="1621"/>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a:t>FL</a:t>
              </a:r>
            </a:p>
          </p:txBody>
        </p:sp>
        <p:sp>
          <p:nvSpPr>
            <p:cNvPr id="18" name="Text Box 11">
              <a:extLst>
                <a:ext uri="{FF2B5EF4-FFF2-40B4-BE49-F238E27FC236}">
                  <a16:creationId xmlns:a16="http://schemas.microsoft.com/office/drawing/2014/main" id="{166D63AE-AF85-4257-8FE6-ECA20BB91C5E}"/>
                </a:ext>
              </a:extLst>
            </p:cNvPr>
            <p:cNvSpPr txBox="1">
              <a:spLocks noChangeArrowheads="1"/>
            </p:cNvSpPr>
            <p:nvPr/>
          </p:nvSpPr>
          <p:spPr bwMode="auto">
            <a:xfrm>
              <a:off x="2930" y="1021"/>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a:t>FL</a:t>
              </a:r>
            </a:p>
          </p:txBody>
        </p:sp>
        <p:sp>
          <p:nvSpPr>
            <p:cNvPr id="19" name="Line 12">
              <a:extLst>
                <a:ext uri="{FF2B5EF4-FFF2-40B4-BE49-F238E27FC236}">
                  <a16:creationId xmlns:a16="http://schemas.microsoft.com/office/drawing/2014/main" id="{27C3C137-273D-4188-ACF1-6487B04BD069}"/>
                </a:ext>
              </a:extLst>
            </p:cNvPr>
            <p:cNvSpPr>
              <a:spLocks noChangeShapeType="1"/>
            </p:cNvSpPr>
            <p:nvPr/>
          </p:nvSpPr>
          <p:spPr bwMode="auto">
            <a:xfrm flipH="1">
              <a:off x="2400" y="1536"/>
              <a:ext cx="19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3">
              <a:extLst>
                <a:ext uri="{FF2B5EF4-FFF2-40B4-BE49-F238E27FC236}">
                  <a16:creationId xmlns:a16="http://schemas.microsoft.com/office/drawing/2014/main" id="{CFAEE5D2-12E7-4EB0-BF54-83691DA1EC03}"/>
                </a:ext>
              </a:extLst>
            </p:cNvPr>
            <p:cNvSpPr>
              <a:spLocks noChangeShapeType="1"/>
            </p:cNvSpPr>
            <p:nvPr/>
          </p:nvSpPr>
          <p:spPr bwMode="auto">
            <a:xfrm flipH="1">
              <a:off x="2400" y="2928"/>
              <a:ext cx="19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14">
              <a:extLst>
                <a:ext uri="{FF2B5EF4-FFF2-40B4-BE49-F238E27FC236}">
                  <a16:creationId xmlns:a16="http://schemas.microsoft.com/office/drawing/2014/main" id="{174096E1-A530-4F59-84B6-C5B64EA05DC8}"/>
                </a:ext>
              </a:extLst>
            </p:cNvPr>
            <p:cNvSpPr>
              <a:spLocks/>
            </p:cNvSpPr>
            <p:nvPr/>
          </p:nvSpPr>
          <p:spPr bwMode="auto">
            <a:xfrm>
              <a:off x="2112" y="1536"/>
              <a:ext cx="384" cy="1392"/>
            </a:xfrm>
            <a:custGeom>
              <a:avLst/>
              <a:gdLst>
                <a:gd name="T0" fmla="*/ 384 w 384"/>
                <a:gd name="T1" fmla="*/ 0 h 1392"/>
                <a:gd name="T2" fmla="*/ 0 w 384"/>
                <a:gd name="T3" fmla="*/ 528 h 1392"/>
                <a:gd name="T4" fmla="*/ 384 w 384"/>
                <a:gd name="T5" fmla="*/ 1392 h 1392"/>
                <a:gd name="T6" fmla="*/ 0 60000 65536"/>
                <a:gd name="T7" fmla="*/ 0 60000 65536"/>
                <a:gd name="T8" fmla="*/ 0 60000 65536"/>
                <a:gd name="T9" fmla="*/ 0 w 384"/>
                <a:gd name="T10" fmla="*/ 0 h 1392"/>
                <a:gd name="T11" fmla="*/ 384 w 384"/>
                <a:gd name="T12" fmla="*/ 1392 h 1392"/>
              </a:gdLst>
              <a:ahLst/>
              <a:cxnLst>
                <a:cxn ang="T6">
                  <a:pos x="T0" y="T1"/>
                </a:cxn>
                <a:cxn ang="T7">
                  <a:pos x="T2" y="T3"/>
                </a:cxn>
                <a:cxn ang="T8">
                  <a:pos x="T4" y="T5"/>
                </a:cxn>
              </a:cxnLst>
              <a:rect l="T9" t="T10" r="T11" b="T12"/>
              <a:pathLst>
                <a:path w="384" h="1392">
                  <a:moveTo>
                    <a:pt x="384" y="0"/>
                  </a:moveTo>
                  <a:lnTo>
                    <a:pt x="0" y="528"/>
                  </a:lnTo>
                  <a:lnTo>
                    <a:pt x="384" y="1392"/>
                  </a:lnTo>
                </a:path>
              </a:pathLst>
            </a:custGeom>
            <a:noFill/>
            <a:ln w="28575" cmpd="sng">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Text Box 15">
              <a:extLst>
                <a:ext uri="{FF2B5EF4-FFF2-40B4-BE49-F238E27FC236}">
                  <a16:creationId xmlns:a16="http://schemas.microsoft.com/office/drawing/2014/main" id="{24FF8D4D-65AC-4364-98AA-81E46F6CD315}"/>
                </a:ext>
              </a:extLst>
            </p:cNvPr>
            <p:cNvSpPr txBox="1">
              <a:spLocks noChangeArrowheads="1"/>
            </p:cNvSpPr>
            <p:nvPr/>
          </p:nvSpPr>
          <p:spPr bwMode="auto">
            <a:xfrm>
              <a:off x="1485" y="1920"/>
              <a:ext cx="66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400" b="1"/>
                <a:t>Element</a:t>
              </a:r>
            </a:p>
            <a:p>
              <a:pPr algn="ctr"/>
              <a:r>
                <a:rPr lang="en-US" sz="1400" b="1"/>
                <a:t>Thickness</a:t>
              </a:r>
            </a:p>
          </p:txBody>
        </p:sp>
      </p:grpSp>
    </p:spTree>
    <p:extLst>
      <p:ext uri="{BB962C8B-B14F-4D97-AF65-F5344CB8AC3E}">
        <p14:creationId xmlns:p14="http://schemas.microsoft.com/office/powerpoint/2010/main" val="3597558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Doppler Issues</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sp>
        <p:nvSpPr>
          <p:cNvPr id="10" name="Content Placeholder 9">
            <a:extLst>
              <a:ext uri="{FF2B5EF4-FFF2-40B4-BE49-F238E27FC236}">
                <a16:creationId xmlns:a16="http://schemas.microsoft.com/office/drawing/2014/main" id="{A80C88AB-FB57-4C82-868A-0D70847B904A}"/>
              </a:ext>
            </a:extLst>
          </p:cNvPr>
          <p:cNvSpPr>
            <a:spLocks noGrp="1"/>
          </p:cNvSpPr>
          <p:nvPr>
            <p:ph idx="1"/>
          </p:nvPr>
        </p:nvSpPr>
        <p:spPr>
          <a:prstGeom prst="rect">
            <a:avLst/>
          </a:prstGeom>
        </p:spPr>
        <p:txBody>
          <a:bodyPr wrap="square">
            <a:spAutoFit/>
          </a:bodyPr>
          <a:lstStyle/>
          <a:p>
            <a:r>
              <a:rPr lang="en-US" sz="1200" dirty="0"/>
              <a:t>Spectral Doppler </a:t>
            </a:r>
          </a:p>
          <a:p>
            <a:r>
              <a:rPr lang="en-US" sz="1200" dirty="0"/>
              <a:t>–Flow direction ambiguity </a:t>
            </a:r>
          </a:p>
          <a:p>
            <a:r>
              <a:rPr lang="en-US" sz="1200" dirty="0"/>
              <a:t>–Reduced flow sensitivity </a:t>
            </a:r>
          </a:p>
          <a:p>
            <a:r>
              <a:rPr lang="en-US" sz="1200" dirty="0"/>
              <a:t>–Spectral broadening </a:t>
            </a:r>
          </a:p>
          <a:p>
            <a:r>
              <a:rPr lang="en-US" sz="1200" dirty="0"/>
              <a:t>–Lower peak velocity </a:t>
            </a:r>
          </a:p>
          <a:p>
            <a:r>
              <a:rPr lang="en-US" sz="1200" dirty="0"/>
              <a:t>–Poor low flow sensitivity </a:t>
            </a:r>
          </a:p>
          <a:p>
            <a:r>
              <a:rPr lang="en-US" sz="1200" dirty="0"/>
              <a:t>–Reduced sample depth </a:t>
            </a:r>
          </a:p>
          <a:p>
            <a:r>
              <a:rPr lang="en-US" sz="1200" dirty="0"/>
              <a:t>–Increased scan time </a:t>
            </a:r>
          </a:p>
        </p:txBody>
      </p:sp>
      <p:pic>
        <p:nvPicPr>
          <p:cNvPr id="11" name="Picture 4">
            <a:extLst>
              <a:ext uri="{FF2B5EF4-FFF2-40B4-BE49-F238E27FC236}">
                <a16:creationId xmlns:a16="http://schemas.microsoft.com/office/drawing/2014/main" id="{878A9025-5AD0-42C0-8776-C6FFE6944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97796"/>
            <a:ext cx="2333065" cy="167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6E0E3A65-B580-4D43-8B39-0BCF67FA2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962" y="560294"/>
            <a:ext cx="25812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a:extLst>
              <a:ext uri="{FF2B5EF4-FFF2-40B4-BE49-F238E27FC236}">
                <a16:creationId xmlns:a16="http://schemas.microsoft.com/office/drawing/2014/main" id="{7DA2B2FC-7919-4FE6-975B-451DD313B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2693321"/>
            <a:ext cx="2294965" cy="174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a:extLst>
              <a:ext uri="{FF2B5EF4-FFF2-40B4-BE49-F238E27FC236}">
                <a16:creationId xmlns:a16="http://schemas.microsoft.com/office/drawing/2014/main" id="{54203D2B-C415-432A-997E-C1C11E1A4C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961" y="2661272"/>
            <a:ext cx="2581275" cy="17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C683253F-A32C-4A27-AF23-45D47B6D41DF}"/>
              </a:ext>
            </a:extLst>
          </p:cNvPr>
          <p:cNvSpPr/>
          <p:nvPr/>
        </p:nvSpPr>
        <p:spPr>
          <a:xfrm>
            <a:off x="3694787" y="2330169"/>
            <a:ext cx="1457450" cy="307777"/>
          </a:xfrm>
          <a:prstGeom prst="rect">
            <a:avLst/>
          </a:prstGeom>
        </p:spPr>
        <p:txBody>
          <a:bodyPr wrap="none">
            <a:spAutoFit/>
          </a:bodyPr>
          <a:lstStyle/>
          <a:p>
            <a:r>
              <a:rPr lang="en-US" sz="1400" dirty="0"/>
              <a:t>Complete array </a:t>
            </a:r>
          </a:p>
        </p:txBody>
      </p:sp>
      <p:sp>
        <p:nvSpPr>
          <p:cNvPr id="17" name="Rectangle 16">
            <a:extLst>
              <a:ext uri="{FF2B5EF4-FFF2-40B4-BE49-F238E27FC236}">
                <a16:creationId xmlns:a16="http://schemas.microsoft.com/office/drawing/2014/main" id="{4549C171-34BF-4C55-94CE-C7CDCF71E090}"/>
              </a:ext>
            </a:extLst>
          </p:cNvPr>
          <p:cNvSpPr/>
          <p:nvPr/>
        </p:nvSpPr>
        <p:spPr>
          <a:xfrm>
            <a:off x="6832988" y="2330169"/>
            <a:ext cx="1556836" cy="307777"/>
          </a:xfrm>
          <a:prstGeom prst="rect">
            <a:avLst/>
          </a:prstGeom>
        </p:spPr>
        <p:txBody>
          <a:bodyPr wrap="none">
            <a:spAutoFit/>
          </a:bodyPr>
          <a:lstStyle/>
          <a:p>
            <a:r>
              <a:rPr lang="en-US" sz="1400" dirty="0"/>
              <a:t>2 dead elements </a:t>
            </a:r>
          </a:p>
        </p:txBody>
      </p:sp>
    </p:spTree>
    <p:extLst>
      <p:ext uri="{BB962C8B-B14F-4D97-AF65-F5344CB8AC3E}">
        <p14:creationId xmlns:p14="http://schemas.microsoft.com/office/powerpoint/2010/main" val="284610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Testing Today’s Probes</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sp>
        <p:nvSpPr>
          <p:cNvPr id="10" name="Content Placeholder 2">
            <a:extLst>
              <a:ext uri="{FF2B5EF4-FFF2-40B4-BE49-F238E27FC236}">
                <a16:creationId xmlns:a16="http://schemas.microsoft.com/office/drawing/2014/main" id="{E85EB2D5-9CB6-44AE-9942-8339F7BEEDA5}"/>
              </a:ext>
            </a:extLst>
          </p:cNvPr>
          <p:cNvSpPr>
            <a:spLocks noGrp="1"/>
          </p:cNvSpPr>
          <p:nvPr>
            <p:ph idx="1"/>
          </p:nvPr>
        </p:nvSpPr>
        <p:spPr/>
        <p:txBody>
          <a:bodyPr/>
          <a:lstStyle/>
          <a:p>
            <a:r>
              <a:rPr lang="en-US" i="1" dirty="0"/>
              <a:t>“If it cannot be tested properly, how can it be repaired properly?”</a:t>
            </a:r>
            <a:endParaRPr lang="en-US" dirty="0"/>
          </a:p>
          <a:p>
            <a:endParaRPr lang="en-US" sz="2000" dirty="0"/>
          </a:p>
        </p:txBody>
      </p:sp>
      <p:pic>
        <p:nvPicPr>
          <p:cNvPr id="11" name="Picture 2" descr="https://leadershipfreak.files.wordpress.com/2010/03/question-marks.jpg">
            <a:extLst>
              <a:ext uri="{FF2B5EF4-FFF2-40B4-BE49-F238E27FC236}">
                <a16:creationId xmlns:a16="http://schemas.microsoft.com/office/drawing/2014/main" id="{46C4BC42-98F1-4704-A637-556CD2094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111" y="1834015"/>
            <a:ext cx="3375212" cy="253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78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Traditional Testing Methods</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10" name="Picture 2" descr="http://ts4.mm.bing.net/th?id=H.4799863110762959&amp;pid=15.1">
            <a:extLst>
              <a:ext uri="{FF2B5EF4-FFF2-40B4-BE49-F238E27FC236}">
                <a16:creationId xmlns:a16="http://schemas.microsoft.com/office/drawing/2014/main" id="{60F7DFE8-D8F9-487A-B7C6-6238B5413B4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61475"/>
            <a:ext cx="1670841" cy="12308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1.mm.bing.net/th?id=H.4878804611629924&amp;pid=15.1">
            <a:extLst>
              <a:ext uri="{FF2B5EF4-FFF2-40B4-BE49-F238E27FC236}">
                <a16:creationId xmlns:a16="http://schemas.microsoft.com/office/drawing/2014/main" id="{E4F4C75E-FE66-4776-9102-0B8BDD1B07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6912" y="1000538"/>
            <a:ext cx="2549518" cy="13172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TriMedx_Public\Axess\Axess Photo Possibilties\IMG_1504.jpg">
            <a:extLst>
              <a:ext uri="{FF2B5EF4-FFF2-40B4-BE49-F238E27FC236}">
                <a16:creationId xmlns:a16="http://schemas.microsoft.com/office/drawing/2014/main" id="{0A11C9E6-5E93-455F-80CE-9E29F352E7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527" y="1000538"/>
            <a:ext cx="1415123" cy="2056521"/>
          </a:xfrm>
          <a:prstGeom prst="rect">
            <a:avLst/>
          </a:prstGeom>
          <a:noFill/>
          <a:ln>
            <a:noFill/>
          </a:ln>
        </p:spPr>
      </p:pic>
      <p:pic>
        <p:nvPicPr>
          <p:cNvPr id="14" name="Picture 13" descr="http://site.supertech-to-go.com/pics/ultrasound/539-2.jpg">
            <a:extLst>
              <a:ext uri="{FF2B5EF4-FFF2-40B4-BE49-F238E27FC236}">
                <a16:creationId xmlns:a16="http://schemas.microsoft.com/office/drawing/2014/main" id="{C51A7913-0424-4F3F-91AA-4B0AE94BC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352" y="2717622"/>
            <a:ext cx="1657273" cy="17133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ccs.infospace.com/ClickHandler.ashx?du=http%3a%2f%2fsite.supertech-to-go.com%2fpics%2fultrasound%2fa6402-r2.jpg&amp;ru=http%3a%2f%2fsite.supertech-to-go.com%2fpics%2fultrasound%2fa6402-r2.jpg&amp;ld=20140307&amp;ap=4&amp;app=1&amp;c=srchresus1&amp;s=srchresus1&amp;coi=772&amp;cop=main-title&amp;euip=216.37.5.130&amp;npp=4&amp;p=0&amp;pp=0&amp;pvaid=82948cbccd5342eeb7d940c425e0718f&amp;fct.uid=f3a535bd74a049a3b2c2d88d6b98a6f8&amp;ep=4&amp;mid=9&amp;en=vuMFDIXn4lHFcO%2bXpjwvnSuGMNX6Nf5e0LxY2y%2f0OJH0I8G4pFiJaN%2bxSbqlRZwd&amp;hash=50B2D4CC5244AAE8847D2644CA3D54ED">
            <a:extLst>
              <a:ext uri="{FF2B5EF4-FFF2-40B4-BE49-F238E27FC236}">
                <a16:creationId xmlns:a16="http://schemas.microsoft.com/office/drawing/2014/main" id="{032A5ABE-9288-43AB-9FEC-1A4607483E0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147859" y="2763980"/>
            <a:ext cx="1536700" cy="1212850"/>
          </a:xfrm>
          <a:prstGeom prst="rect">
            <a:avLst/>
          </a:prstGeom>
          <a:noFill/>
          <a:extLst/>
        </p:spPr>
      </p:pic>
    </p:spTree>
    <p:extLst>
      <p:ext uri="{BB962C8B-B14F-4D97-AF65-F5344CB8AC3E}">
        <p14:creationId xmlns:p14="http://schemas.microsoft.com/office/powerpoint/2010/main" val="3299198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New Testing Methods</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10" name="Content Placeholder 9">
            <a:extLst>
              <a:ext uri="{FF2B5EF4-FFF2-40B4-BE49-F238E27FC236}">
                <a16:creationId xmlns:a16="http://schemas.microsoft.com/office/drawing/2014/main" id="{8C9E8D29-4148-4962-BCC2-6EA9B7FA764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6178" y="989656"/>
            <a:ext cx="2502132" cy="1566676"/>
          </a:xfrm>
          <a:prstGeom prst="rect">
            <a:avLst/>
          </a:prstGeom>
        </p:spPr>
      </p:pic>
      <p:pic>
        <p:nvPicPr>
          <p:cNvPr id="11" name="Picture 10" descr="Image result for testing ultrasound probes">
            <a:extLst>
              <a:ext uri="{FF2B5EF4-FFF2-40B4-BE49-F238E27FC236}">
                <a16:creationId xmlns:a16="http://schemas.microsoft.com/office/drawing/2014/main" id="{A753503F-B4D8-4EC1-9067-CD06EBF102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31310" y="637046"/>
            <a:ext cx="2343749" cy="1566676"/>
          </a:xfrm>
          <a:prstGeom prst="rect">
            <a:avLst/>
          </a:prstGeom>
          <a:noFill/>
          <a:ln>
            <a:noFill/>
          </a:ln>
        </p:spPr>
      </p:pic>
      <p:pic>
        <p:nvPicPr>
          <p:cNvPr id="13" name="Picture 12" descr="Image result for testing ultrasound probes">
            <a:extLst>
              <a:ext uri="{FF2B5EF4-FFF2-40B4-BE49-F238E27FC236}">
                <a16:creationId xmlns:a16="http://schemas.microsoft.com/office/drawing/2014/main" id="{1C87F668-C285-4BD9-860A-A713A2AADA9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6252" y="2952417"/>
            <a:ext cx="1663196" cy="1244487"/>
          </a:xfrm>
          <a:prstGeom prst="rect">
            <a:avLst/>
          </a:prstGeom>
          <a:noFill/>
          <a:ln>
            <a:noFill/>
          </a:ln>
        </p:spPr>
      </p:pic>
      <p:pic>
        <p:nvPicPr>
          <p:cNvPr id="14" name="Picture 13" descr="Image result for testing ultrasound probes">
            <a:extLst>
              <a:ext uri="{FF2B5EF4-FFF2-40B4-BE49-F238E27FC236}">
                <a16:creationId xmlns:a16="http://schemas.microsoft.com/office/drawing/2014/main" id="{6B75B35E-DA0F-4DA8-8B3B-F91B051341A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31822" y="2670177"/>
            <a:ext cx="2343749" cy="1461339"/>
          </a:xfrm>
          <a:prstGeom prst="rect">
            <a:avLst/>
          </a:prstGeom>
          <a:noFill/>
          <a:ln>
            <a:noFill/>
          </a:ln>
        </p:spPr>
      </p:pic>
      <p:pic>
        <p:nvPicPr>
          <p:cNvPr id="15" name="Picture 14" descr="Image result for testing ultrasound probes">
            <a:extLst>
              <a:ext uri="{FF2B5EF4-FFF2-40B4-BE49-F238E27FC236}">
                <a16:creationId xmlns:a16="http://schemas.microsoft.com/office/drawing/2014/main" id="{281C4DD0-712A-4828-B3DD-884BA0EE9EB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206844" y="2788455"/>
            <a:ext cx="2178704" cy="1408449"/>
          </a:xfrm>
          <a:prstGeom prst="rect">
            <a:avLst/>
          </a:prstGeom>
          <a:noFill/>
          <a:ln>
            <a:noFill/>
          </a:ln>
        </p:spPr>
      </p:pic>
      <p:pic>
        <p:nvPicPr>
          <p:cNvPr id="12" name="Picture 11" descr="Image result for ultrasound probe hunter">
            <a:extLst>
              <a:ext uri="{FF2B5EF4-FFF2-40B4-BE49-F238E27FC236}">
                <a16:creationId xmlns:a16="http://schemas.microsoft.com/office/drawing/2014/main" id="{1BB7E59E-9622-4237-8072-9D7D0FF1293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391530" y="968652"/>
            <a:ext cx="2586559" cy="1471865"/>
          </a:xfrm>
          <a:prstGeom prst="rect">
            <a:avLst/>
          </a:prstGeom>
          <a:noFill/>
          <a:ln>
            <a:noFill/>
          </a:ln>
        </p:spPr>
      </p:pic>
    </p:spTree>
    <p:extLst>
      <p:ext uri="{BB962C8B-B14F-4D97-AF65-F5344CB8AC3E}">
        <p14:creationId xmlns:p14="http://schemas.microsoft.com/office/powerpoint/2010/main" val="2845748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Testing Today’s Probes</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5" name="Content Placeholder 4">
            <a:extLst>
              <a:ext uri="{FF2B5EF4-FFF2-40B4-BE49-F238E27FC236}">
                <a16:creationId xmlns:a16="http://schemas.microsoft.com/office/drawing/2014/main" id="{5759717D-2329-4751-820A-8D192F9E4A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4772" y="838003"/>
            <a:ext cx="5848130" cy="3536291"/>
          </a:xfrm>
          <a:prstGeom prst="rect">
            <a:avLst/>
          </a:prstGeom>
        </p:spPr>
      </p:pic>
      <p:sp>
        <p:nvSpPr>
          <p:cNvPr id="3" name="TextBox 2">
            <a:extLst>
              <a:ext uri="{FF2B5EF4-FFF2-40B4-BE49-F238E27FC236}">
                <a16:creationId xmlns:a16="http://schemas.microsoft.com/office/drawing/2014/main" id="{458388D9-BBA6-4FFE-B0C1-ACB2666D65E0}"/>
              </a:ext>
            </a:extLst>
          </p:cNvPr>
          <p:cNvSpPr txBox="1"/>
          <p:nvPr/>
        </p:nvSpPr>
        <p:spPr>
          <a:xfrm>
            <a:off x="268940" y="1445559"/>
            <a:ext cx="1961933" cy="1200329"/>
          </a:xfrm>
          <a:prstGeom prst="rect">
            <a:avLst/>
          </a:prstGeom>
          <a:noFill/>
        </p:spPr>
        <p:txBody>
          <a:bodyPr wrap="square" rtlCol="0">
            <a:spAutoFit/>
          </a:bodyPr>
          <a:lstStyle/>
          <a:p>
            <a:r>
              <a:rPr lang="en-US" dirty="0"/>
              <a:t>The Aureon looks at the acoustic power level going to the array.</a:t>
            </a:r>
          </a:p>
        </p:txBody>
      </p:sp>
      <p:sp>
        <p:nvSpPr>
          <p:cNvPr id="6" name="Arrow: Right 5">
            <a:extLst>
              <a:ext uri="{FF2B5EF4-FFF2-40B4-BE49-F238E27FC236}">
                <a16:creationId xmlns:a16="http://schemas.microsoft.com/office/drawing/2014/main" id="{D280C963-DCAC-4776-AEF0-9C12E5153889}"/>
              </a:ext>
            </a:extLst>
          </p:cNvPr>
          <p:cNvSpPr/>
          <p:nvPr/>
        </p:nvSpPr>
        <p:spPr>
          <a:xfrm>
            <a:off x="578224" y="2882350"/>
            <a:ext cx="1775011" cy="3314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023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701506"/>
          </a:xfrm>
        </p:spPr>
        <p:txBody>
          <a:bodyPr>
            <a:normAutofit/>
          </a:bodyPr>
          <a:lstStyle/>
          <a:p>
            <a:pPr algn="l"/>
            <a:r>
              <a:rPr lang="en-US" sz="2800" dirty="0"/>
              <a:t>Yesterday and Today</a:t>
            </a:r>
          </a:p>
        </p:txBody>
      </p:sp>
      <p:sp>
        <p:nvSpPr>
          <p:cNvPr id="3" name="Content Placeholder 2">
            <a:extLst>
              <a:ext uri="{FF2B5EF4-FFF2-40B4-BE49-F238E27FC236}">
                <a16:creationId xmlns:a16="http://schemas.microsoft.com/office/drawing/2014/main" id="{16A9651A-1160-4A20-B5F0-83C802994126}"/>
              </a:ext>
            </a:extLst>
          </p:cNvPr>
          <p:cNvSpPr>
            <a:spLocks noGrp="1"/>
          </p:cNvSpPr>
          <p:nvPr>
            <p:ph idx="1"/>
          </p:nvPr>
        </p:nvSpPr>
        <p:spPr/>
        <p:txBody>
          <a:bodyPr/>
          <a:lstStyle/>
          <a:p>
            <a:pPr algn="ctr">
              <a:defRPr/>
            </a:pPr>
            <a:r>
              <a:rPr lang="en-US" sz="2000" dirty="0"/>
              <a:t>Ultrasound System and Probe Design</a:t>
            </a:r>
          </a:p>
          <a:p>
            <a:pPr algn="ctr">
              <a:defRPr/>
            </a:pPr>
            <a:r>
              <a:rPr lang="en-US" sz="2000" dirty="0"/>
              <a:t>50 Years of Development</a:t>
            </a:r>
          </a:p>
          <a:p>
            <a:pPr marL="3175" indent="0">
              <a:buNone/>
            </a:pPr>
            <a:endParaRPr lang="en-US" dirty="0"/>
          </a:p>
        </p:txBody>
      </p:sp>
      <p:pic>
        <p:nvPicPr>
          <p:cNvPr id="6" name="Picture 4" descr="http://www.ob-ultrasound.net/project/posakony_2s.jpg">
            <a:hlinkClick r:id="rId2"/>
            <a:extLst>
              <a:ext uri="{FF2B5EF4-FFF2-40B4-BE49-F238E27FC236}">
                <a16:creationId xmlns:a16="http://schemas.microsoft.com/office/drawing/2014/main" id="{B61F1FD9-8820-4D73-9C6B-40E0F1B70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18" y="1389517"/>
            <a:ext cx="2264664" cy="302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 result for portable ultrasound systems">
            <a:extLst>
              <a:ext uri="{FF2B5EF4-FFF2-40B4-BE49-F238E27FC236}">
                <a16:creationId xmlns:a16="http://schemas.microsoft.com/office/drawing/2014/main" id="{2BCCA923-675B-4F03-B1F2-88D0D233D37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79683" y="1795183"/>
            <a:ext cx="2575205" cy="2023770"/>
          </a:xfrm>
          <a:prstGeom prst="rect">
            <a:avLst/>
          </a:prstGeom>
          <a:noFill/>
          <a:ln>
            <a:noFill/>
          </a:ln>
        </p:spPr>
      </p:pic>
      <p:pic>
        <p:nvPicPr>
          <p:cNvPr id="5" name="Picture 4">
            <a:extLst>
              <a:ext uri="{FF2B5EF4-FFF2-40B4-BE49-F238E27FC236}">
                <a16:creationId xmlns:a16="http://schemas.microsoft.com/office/drawing/2014/main" id="{A3EBD6E5-331A-4353-8FEC-00E7364CFD3C}"/>
              </a:ext>
            </a:extLst>
          </p:cNvPr>
          <p:cNvPicPr>
            <a:picLocks noChangeAspect="1"/>
          </p:cNvPicPr>
          <p:nvPr/>
        </p:nvPicPr>
        <p:blipFill>
          <a:blip r:embed="rId5"/>
          <a:stretch>
            <a:fillRect/>
          </a:stretch>
        </p:blipFill>
        <p:spPr>
          <a:xfrm>
            <a:off x="3174536" y="2358637"/>
            <a:ext cx="2514600" cy="18192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Example Test of Single Crystal Array</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544606" y="757513"/>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5" name="Content Placeholder 4" descr="C:\Users\bcbroschart\AppData\Local\Microsoft\Windows\Temporary Internet Files\Content.Outlook\HE981K4K\photo.jpg">
            <a:extLst>
              <a:ext uri="{FF2B5EF4-FFF2-40B4-BE49-F238E27FC236}">
                <a16:creationId xmlns:a16="http://schemas.microsoft.com/office/drawing/2014/main" id="{46ECEC20-CDC9-4D3C-80B2-6CDB48326D3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224" y="1882968"/>
            <a:ext cx="3723839" cy="2507970"/>
          </a:xfrm>
          <a:prstGeom prst="rect">
            <a:avLst/>
          </a:prstGeom>
          <a:noFill/>
          <a:ln>
            <a:noFill/>
          </a:ln>
        </p:spPr>
      </p:pic>
      <p:sp>
        <p:nvSpPr>
          <p:cNvPr id="6" name="TextBox 5">
            <a:extLst>
              <a:ext uri="{FF2B5EF4-FFF2-40B4-BE49-F238E27FC236}">
                <a16:creationId xmlns:a16="http://schemas.microsoft.com/office/drawing/2014/main" id="{FA768404-7D01-472F-80EE-C8DEF8817548}"/>
              </a:ext>
            </a:extLst>
          </p:cNvPr>
          <p:cNvSpPr txBox="1"/>
          <p:nvPr/>
        </p:nvSpPr>
        <p:spPr>
          <a:xfrm>
            <a:off x="4049806" y="789576"/>
            <a:ext cx="2362200" cy="830997"/>
          </a:xfrm>
          <a:prstGeom prst="rect">
            <a:avLst/>
          </a:prstGeom>
          <a:noFill/>
        </p:spPr>
        <p:txBody>
          <a:bodyPr wrap="square" rtlCol="0">
            <a:spAutoFit/>
          </a:bodyPr>
          <a:lstStyle/>
          <a:p>
            <a:r>
              <a:rPr lang="en-US" sz="1600" dirty="0">
                <a:solidFill>
                  <a:srgbClr val="FF0000"/>
                </a:solidFill>
              </a:rPr>
              <a:t>Customer thinks they have “weak” or “dead” elements.</a:t>
            </a:r>
          </a:p>
        </p:txBody>
      </p:sp>
      <p:sp>
        <p:nvSpPr>
          <p:cNvPr id="3" name="Arrow: Down 2">
            <a:extLst>
              <a:ext uri="{FF2B5EF4-FFF2-40B4-BE49-F238E27FC236}">
                <a16:creationId xmlns:a16="http://schemas.microsoft.com/office/drawing/2014/main" id="{7C978CCB-3C1A-4AE0-86D0-0CF87DBC9F03}"/>
              </a:ext>
            </a:extLst>
          </p:cNvPr>
          <p:cNvSpPr/>
          <p:nvPr/>
        </p:nvSpPr>
        <p:spPr>
          <a:xfrm>
            <a:off x="4457700" y="1552357"/>
            <a:ext cx="228600" cy="100852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7C0F3D2-722D-4632-8237-C34BB880E6EC}"/>
              </a:ext>
            </a:extLst>
          </p:cNvPr>
          <p:cNvSpPr txBox="1"/>
          <p:nvPr/>
        </p:nvSpPr>
        <p:spPr>
          <a:xfrm>
            <a:off x="60511" y="3400150"/>
            <a:ext cx="2895600" cy="369332"/>
          </a:xfrm>
          <a:prstGeom prst="rect">
            <a:avLst/>
          </a:prstGeom>
          <a:noFill/>
        </p:spPr>
        <p:txBody>
          <a:bodyPr wrap="square" rtlCol="0">
            <a:spAutoFit/>
          </a:bodyPr>
          <a:lstStyle/>
          <a:p>
            <a:r>
              <a:rPr lang="en-US" dirty="0">
                <a:solidFill>
                  <a:srgbClr val="FF0000"/>
                </a:solidFill>
              </a:rPr>
              <a:t>“air scan” of probe</a:t>
            </a:r>
          </a:p>
        </p:txBody>
      </p:sp>
      <p:sp>
        <p:nvSpPr>
          <p:cNvPr id="7" name="Arrow: Right 6">
            <a:extLst>
              <a:ext uri="{FF2B5EF4-FFF2-40B4-BE49-F238E27FC236}">
                <a16:creationId xmlns:a16="http://schemas.microsoft.com/office/drawing/2014/main" id="{45CEEF9F-BF3D-453D-9645-805334281044}"/>
              </a:ext>
            </a:extLst>
          </p:cNvPr>
          <p:cNvSpPr/>
          <p:nvPr/>
        </p:nvSpPr>
        <p:spPr>
          <a:xfrm>
            <a:off x="1196788" y="3818965"/>
            <a:ext cx="1143000" cy="1815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51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Example of Single Crystal Array Test</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graphicFrame>
        <p:nvGraphicFramePr>
          <p:cNvPr id="5" name="Content Placeholder 4">
            <a:extLst>
              <a:ext uri="{FF2B5EF4-FFF2-40B4-BE49-F238E27FC236}">
                <a16:creationId xmlns:a16="http://schemas.microsoft.com/office/drawing/2014/main" id="{6E801B7E-0664-4A85-A01D-89296FAB1EC5}"/>
              </a:ext>
            </a:extLst>
          </p:cNvPr>
          <p:cNvGraphicFramePr>
            <a:graphicFrameLocks noGrp="1" noChangeAspect="1"/>
          </p:cNvGraphicFramePr>
          <p:nvPr>
            <p:ph idx="1"/>
            <p:extLst>
              <p:ext uri="{D42A27DB-BD31-4B8C-83A1-F6EECF244321}">
                <p14:modId xmlns:p14="http://schemas.microsoft.com/office/powerpoint/2010/main" val="3806674305"/>
              </p:ext>
            </p:extLst>
          </p:nvPr>
        </p:nvGraphicFramePr>
        <p:xfrm>
          <a:off x="3745006" y="1724818"/>
          <a:ext cx="4114800" cy="16986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8F13E87-41C4-4EDB-B16B-7F1A24774F67}"/>
              </a:ext>
            </a:extLst>
          </p:cNvPr>
          <p:cNvSpPr txBox="1"/>
          <p:nvPr/>
        </p:nvSpPr>
        <p:spPr>
          <a:xfrm>
            <a:off x="152400" y="939988"/>
            <a:ext cx="3810000" cy="1323439"/>
          </a:xfrm>
          <a:prstGeom prst="rect">
            <a:avLst/>
          </a:prstGeom>
          <a:noFill/>
        </p:spPr>
        <p:txBody>
          <a:bodyPr wrap="square" rtlCol="0">
            <a:spAutoFit/>
          </a:bodyPr>
          <a:lstStyle/>
          <a:p>
            <a:r>
              <a:rPr lang="en-US" sz="1600" dirty="0"/>
              <a:t>C5-1 runs a much stronger acoustical output than normal, composite arrays. “Air scans” will lead you down the incorrect path of the problem. Proper testing is no longer a need, but is </a:t>
            </a:r>
            <a:r>
              <a:rPr lang="en-US" sz="1600" b="1" i="1" u="sng" dirty="0"/>
              <a:t>required.</a:t>
            </a:r>
          </a:p>
        </p:txBody>
      </p:sp>
      <p:sp>
        <p:nvSpPr>
          <p:cNvPr id="7" name="TextBox 6">
            <a:extLst>
              <a:ext uri="{FF2B5EF4-FFF2-40B4-BE49-F238E27FC236}">
                <a16:creationId xmlns:a16="http://schemas.microsoft.com/office/drawing/2014/main" id="{934E3B7B-BE8B-41B1-A16A-14C80ED41F8D}"/>
              </a:ext>
            </a:extLst>
          </p:cNvPr>
          <p:cNvSpPr txBox="1"/>
          <p:nvPr/>
        </p:nvSpPr>
        <p:spPr>
          <a:xfrm>
            <a:off x="3444688" y="3621741"/>
            <a:ext cx="4953000" cy="830997"/>
          </a:xfrm>
          <a:prstGeom prst="rect">
            <a:avLst/>
          </a:prstGeom>
          <a:noFill/>
        </p:spPr>
        <p:txBody>
          <a:bodyPr wrap="square" rtlCol="0">
            <a:spAutoFit/>
          </a:bodyPr>
          <a:lstStyle/>
          <a:p>
            <a:r>
              <a:rPr lang="en-US" sz="1600" dirty="0"/>
              <a:t>In this case, after full testing and live scanning, the probe was found to be perfectly normal. Saving the customer thousands of $$$ in unneeded repairs.</a:t>
            </a:r>
          </a:p>
        </p:txBody>
      </p:sp>
      <p:sp>
        <p:nvSpPr>
          <p:cNvPr id="8" name="TextBox 7">
            <a:extLst>
              <a:ext uri="{FF2B5EF4-FFF2-40B4-BE49-F238E27FC236}">
                <a16:creationId xmlns:a16="http://schemas.microsoft.com/office/drawing/2014/main" id="{2F6DE7C5-6D13-487F-8AFC-D3BDB720A2D8}"/>
              </a:ext>
            </a:extLst>
          </p:cNvPr>
          <p:cNvSpPr txBox="1"/>
          <p:nvPr/>
        </p:nvSpPr>
        <p:spPr>
          <a:xfrm>
            <a:off x="6190130" y="1036301"/>
            <a:ext cx="2438400" cy="646331"/>
          </a:xfrm>
          <a:prstGeom prst="rect">
            <a:avLst/>
          </a:prstGeom>
          <a:noFill/>
        </p:spPr>
        <p:txBody>
          <a:bodyPr wrap="square" rtlCol="0">
            <a:spAutoFit/>
          </a:bodyPr>
          <a:lstStyle/>
          <a:p>
            <a:r>
              <a:rPr lang="en-US" dirty="0"/>
              <a:t>Stronger “zones” of array</a:t>
            </a:r>
          </a:p>
        </p:txBody>
      </p:sp>
    </p:spTree>
    <p:extLst>
      <p:ext uri="{BB962C8B-B14F-4D97-AF65-F5344CB8AC3E}">
        <p14:creationId xmlns:p14="http://schemas.microsoft.com/office/powerpoint/2010/main" val="3262557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Electronic Multiplex Probes</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sp>
        <p:nvSpPr>
          <p:cNvPr id="3" name="TextBox 2">
            <a:extLst>
              <a:ext uri="{FF2B5EF4-FFF2-40B4-BE49-F238E27FC236}">
                <a16:creationId xmlns:a16="http://schemas.microsoft.com/office/drawing/2014/main" id="{2DBC2ADC-7FD1-43E7-9D89-ABBADAA109BC}"/>
              </a:ext>
            </a:extLst>
          </p:cNvPr>
          <p:cNvSpPr txBox="1"/>
          <p:nvPr/>
        </p:nvSpPr>
        <p:spPr>
          <a:xfrm>
            <a:off x="551329" y="1707776"/>
            <a:ext cx="3039036" cy="2031325"/>
          </a:xfrm>
          <a:prstGeom prst="rect">
            <a:avLst/>
          </a:prstGeom>
          <a:noFill/>
        </p:spPr>
        <p:txBody>
          <a:bodyPr wrap="square" rtlCol="0">
            <a:spAutoFit/>
          </a:bodyPr>
          <a:lstStyle/>
          <a:p>
            <a:r>
              <a:rPr lang="en-US" dirty="0"/>
              <a:t>More and more probes are electronically multiplexed today. This is causing more probes to have complex electronic problems rather than traditional dead element issues.</a:t>
            </a:r>
          </a:p>
        </p:txBody>
      </p:sp>
      <p:pic>
        <p:nvPicPr>
          <p:cNvPr id="8" name="Content Placeholder 7" descr="Image result for multiplexed ultrasound transducer technology">
            <a:extLst>
              <a:ext uri="{FF2B5EF4-FFF2-40B4-BE49-F238E27FC236}">
                <a16:creationId xmlns:a16="http://schemas.microsoft.com/office/drawing/2014/main" id="{B015FB21-65DB-4AAD-96BE-400AA3312A2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4488" y="1635219"/>
            <a:ext cx="3705225" cy="2476500"/>
          </a:xfrm>
          <a:prstGeom prst="rect">
            <a:avLst/>
          </a:prstGeom>
          <a:noFill/>
          <a:ln>
            <a:noFill/>
          </a:ln>
        </p:spPr>
      </p:pic>
    </p:spTree>
    <p:extLst>
      <p:ext uri="{BB962C8B-B14F-4D97-AF65-F5344CB8AC3E}">
        <p14:creationId xmlns:p14="http://schemas.microsoft.com/office/powerpoint/2010/main" val="609336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New Lens Technology</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5" name="Picture 2">
            <a:extLst>
              <a:ext uri="{FF2B5EF4-FFF2-40B4-BE49-F238E27FC236}">
                <a16:creationId xmlns:a16="http://schemas.microsoft.com/office/drawing/2014/main" id="{03AD76BE-B016-4953-874A-CCF30BB43F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9484" y="510988"/>
            <a:ext cx="4711445" cy="401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716545AD-CDD9-4A18-AE78-FCA851B6331B}"/>
              </a:ext>
            </a:extLst>
          </p:cNvPr>
          <p:cNvSpPr txBox="1"/>
          <p:nvPr/>
        </p:nvSpPr>
        <p:spPr>
          <a:xfrm>
            <a:off x="1752600" y="1131889"/>
            <a:ext cx="2209800" cy="830997"/>
          </a:xfrm>
          <a:prstGeom prst="rect">
            <a:avLst/>
          </a:prstGeom>
          <a:noFill/>
        </p:spPr>
        <p:txBody>
          <a:bodyPr wrap="square" rtlCol="0">
            <a:spAutoFit/>
          </a:bodyPr>
          <a:lstStyle/>
          <a:p>
            <a:r>
              <a:rPr lang="en-US" sz="1600" dirty="0"/>
              <a:t>New multiple layer lenses cause more issues with repair</a:t>
            </a:r>
          </a:p>
        </p:txBody>
      </p:sp>
      <p:sp>
        <p:nvSpPr>
          <p:cNvPr id="7" name="Right Arrow 5">
            <a:extLst>
              <a:ext uri="{FF2B5EF4-FFF2-40B4-BE49-F238E27FC236}">
                <a16:creationId xmlns:a16="http://schemas.microsoft.com/office/drawing/2014/main" id="{847480BF-153A-492F-9107-08B20FFD3204}"/>
              </a:ext>
            </a:extLst>
          </p:cNvPr>
          <p:cNvSpPr/>
          <p:nvPr/>
        </p:nvSpPr>
        <p:spPr>
          <a:xfrm>
            <a:off x="1752600" y="2379558"/>
            <a:ext cx="2133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671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OEM lens vs. Replacement Poor Lens</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5" name="Content Placeholder 4">
            <a:extLst>
              <a:ext uri="{FF2B5EF4-FFF2-40B4-BE49-F238E27FC236}">
                <a16:creationId xmlns:a16="http://schemas.microsoft.com/office/drawing/2014/main" id="{5E06DB6E-3750-4837-A396-12135BD6161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985" y="1727946"/>
            <a:ext cx="3296022" cy="2637147"/>
          </a:xfrm>
          <a:prstGeom prst="rect">
            <a:avLst/>
          </a:prstGeom>
          <a:noFill/>
          <a:ln>
            <a:noFill/>
          </a:ln>
        </p:spPr>
      </p:pic>
      <p:pic>
        <p:nvPicPr>
          <p:cNvPr id="6" name="Picture 5">
            <a:extLst>
              <a:ext uri="{FF2B5EF4-FFF2-40B4-BE49-F238E27FC236}">
                <a16:creationId xmlns:a16="http://schemas.microsoft.com/office/drawing/2014/main" id="{2AB2D7A1-5E80-4693-9AAB-2E5F55A330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35606" y="1727947"/>
            <a:ext cx="3480645" cy="2637146"/>
          </a:xfrm>
          <a:prstGeom prst="rect">
            <a:avLst/>
          </a:prstGeom>
          <a:noFill/>
          <a:ln>
            <a:noFill/>
          </a:ln>
        </p:spPr>
      </p:pic>
      <p:sp>
        <p:nvSpPr>
          <p:cNvPr id="7" name="TextBox 6">
            <a:extLst>
              <a:ext uri="{FF2B5EF4-FFF2-40B4-BE49-F238E27FC236}">
                <a16:creationId xmlns:a16="http://schemas.microsoft.com/office/drawing/2014/main" id="{1A750F30-A18A-44F5-97E2-4536C63474EF}"/>
              </a:ext>
            </a:extLst>
          </p:cNvPr>
          <p:cNvSpPr txBox="1"/>
          <p:nvPr/>
        </p:nvSpPr>
        <p:spPr>
          <a:xfrm>
            <a:off x="1271496" y="1033182"/>
            <a:ext cx="1905000" cy="381000"/>
          </a:xfrm>
          <a:prstGeom prst="rect">
            <a:avLst/>
          </a:prstGeom>
          <a:noFill/>
        </p:spPr>
        <p:txBody>
          <a:bodyPr wrap="square" rtlCol="0">
            <a:spAutoFit/>
          </a:bodyPr>
          <a:lstStyle/>
          <a:p>
            <a:r>
              <a:rPr lang="en-US" dirty="0"/>
              <a:t>OEM</a:t>
            </a:r>
          </a:p>
        </p:txBody>
      </p:sp>
      <p:sp>
        <p:nvSpPr>
          <p:cNvPr id="8" name="TextBox 7">
            <a:extLst>
              <a:ext uri="{FF2B5EF4-FFF2-40B4-BE49-F238E27FC236}">
                <a16:creationId xmlns:a16="http://schemas.microsoft.com/office/drawing/2014/main" id="{275E4030-8C35-4D14-9F21-EEED42DA443A}"/>
              </a:ext>
            </a:extLst>
          </p:cNvPr>
          <p:cNvSpPr txBox="1"/>
          <p:nvPr/>
        </p:nvSpPr>
        <p:spPr>
          <a:xfrm>
            <a:off x="5737410" y="1024215"/>
            <a:ext cx="1828800" cy="381000"/>
          </a:xfrm>
          <a:prstGeom prst="rect">
            <a:avLst/>
          </a:prstGeom>
          <a:noFill/>
        </p:spPr>
        <p:txBody>
          <a:bodyPr wrap="square" rtlCol="0">
            <a:spAutoFit/>
          </a:bodyPr>
          <a:lstStyle/>
          <a:p>
            <a:r>
              <a:rPr lang="en-US" dirty="0"/>
              <a:t>Replacement</a:t>
            </a:r>
          </a:p>
        </p:txBody>
      </p:sp>
      <p:sp>
        <p:nvSpPr>
          <p:cNvPr id="4" name="Rectangle: Rounded Corners 3">
            <a:extLst>
              <a:ext uri="{FF2B5EF4-FFF2-40B4-BE49-F238E27FC236}">
                <a16:creationId xmlns:a16="http://schemas.microsoft.com/office/drawing/2014/main" id="{230148D6-C5BA-4CE6-A63E-1CD497F48ECF}"/>
              </a:ext>
            </a:extLst>
          </p:cNvPr>
          <p:cNvSpPr/>
          <p:nvPr/>
        </p:nvSpPr>
        <p:spPr>
          <a:xfrm>
            <a:off x="5737410" y="1839841"/>
            <a:ext cx="569948" cy="866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7760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What do these new technologies mean to you?</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sp>
        <p:nvSpPr>
          <p:cNvPr id="4" name="Content Placeholder 3">
            <a:extLst>
              <a:ext uri="{FF2B5EF4-FFF2-40B4-BE49-F238E27FC236}">
                <a16:creationId xmlns:a16="http://schemas.microsoft.com/office/drawing/2014/main" id="{D557E33F-B947-4669-985B-0D8E559A4AC1}"/>
              </a:ext>
            </a:extLst>
          </p:cNvPr>
          <p:cNvSpPr>
            <a:spLocks noGrp="1"/>
          </p:cNvSpPr>
          <p:nvPr>
            <p:ph idx="1"/>
          </p:nvPr>
        </p:nvSpPr>
        <p:spPr>
          <a:xfrm>
            <a:off x="457200" y="875323"/>
            <a:ext cx="8229600" cy="3397615"/>
          </a:xfrm>
        </p:spPr>
        <p:txBody>
          <a:bodyPr>
            <a:normAutofit fontScale="85000" lnSpcReduction="20000"/>
          </a:bodyPr>
          <a:lstStyle/>
          <a:p>
            <a:r>
              <a:rPr lang="en-US" sz="2000" dirty="0"/>
              <a:t>Ultrasound probes continue to become more complex</a:t>
            </a:r>
          </a:p>
          <a:p>
            <a:r>
              <a:rPr lang="en-US" sz="2000" dirty="0"/>
              <a:t>What used to look like dead elements on PZT arrays can now be:</a:t>
            </a:r>
          </a:p>
          <a:p>
            <a:pPr lvl="1"/>
            <a:r>
              <a:rPr lang="en-US" sz="1600" dirty="0"/>
              <a:t>Electronic problems</a:t>
            </a:r>
          </a:p>
          <a:p>
            <a:pPr lvl="1"/>
            <a:r>
              <a:rPr lang="en-US" sz="1600" dirty="0"/>
              <a:t>De-polarized elements</a:t>
            </a:r>
          </a:p>
          <a:p>
            <a:pPr lvl="1"/>
            <a:r>
              <a:rPr lang="en-US" sz="1600" dirty="0"/>
              <a:t>Multiplexer problems</a:t>
            </a:r>
          </a:p>
          <a:p>
            <a:pPr lvl="1"/>
            <a:r>
              <a:rPr lang="en-US" sz="1600" dirty="0"/>
              <a:t>Programming issues</a:t>
            </a:r>
          </a:p>
          <a:p>
            <a:r>
              <a:rPr lang="en-US" sz="2000" dirty="0"/>
              <a:t>Probes continue to be costly</a:t>
            </a:r>
          </a:p>
          <a:p>
            <a:pPr lvl="1"/>
            <a:r>
              <a:rPr lang="en-US" sz="1600" dirty="0"/>
              <a:t>Try to train your customers in better care of their probes</a:t>
            </a:r>
          </a:p>
          <a:p>
            <a:pPr lvl="1"/>
            <a:r>
              <a:rPr lang="en-US" sz="1600" dirty="0"/>
              <a:t>Catch problems early and repair at minor levels instead of major.</a:t>
            </a:r>
          </a:p>
          <a:p>
            <a:pPr lvl="1"/>
            <a:r>
              <a:rPr lang="en-US" sz="1600" dirty="0"/>
              <a:t>Remember the clinical outcomes of bad probes</a:t>
            </a:r>
          </a:p>
          <a:p>
            <a:endParaRPr lang="en-US" sz="1800" dirty="0"/>
          </a:p>
        </p:txBody>
      </p:sp>
      <p:pic>
        <p:nvPicPr>
          <p:cNvPr id="5" name="Picture 2" descr="http://ts1.mm.bing.net/th?id=H.4820204047040992&amp;pid=15.1">
            <a:extLst>
              <a:ext uri="{FF2B5EF4-FFF2-40B4-BE49-F238E27FC236}">
                <a16:creationId xmlns:a16="http://schemas.microsoft.com/office/drawing/2014/main" id="{3F59D1F6-E3EF-4818-B427-4142767FF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873469"/>
            <a:ext cx="1828800" cy="137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451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3F8A-BB4E-48D1-BFED-1EE8CADAB7FC}"/>
              </a:ext>
            </a:extLst>
          </p:cNvPr>
          <p:cNvSpPr>
            <a:spLocks noGrp="1"/>
          </p:cNvSpPr>
          <p:nvPr>
            <p:ph type="title"/>
          </p:nvPr>
        </p:nvSpPr>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What do these new technologies mean to you?</a:t>
            </a:r>
            <a:endParaRPr lang="en-US" sz="2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E290EEB-CD5B-4E49-8F4A-0E6461934FBB}"/>
              </a:ext>
            </a:extLst>
          </p:cNvPr>
          <p:cNvSpPr>
            <a:spLocks noGrp="1"/>
          </p:cNvSpPr>
          <p:nvPr>
            <p:ph idx="1"/>
          </p:nvPr>
        </p:nvSpPr>
        <p:spPr/>
        <p:txBody>
          <a:bodyPr>
            <a:normAutofit/>
          </a:bodyPr>
          <a:lstStyle/>
          <a:p>
            <a:r>
              <a:rPr lang="en-US" sz="1600" dirty="0"/>
              <a:t>Early diagnosis is critical. Remove cost. Don’t just “save money”</a:t>
            </a:r>
          </a:p>
          <a:p>
            <a:r>
              <a:rPr lang="en-US" sz="1600" dirty="0"/>
              <a:t>Problems can be deceiving. Things like “air scans” can lead you down the wrong path.</a:t>
            </a:r>
          </a:p>
          <a:p>
            <a:r>
              <a:rPr lang="en-US" sz="1600" dirty="0"/>
              <a:t>More expensive exchanges.</a:t>
            </a:r>
          </a:p>
          <a:p>
            <a:r>
              <a:rPr lang="en-US" sz="1600" dirty="0"/>
              <a:t>You need to really check the “environment” of your probes.</a:t>
            </a:r>
          </a:p>
          <a:p>
            <a:pPr lvl="1"/>
            <a:r>
              <a:rPr lang="en-US" sz="1200" dirty="0"/>
              <a:t>Are they cleaned/disinfected properly?</a:t>
            </a:r>
          </a:p>
          <a:p>
            <a:pPr lvl="1"/>
            <a:r>
              <a:rPr lang="en-US" sz="1200" dirty="0"/>
              <a:t>Are they stored and placed in the proper probe holders?</a:t>
            </a:r>
          </a:p>
          <a:p>
            <a:pPr lvl="1"/>
            <a:r>
              <a:rPr lang="en-US" sz="1200" dirty="0"/>
              <a:t>Is the room temperature good and controlled?</a:t>
            </a:r>
          </a:p>
          <a:p>
            <a:endParaRPr lang="en-US" sz="1200" dirty="0"/>
          </a:p>
          <a:p>
            <a:endParaRPr lang="en-US" sz="1800" dirty="0"/>
          </a:p>
        </p:txBody>
      </p:sp>
      <p:pic>
        <p:nvPicPr>
          <p:cNvPr id="4" name="Picture 3" descr="Image result for checking for problems cartoons">
            <a:extLst>
              <a:ext uri="{FF2B5EF4-FFF2-40B4-BE49-F238E27FC236}">
                <a16:creationId xmlns:a16="http://schemas.microsoft.com/office/drawing/2014/main" id="{60F248EE-8282-4C6E-B484-7853734998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8781" y="2507324"/>
            <a:ext cx="2286000" cy="1708785"/>
          </a:xfrm>
          <a:prstGeom prst="rect">
            <a:avLst/>
          </a:prstGeom>
          <a:noFill/>
          <a:ln>
            <a:noFill/>
          </a:ln>
        </p:spPr>
      </p:pic>
    </p:spTree>
    <p:extLst>
      <p:ext uri="{BB962C8B-B14F-4D97-AF65-F5344CB8AC3E}">
        <p14:creationId xmlns:p14="http://schemas.microsoft.com/office/powerpoint/2010/main" val="241066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Calibri" panose="020F0502020204030204" pitchFamily="34" charset="0"/>
                <a:ea typeface="Verdana" panose="020B0604030504040204" pitchFamily="34" charset="0"/>
                <a:cs typeface="Calibri" panose="020F0502020204030204" pitchFamily="34" charset="0"/>
              </a:rPr>
              <a:t>Return On Investment (ROI)</a:t>
            </a:r>
          </a:p>
        </p:txBody>
      </p:sp>
      <p:sp>
        <p:nvSpPr>
          <p:cNvPr id="3" name="Content Placeholder 2"/>
          <p:cNvSpPr>
            <a:spLocks noGrp="1"/>
          </p:cNvSpPr>
          <p:nvPr>
            <p:ph idx="1"/>
          </p:nvPr>
        </p:nvSpPr>
        <p:spPr>
          <a:xfrm>
            <a:off x="457200" y="1201264"/>
            <a:ext cx="8166193" cy="3270620"/>
          </a:xfrm>
        </p:spPr>
        <p:txBody>
          <a:bodyPr>
            <a:normAutofit lnSpcReduction="10000"/>
          </a:bodyPr>
          <a:lstStyle/>
          <a:p>
            <a:pPr marL="0" indent="0">
              <a:buNone/>
            </a:pPr>
            <a:r>
              <a:rPr lang="en-US" sz="1351" b="1" dirty="0"/>
              <a:t>There is a real cost to the bottom-line:</a:t>
            </a:r>
          </a:p>
          <a:p>
            <a:r>
              <a:rPr lang="en-US" sz="1351" dirty="0"/>
              <a:t>Using the $221.21 rate of Medicare fees, per study/patient:</a:t>
            </a:r>
          </a:p>
          <a:p>
            <a:pPr lvl="1"/>
            <a:endParaRPr lang="en-US" sz="1051" dirty="0"/>
          </a:p>
          <a:p>
            <a:pPr lvl="1"/>
            <a:r>
              <a:rPr lang="en-US" sz="1051" dirty="0"/>
              <a:t>Array replacement/exchange probe:  Cost; $5000</a:t>
            </a:r>
          </a:p>
          <a:p>
            <a:pPr lvl="1"/>
            <a:r>
              <a:rPr lang="en-US" sz="1051" dirty="0"/>
              <a:t>Number of patients required to “pay for” this repair/exchange – $5000/ $221.21 = 22.5</a:t>
            </a:r>
          </a:p>
          <a:p>
            <a:pPr lvl="1"/>
            <a:endParaRPr lang="en-US" sz="1051" dirty="0"/>
          </a:p>
          <a:p>
            <a:r>
              <a:rPr lang="en-US" sz="1351" b="1" u="sng" dirty="0"/>
              <a:t>23</a:t>
            </a:r>
            <a:r>
              <a:rPr lang="en-US" sz="1351" dirty="0"/>
              <a:t> patients using the 15/patients /day model, equals </a:t>
            </a:r>
            <a:r>
              <a:rPr lang="en-US" sz="1351" b="1" i="1" u="sng" dirty="0"/>
              <a:t>1 ½</a:t>
            </a:r>
            <a:r>
              <a:rPr lang="en-US" sz="1351" dirty="0"/>
              <a:t> days worth of patients to simply “pay” for the repair/exchange.</a:t>
            </a:r>
          </a:p>
          <a:p>
            <a:pPr marL="0" indent="0">
              <a:buNone/>
            </a:pPr>
            <a:endParaRPr lang="en-US" sz="1351" dirty="0"/>
          </a:p>
          <a:p>
            <a:r>
              <a:rPr lang="en-US" sz="1351" dirty="0"/>
              <a:t>This means the hospital is not generating any revenue on this system for a day and a half. This does not include the cost of S&amp;W, Overhead, etc.</a:t>
            </a:r>
          </a:p>
        </p:txBody>
      </p:sp>
      <p:pic>
        <p:nvPicPr>
          <p:cNvPr id="4" name="irc_mi" descr="http://okiemagazine.com/wp-content/uploads/2012/01/dollar_1875978a.png"/>
          <p:cNvPicPr/>
          <p:nvPr/>
        </p:nvPicPr>
        <p:blipFill>
          <a:blip r:embed="rId2">
            <a:extLst>
              <a:ext uri="{28A0092B-C50C-407E-A947-70E740481C1C}">
                <a14:useLocalDpi xmlns:a14="http://schemas.microsoft.com/office/drawing/2010/main" val="0"/>
              </a:ext>
            </a:extLst>
          </a:blip>
          <a:srcRect/>
          <a:stretch>
            <a:fillRect/>
          </a:stretch>
        </p:blipFill>
        <p:spPr bwMode="auto">
          <a:xfrm>
            <a:off x="6068813" y="726630"/>
            <a:ext cx="2617987" cy="1551629"/>
          </a:xfrm>
          <a:prstGeom prst="rect">
            <a:avLst/>
          </a:prstGeom>
          <a:noFill/>
          <a:ln>
            <a:noFill/>
          </a:ln>
        </p:spPr>
      </p:pic>
    </p:spTree>
    <p:extLst>
      <p:ext uri="{BB962C8B-B14F-4D97-AF65-F5344CB8AC3E}">
        <p14:creationId xmlns:p14="http://schemas.microsoft.com/office/powerpoint/2010/main" val="1348669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2" dirty="0">
                <a:latin typeface="Verdana" panose="020B0604030504040204" pitchFamily="34" charset="0"/>
                <a:ea typeface="Verdana" panose="020B0604030504040204" pitchFamily="34" charset="0"/>
                <a:cs typeface="Verdana" panose="020B0604030504040204" pitchFamily="34" charset="0"/>
              </a:rPr>
              <a:t>Return On Investment (ROI)</a:t>
            </a:r>
          </a:p>
        </p:txBody>
      </p:sp>
      <p:sp>
        <p:nvSpPr>
          <p:cNvPr id="3" name="Content Placeholder 2"/>
          <p:cNvSpPr>
            <a:spLocks noGrp="1"/>
          </p:cNvSpPr>
          <p:nvPr>
            <p:ph idx="1"/>
          </p:nvPr>
        </p:nvSpPr>
        <p:spPr/>
        <p:txBody>
          <a:bodyPr>
            <a:normAutofit lnSpcReduction="10000"/>
          </a:bodyPr>
          <a:lstStyle/>
          <a:p>
            <a:r>
              <a:rPr lang="en-US" sz="1351" dirty="0"/>
              <a:t>Using a carefully developed probe plan, reducing real costs can look like this:</a:t>
            </a:r>
          </a:p>
          <a:p>
            <a:r>
              <a:rPr lang="en-US" sz="1351" dirty="0"/>
              <a:t>Using the $221.21 rate of Medicare fees, per study/patient:</a:t>
            </a:r>
          </a:p>
          <a:p>
            <a:endParaRPr lang="en-US" sz="1351" dirty="0"/>
          </a:p>
          <a:p>
            <a:pPr lvl="1"/>
            <a:r>
              <a:rPr lang="en-US" sz="1051" dirty="0"/>
              <a:t>Lens replacement - $600</a:t>
            </a:r>
          </a:p>
          <a:p>
            <a:pPr lvl="1"/>
            <a:r>
              <a:rPr lang="en-US" sz="1051" dirty="0"/>
              <a:t>Number of patients required to “pay for” this lens repair - $600/$221.21 = 2.7</a:t>
            </a:r>
          </a:p>
          <a:p>
            <a:pPr lvl="1"/>
            <a:endParaRPr lang="en-US" sz="1051" dirty="0"/>
          </a:p>
          <a:p>
            <a:r>
              <a:rPr lang="en-US" sz="1351" dirty="0"/>
              <a:t>In this case, by repairing the probe when it was still in a “minor” repair category, the hospital is generating revenue and the “cost” for the repair is paid for on one system with approx. 3 patients. </a:t>
            </a:r>
          </a:p>
          <a:p>
            <a:pPr lvl="1"/>
            <a:r>
              <a:rPr lang="en-US" sz="1051" dirty="0"/>
              <a:t>Normal revenue per/system, per/day - $3318.15</a:t>
            </a:r>
          </a:p>
          <a:p>
            <a:pPr lvl="1"/>
            <a:r>
              <a:rPr lang="en-US" sz="1051" dirty="0"/>
              <a:t>After paying for minor lens repair - $2654.52</a:t>
            </a:r>
          </a:p>
          <a:p>
            <a:r>
              <a:rPr lang="en-US" sz="1351" dirty="0"/>
              <a:t>The net gain for the hospital is positive and the true cost minimized by managing the probes better.</a:t>
            </a:r>
          </a:p>
          <a:p>
            <a:endParaRPr lang="en-US" sz="1351" dirty="0"/>
          </a:p>
        </p:txBody>
      </p:sp>
      <p:pic>
        <p:nvPicPr>
          <p:cNvPr id="5122" name="Picture 2" descr="http://ops.fhwa.dot.gov/publications/fhwahop09028/images/ex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727" y="946432"/>
            <a:ext cx="1430073" cy="110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81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2" dirty="0">
                <a:latin typeface="Verdana" panose="020B0604030504040204" pitchFamily="34" charset="0"/>
                <a:ea typeface="Verdana" panose="020B0604030504040204" pitchFamily="34" charset="0"/>
                <a:cs typeface="Verdana" panose="020B0604030504040204" pitchFamily="34" charset="0"/>
              </a:rPr>
              <a:t>A cost-effective probe program</a:t>
            </a:r>
          </a:p>
        </p:txBody>
      </p:sp>
      <p:sp>
        <p:nvSpPr>
          <p:cNvPr id="3" name="Content Placeholder 2"/>
          <p:cNvSpPr>
            <a:spLocks noGrp="1"/>
          </p:cNvSpPr>
          <p:nvPr>
            <p:ph idx="1"/>
          </p:nvPr>
        </p:nvSpPr>
        <p:spPr>
          <a:xfrm>
            <a:off x="1089251" y="909512"/>
            <a:ext cx="6177915" cy="3947001"/>
          </a:xfrm>
        </p:spPr>
        <p:txBody>
          <a:bodyPr>
            <a:normAutofit/>
          </a:bodyPr>
          <a:lstStyle/>
          <a:p>
            <a:r>
              <a:rPr lang="en-US" sz="1351" dirty="0"/>
              <a:t>Get the proper test equipment</a:t>
            </a:r>
          </a:p>
          <a:p>
            <a:pPr lvl="1"/>
            <a:r>
              <a:rPr lang="en-US" sz="1051" dirty="0"/>
              <a:t>Leakage meter	ie. BC Group ULT-2020</a:t>
            </a:r>
          </a:p>
          <a:p>
            <a:pPr lvl="1"/>
            <a:r>
              <a:rPr lang="en-US" sz="1051" dirty="0"/>
              <a:t>Tissue Phantom	ie. ATS Model 539</a:t>
            </a:r>
          </a:p>
          <a:p>
            <a:pPr lvl="1"/>
            <a:r>
              <a:rPr lang="en-US" sz="1051" dirty="0"/>
              <a:t>Element test device (if feasible)</a:t>
            </a:r>
          </a:p>
          <a:p>
            <a:pPr lvl="1"/>
            <a:r>
              <a:rPr lang="en-US" sz="1051" dirty="0"/>
              <a:t>Magnifier device (hand-held)</a:t>
            </a:r>
          </a:p>
          <a:p>
            <a:r>
              <a:rPr lang="en-US" sz="1351" dirty="0"/>
              <a:t>Include all your probes on your PM checklist as well as, each time you perform a  repair on the system.</a:t>
            </a:r>
          </a:p>
          <a:p>
            <a:r>
              <a:rPr lang="en-US" sz="1351" dirty="0"/>
              <a:t>Always perform a good visual inspection of all your probes.</a:t>
            </a:r>
          </a:p>
          <a:p>
            <a:r>
              <a:rPr lang="en-US" sz="1351" dirty="0"/>
              <a:t>Make sure your TEE users are doing a leakage test before disinfection. Each time this should be done.</a:t>
            </a:r>
            <a:br>
              <a:rPr lang="en-US" sz="1351" dirty="0"/>
            </a:br>
            <a:r>
              <a:rPr lang="en-US" sz="1351" dirty="0"/>
              <a:t>Ask the sonographers consistently if they are having problems with any probes.</a:t>
            </a:r>
          </a:p>
          <a:p>
            <a:r>
              <a:rPr lang="en-US" sz="1351" dirty="0"/>
              <a:t>Document any findings and plan for the repair or exchange if needed.</a:t>
            </a:r>
          </a:p>
          <a:p>
            <a:endParaRPr lang="en-US" sz="1351" dirty="0"/>
          </a:p>
          <a:p>
            <a:endParaRPr lang="en-US" sz="1351" dirty="0"/>
          </a:p>
          <a:p>
            <a:pPr lvl="1"/>
            <a:endParaRPr lang="en-US" sz="1051" dirty="0"/>
          </a:p>
        </p:txBody>
      </p:sp>
      <p:pic>
        <p:nvPicPr>
          <p:cNvPr id="2050" name="Picture 2" descr="https://encrypted-tbn3.gstatic.com/images?q=tbn:ANd9GcRjGAaqlTmgNMWSb2CELsrtyFenxbsVT8P85sy7FwtCBhnKSYWY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059" y="1144058"/>
            <a:ext cx="1663540" cy="101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61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47718"/>
          </a:xfrm>
        </p:spPr>
        <p:txBody>
          <a:bodyPr>
            <a:normAutofit/>
          </a:bodyPr>
          <a:lstStyle/>
          <a:p>
            <a:pPr algn="l"/>
            <a:r>
              <a:rPr lang="en-US" sz="2800" dirty="0"/>
              <a:t>Probes of Today</a:t>
            </a:r>
          </a:p>
        </p:txBody>
      </p:sp>
      <p:sp>
        <p:nvSpPr>
          <p:cNvPr id="6" name="Content Placeholder 5"/>
          <p:cNvSpPr>
            <a:spLocks noGrp="1"/>
          </p:cNvSpPr>
          <p:nvPr>
            <p:ph idx="1"/>
          </p:nvPr>
        </p:nvSpPr>
        <p:spPr>
          <a:xfrm>
            <a:off x="457200" y="972663"/>
            <a:ext cx="8229600" cy="3397615"/>
          </a:xfrm>
        </p:spPr>
        <p:txBody>
          <a:bodyPr>
            <a:normAutofit/>
          </a:bodyPr>
          <a:lstStyle/>
          <a:p>
            <a:r>
              <a:rPr lang="en-US" sz="1800" dirty="0"/>
              <a:t>Most ultrasound transducers today use PZT ceramic crystals</a:t>
            </a:r>
          </a:p>
          <a:p>
            <a:r>
              <a:rPr lang="en-US" sz="1800" dirty="0"/>
              <a:t>Easy to produce, cheap and a known performance level</a:t>
            </a:r>
          </a:p>
          <a:p>
            <a:r>
              <a:rPr lang="en-US" sz="1800" dirty="0"/>
              <a:t>PZT arrays are used in curved, linear, convex and TEE probes by all manufacturers around the world.</a:t>
            </a:r>
          </a:p>
          <a:p>
            <a:r>
              <a:rPr lang="en-US" sz="1800" dirty="0"/>
              <a:t>PZT arrays replaced the older annular and ring arrays of yesteryear</a:t>
            </a:r>
          </a:p>
          <a:p>
            <a:r>
              <a:rPr lang="en-US" sz="1800" dirty="0"/>
              <a:t>64 to 288 element arrays</a:t>
            </a:r>
            <a:endParaRPr lang="en-US" sz="2000" baseline="30000" dirty="0"/>
          </a:p>
          <a:p>
            <a:endParaRPr lang="en-US" sz="1800" b="1" u="sng" dirty="0"/>
          </a:p>
          <a:p>
            <a:endParaRPr lang="en-US" sz="1800" dirty="0"/>
          </a:p>
        </p:txBody>
      </p:sp>
      <p:pic>
        <p:nvPicPr>
          <p:cNvPr id="7" name="Picture 6" descr="S:\9010-Ultrasound\Engineering Projects\Pictures\Philips L12-5\IMG_3515.jpg">
            <a:extLst>
              <a:ext uri="{FF2B5EF4-FFF2-40B4-BE49-F238E27FC236}">
                <a16:creationId xmlns:a16="http://schemas.microsoft.com/office/drawing/2014/main" id="{5A6AAB31-8AB2-44A7-8978-2C276720015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182" y="3323563"/>
            <a:ext cx="1604963" cy="1226025"/>
          </a:xfrm>
          <a:prstGeom prst="rect">
            <a:avLst/>
          </a:prstGeom>
          <a:noFill/>
          <a:ln>
            <a:noFill/>
          </a:ln>
        </p:spPr>
      </p:pic>
      <p:pic>
        <p:nvPicPr>
          <p:cNvPr id="8" name="Picture 2" descr="http://echocardiographer.org/Echo%20Physics/Transducer.jpg">
            <a:extLst>
              <a:ext uri="{FF2B5EF4-FFF2-40B4-BE49-F238E27FC236}">
                <a16:creationId xmlns:a16="http://schemas.microsoft.com/office/drawing/2014/main" id="{362CB48D-9FDC-484B-9537-574CBFE61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882" y="3323562"/>
            <a:ext cx="2813204" cy="1226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MajorProbeRepair 2-7-2012 080">
            <a:extLst>
              <a:ext uri="{FF2B5EF4-FFF2-40B4-BE49-F238E27FC236}">
                <a16:creationId xmlns:a16="http://schemas.microsoft.com/office/drawing/2014/main" id="{84D7F4A3-EB18-4630-A5D0-B135A6A7CCE2}"/>
              </a:ext>
            </a:extLst>
          </p:cNvPr>
          <p:cNvPicPr>
            <a:picLocks noChangeAspect="1" noChangeArrowheads="1"/>
          </p:cNvPicPr>
          <p:nvPr/>
        </p:nvPicPr>
        <p:blipFill>
          <a:blip r:embed="rId4" cstate="print"/>
          <a:srcRect l="8194" t="2708" r="1527" b="8125"/>
          <a:stretch>
            <a:fillRect/>
          </a:stretch>
        </p:blipFill>
        <p:spPr bwMode="auto">
          <a:xfrm>
            <a:off x="6176963" y="3271900"/>
            <a:ext cx="1905000" cy="125669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Probes in the U.S.</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sp>
        <p:nvSpPr>
          <p:cNvPr id="4" name="Content Placeholder 3">
            <a:extLst>
              <a:ext uri="{FF2B5EF4-FFF2-40B4-BE49-F238E27FC236}">
                <a16:creationId xmlns:a16="http://schemas.microsoft.com/office/drawing/2014/main" id="{D557E33F-B947-4669-985B-0D8E559A4AC1}"/>
              </a:ext>
            </a:extLst>
          </p:cNvPr>
          <p:cNvSpPr>
            <a:spLocks noGrp="1"/>
          </p:cNvSpPr>
          <p:nvPr>
            <p:ph idx="1"/>
          </p:nvPr>
        </p:nvSpPr>
        <p:spPr>
          <a:xfrm>
            <a:off x="457200" y="855925"/>
            <a:ext cx="8229600" cy="3397615"/>
          </a:xfrm>
        </p:spPr>
        <p:txBody>
          <a:bodyPr>
            <a:normAutofit fontScale="77500" lnSpcReduction="20000"/>
          </a:bodyPr>
          <a:lstStyle/>
          <a:p>
            <a:r>
              <a:rPr lang="en-US" sz="2000" dirty="0"/>
              <a:t>There are approx. 500K to 600K probes in-service in the U.S. alone</a:t>
            </a:r>
          </a:p>
          <a:p>
            <a:r>
              <a:rPr lang="en-US" sz="2000" u="sng" dirty="0"/>
              <a:t>Less than 25% of probes in the U.S. are tested and/or repaired regularly</a:t>
            </a:r>
          </a:p>
          <a:p>
            <a:r>
              <a:rPr lang="en-US" sz="2000" dirty="0"/>
              <a:t>Probes continue to constitute the highest failure item on any ultrasound system </a:t>
            </a:r>
          </a:p>
          <a:p>
            <a:r>
              <a:rPr lang="en-US" sz="2000" dirty="0"/>
              <a:t>Repair is still the lowest cost-alternative to replacement</a:t>
            </a:r>
          </a:p>
          <a:p>
            <a:r>
              <a:rPr lang="en-US" sz="2000" dirty="0"/>
              <a:t>Repairing a probe vs. replacing offers the customer several better options:</a:t>
            </a:r>
          </a:p>
          <a:p>
            <a:pPr lvl="1"/>
            <a:r>
              <a:rPr lang="en-US" sz="1600" dirty="0">
                <a:solidFill>
                  <a:srgbClr val="FF0000"/>
                </a:solidFill>
              </a:rPr>
              <a:t>You know the history of your own probe. (When purchased, how many scans on it, etc.)</a:t>
            </a:r>
          </a:p>
          <a:p>
            <a:pPr lvl="1"/>
            <a:r>
              <a:rPr lang="en-US" sz="1600" dirty="0">
                <a:solidFill>
                  <a:srgbClr val="FF0000"/>
                </a:solidFill>
              </a:rPr>
              <a:t>You know the environment the probe has been used in. (Care, cleaning, storage, etc.)</a:t>
            </a:r>
          </a:p>
          <a:p>
            <a:pPr lvl="1"/>
            <a:r>
              <a:rPr lang="en-US" sz="1600" dirty="0">
                <a:solidFill>
                  <a:srgbClr val="FF0000"/>
                </a:solidFill>
              </a:rPr>
              <a:t>If a probe is replaced, you have no history available on the prob</a:t>
            </a:r>
            <a:r>
              <a:rPr lang="en-US" sz="1600" dirty="0"/>
              <a:t>e</a:t>
            </a:r>
          </a:p>
          <a:p>
            <a:r>
              <a:rPr lang="en-US" sz="2000" dirty="0"/>
              <a:t>Test and baseline your probe inventory.</a:t>
            </a:r>
          </a:p>
          <a:p>
            <a:r>
              <a:rPr lang="en-US" sz="2000" dirty="0"/>
              <a:t>Test ALL your probes on each PM</a:t>
            </a:r>
            <a:endParaRPr lang="en-US" sz="1600" dirty="0"/>
          </a:p>
        </p:txBody>
      </p:sp>
      <p:pic>
        <p:nvPicPr>
          <p:cNvPr id="5" name="Picture 4" descr="Image result for testing ultrasound probes">
            <a:extLst>
              <a:ext uri="{FF2B5EF4-FFF2-40B4-BE49-F238E27FC236}">
                <a16:creationId xmlns:a16="http://schemas.microsoft.com/office/drawing/2014/main" id="{7F1FDB24-A2EC-4BA3-8FE5-36FD095976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98341" y="2856243"/>
            <a:ext cx="1862418" cy="1397297"/>
          </a:xfrm>
          <a:prstGeom prst="rect">
            <a:avLst/>
          </a:prstGeom>
          <a:noFill/>
          <a:ln>
            <a:noFill/>
          </a:ln>
        </p:spPr>
      </p:pic>
    </p:spTree>
    <p:extLst>
      <p:ext uri="{BB962C8B-B14F-4D97-AF65-F5344CB8AC3E}">
        <p14:creationId xmlns:p14="http://schemas.microsoft.com/office/powerpoint/2010/main" val="2668779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Q &amp; A</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5" name="Picture 2" descr="http://cdn.imagingeconomics.com/imaginge/2012/07/issues_images_2012-07_2012-07_01-01.jpg">
            <a:extLst>
              <a:ext uri="{FF2B5EF4-FFF2-40B4-BE49-F238E27FC236}">
                <a16:creationId xmlns:a16="http://schemas.microsoft.com/office/drawing/2014/main" id="{81D3A691-89F7-4C1D-B1D4-BC5A8E2F00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8594" y="1450181"/>
            <a:ext cx="428625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2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47718"/>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Element Characteristics PZT </a:t>
            </a:r>
            <a:endParaRPr lang="en-US" sz="2800"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457200" y="875323"/>
            <a:ext cx="8229600" cy="3397615"/>
          </a:xfrm>
        </p:spPr>
        <p:txBody>
          <a:bodyPr>
            <a:normAutofit/>
          </a:bodyPr>
          <a:lstStyle/>
          <a:p>
            <a:endParaRPr lang="en-US" sz="1800" dirty="0"/>
          </a:p>
          <a:p>
            <a:endParaRPr lang="en-US" sz="1800" dirty="0"/>
          </a:p>
          <a:p>
            <a:endParaRPr lang="en-US" sz="1800" dirty="0"/>
          </a:p>
        </p:txBody>
      </p:sp>
      <p:sp>
        <p:nvSpPr>
          <p:cNvPr id="3" name="Rectangle 2">
            <a:extLst>
              <a:ext uri="{FF2B5EF4-FFF2-40B4-BE49-F238E27FC236}">
                <a16:creationId xmlns:a16="http://schemas.microsoft.com/office/drawing/2014/main" id="{FD35240F-45E8-4053-AC50-68A5A24BE5A8}"/>
              </a:ext>
            </a:extLst>
          </p:cNvPr>
          <p:cNvSpPr/>
          <p:nvPr/>
        </p:nvSpPr>
        <p:spPr>
          <a:xfrm>
            <a:off x="457200" y="782079"/>
            <a:ext cx="6400800" cy="2834622"/>
          </a:xfrm>
          <a:prstGeom prst="rect">
            <a:avLst/>
          </a:prstGeom>
        </p:spPr>
        <p:txBody>
          <a:bodyPr wrap="square">
            <a:spAutoFit/>
          </a:bodyPr>
          <a:lstStyle/>
          <a:p>
            <a:pPr>
              <a:lnSpc>
                <a:spcPct val="90000"/>
              </a:lnSpc>
              <a:buFont typeface="Arial" pitchFamily="34" charset="0"/>
              <a:buChar char="•"/>
            </a:pPr>
            <a:r>
              <a:rPr lang="en-US" dirty="0">
                <a:cs typeface="Arial" charset="0"/>
              </a:rPr>
              <a:t>The crystal (piezoelectric element) emits the sound beam &amp; receives echoes. </a:t>
            </a:r>
          </a:p>
          <a:p>
            <a:pPr>
              <a:lnSpc>
                <a:spcPct val="90000"/>
              </a:lnSpc>
              <a:buFont typeface="Arial" pitchFamily="34" charset="0"/>
              <a:buChar char="•"/>
            </a:pPr>
            <a:r>
              <a:rPr lang="en-US" dirty="0">
                <a:cs typeface="Arial" charset="0"/>
              </a:rPr>
              <a:t>Natural piezoelectric material such as quartz, tourmaline, &amp; Rochelle salt</a:t>
            </a:r>
            <a:r>
              <a:rPr lang="en-US" dirty="0"/>
              <a:t> </a:t>
            </a:r>
          </a:p>
          <a:p>
            <a:pPr>
              <a:lnSpc>
                <a:spcPct val="90000"/>
              </a:lnSpc>
              <a:buFont typeface="Arial" pitchFamily="34" charset="0"/>
              <a:buChar char="•"/>
            </a:pPr>
            <a:r>
              <a:rPr lang="en-US" dirty="0">
                <a:cs typeface="Arial" charset="0"/>
              </a:rPr>
              <a:t>Man-made piezoelectric ceramic material: lead zirconate titanate (PZT), barium titanate, lead metaniobate, &amp; polyvinylidene difluoride (PVF</a:t>
            </a:r>
            <a:r>
              <a:rPr lang="en-US" baseline="-30000" dirty="0">
                <a:cs typeface="Arial" charset="0"/>
              </a:rPr>
              <a:t>2</a:t>
            </a:r>
            <a:r>
              <a:rPr lang="en-US" dirty="0">
                <a:cs typeface="Arial" charset="0"/>
              </a:rPr>
              <a:t>).</a:t>
            </a:r>
          </a:p>
          <a:p>
            <a:pPr>
              <a:lnSpc>
                <a:spcPct val="90000"/>
              </a:lnSpc>
              <a:buFont typeface="Arial" pitchFamily="34" charset="0"/>
              <a:buChar char="•"/>
            </a:pPr>
            <a:r>
              <a:rPr lang="en-US" dirty="0">
                <a:cs typeface="Arial" charset="0"/>
              </a:rPr>
              <a:t>PVF</a:t>
            </a:r>
            <a:r>
              <a:rPr lang="en-US" baseline="-18000" dirty="0">
                <a:cs typeface="Arial" charset="0"/>
              </a:rPr>
              <a:t>2</a:t>
            </a:r>
            <a:r>
              <a:rPr lang="en-US" dirty="0">
                <a:cs typeface="Arial" charset="0"/>
              </a:rPr>
              <a:t> crystals are developed to have</a:t>
            </a:r>
            <a:r>
              <a:rPr lang="en-US" baseline="-30000" dirty="0">
                <a:cs typeface="Arial" charset="0"/>
              </a:rPr>
              <a:t> </a:t>
            </a:r>
            <a:r>
              <a:rPr lang="en-US" dirty="0">
                <a:cs typeface="Arial" charset="0"/>
              </a:rPr>
              <a:t>an acoustic impedance closer to that of soft tissue. These ceramics are not naturally piezoelectric – the heating process in a strong electrical field causes that effect (known as Poling).</a:t>
            </a:r>
            <a:r>
              <a:rPr lang="en-US" dirty="0"/>
              <a:t> </a:t>
            </a:r>
          </a:p>
        </p:txBody>
      </p:sp>
      <p:pic>
        <p:nvPicPr>
          <p:cNvPr id="5" name="Picture 2" descr="http://www.noliac.com/files/billeder/02%20Standard/Ceramics/NCE_2.jpg">
            <a:extLst>
              <a:ext uri="{FF2B5EF4-FFF2-40B4-BE49-F238E27FC236}">
                <a16:creationId xmlns:a16="http://schemas.microsoft.com/office/drawing/2014/main" id="{D6AFD466-5B8A-4FC1-AE3C-D5699FC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668" y="2897841"/>
            <a:ext cx="2547465" cy="1643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515"/>
          </a:xfrm>
        </p:spPr>
        <p:txBody>
          <a:bodyPr>
            <a:normAutofit/>
          </a:bodyPr>
          <a:lstStyle/>
          <a:p>
            <a:pPr algn="l"/>
            <a:r>
              <a:rPr lang="en-US" sz="2800" dirty="0"/>
              <a:t>How PZT Arrays are Made</a:t>
            </a:r>
          </a:p>
        </p:txBody>
      </p:sp>
      <p:sp>
        <p:nvSpPr>
          <p:cNvPr id="6" name="Content Placeholder 5"/>
          <p:cNvSpPr>
            <a:spLocks noGrp="1"/>
          </p:cNvSpPr>
          <p:nvPr>
            <p:ph idx="1"/>
          </p:nvPr>
        </p:nvSpPr>
        <p:spPr>
          <a:xfrm>
            <a:off x="457200" y="837685"/>
            <a:ext cx="8229599" cy="3333886"/>
          </a:xfrm>
        </p:spPr>
        <p:txBody>
          <a:bodyPr>
            <a:normAutofit/>
          </a:bodyPr>
          <a:lstStyle/>
          <a:p>
            <a:pPr marL="3175" indent="0">
              <a:buNone/>
            </a:pPr>
            <a:r>
              <a:rPr lang="en-US" sz="1600" dirty="0"/>
              <a:t>Typical manufacturing Process</a:t>
            </a:r>
          </a:p>
        </p:txBody>
      </p:sp>
      <p:grpSp>
        <p:nvGrpSpPr>
          <p:cNvPr id="5" name="Group 140">
            <a:extLst>
              <a:ext uri="{FF2B5EF4-FFF2-40B4-BE49-F238E27FC236}">
                <a16:creationId xmlns:a16="http://schemas.microsoft.com/office/drawing/2014/main" id="{40FE5AA6-3B41-42D6-B4E8-EE008D7AE6D3}"/>
              </a:ext>
            </a:extLst>
          </p:cNvPr>
          <p:cNvGrpSpPr>
            <a:grpSpLocks/>
          </p:cNvGrpSpPr>
          <p:nvPr/>
        </p:nvGrpSpPr>
        <p:grpSpPr bwMode="auto">
          <a:xfrm>
            <a:off x="217868" y="1281934"/>
            <a:ext cx="7657499" cy="3210048"/>
            <a:chOff x="-7" y="1776"/>
            <a:chExt cx="5479" cy="2584"/>
          </a:xfrm>
        </p:grpSpPr>
        <p:sp>
          <p:nvSpPr>
            <p:cNvPr id="7" name="Text Box 136">
              <a:extLst>
                <a:ext uri="{FF2B5EF4-FFF2-40B4-BE49-F238E27FC236}">
                  <a16:creationId xmlns:a16="http://schemas.microsoft.com/office/drawing/2014/main" id="{B2E39A8C-934B-4009-96FB-7BFC919BAE65}"/>
                </a:ext>
              </a:extLst>
            </p:cNvPr>
            <p:cNvSpPr txBox="1">
              <a:spLocks noChangeArrowheads="1"/>
            </p:cNvSpPr>
            <p:nvPr/>
          </p:nvSpPr>
          <p:spPr bwMode="auto">
            <a:xfrm>
              <a:off x="3672" y="1776"/>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ja-JP" altLang="en-US" sz="1600" dirty="0">
                  <a:latin typeface="Times New Roman" pitchFamily="18" charset="0"/>
                </a:rPr>
                <a:t>ＰＺＴ </a:t>
              </a:r>
              <a:r>
                <a:rPr lang="en-US" altLang="ja-JP" sz="1600" dirty="0">
                  <a:latin typeface="Times New Roman" pitchFamily="18" charset="0"/>
                </a:rPr>
                <a:t>pillar</a:t>
              </a:r>
            </a:p>
          </p:txBody>
        </p:sp>
        <p:sp>
          <p:nvSpPr>
            <p:cNvPr id="8" name="Text Box 9">
              <a:extLst>
                <a:ext uri="{FF2B5EF4-FFF2-40B4-BE49-F238E27FC236}">
                  <a16:creationId xmlns:a16="http://schemas.microsoft.com/office/drawing/2014/main" id="{B6E4028D-AF1D-4387-BC29-73E6EFC34E3F}"/>
                </a:ext>
              </a:extLst>
            </p:cNvPr>
            <p:cNvSpPr txBox="1">
              <a:spLocks noChangeArrowheads="1"/>
            </p:cNvSpPr>
            <p:nvPr/>
          </p:nvSpPr>
          <p:spPr bwMode="auto">
            <a:xfrm>
              <a:off x="-7" y="2006"/>
              <a:ext cx="755"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1400" dirty="0">
                  <a:latin typeface="Times New Roman" pitchFamily="18" charset="0"/>
                </a:rPr>
                <a:t>Automatic powder forming</a:t>
              </a:r>
            </a:p>
          </p:txBody>
        </p:sp>
        <p:sp>
          <p:nvSpPr>
            <p:cNvPr id="9" name="Oval 10">
              <a:extLst>
                <a:ext uri="{FF2B5EF4-FFF2-40B4-BE49-F238E27FC236}">
                  <a16:creationId xmlns:a16="http://schemas.microsoft.com/office/drawing/2014/main" id="{F6E9F20B-8B03-4804-9D19-963A53D01D79}"/>
                </a:ext>
              </a:extLst>
            </p:cNvPr>
            <p:cNvSpPr>
              <a:spLocks noChangeArrowheads="1"/>
            </p:cNvSpPr>
            <p:nvPr/>
          </p:nvSpPr>
          <p:spPr bwMode="auto">
            <a:xfrm>
              <a:off x="1581" y="2819"/>
              <a:ext cx="259" cy="284"/>
            </a:xfrm>
            <a:prstGeom prst="ellipse">
              <a:avLst/>
            </a:prstGeom>
            <a:solidFill>
              <a:srgbClr val="4D4D4D"/>
            </a:solidFill>
            <a:ln w="9525">
              <a:solidFill>
                <a:srgbClr val="000000"/>
              </a:solidFill>
              <a:round/>
              <a:headEnd/>
              <a:tailEnd/>
            </a:ln>
          </p:spPr>
          <p:txBody>
            <a:bodyPr/>
            <a:lstStyle/>
            <a:p>
              <a:endParaRPr lang="en-US"/>
            </a:p>
          </p:txBody>
        </p:sp>
        <p:sp>
          <p:nvSpPr>
            <p:cNvPr id="10" name="Line 11">
              <a:extLst>
                <a:ext uri="{FF2B5EF4-FFF2-40B4-BE49-F238E27FC236}">
                  <a16:creationId xmlns:a16="http://schemas.microsoft.com/office/drawing/2014/main" id="{883CD609-F72B-4BF4-AB78-52D792C09C02}"/>
                </a:ext>
              </a:extLst>
            </p:cNvPr>
            <p:cNvSpPr>
              <a:spLocks noChangeShapeType="1"/>
            </p:cNvSpPr>
            <p:nvPr/>
          </p:nvSpPr>
          <p:spPr bwMode="auto">
            <a:xfrm>
              <a:off x="1704" y="2819"/>
              <a:ext cx="6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2">
              <a:extLst>
                <a:ext uri="{FF2B5EF4-FFF2-40B4-BE49-F238E27FC236}">
                  <a16:creationId xmlns:a16="http://schemas.microsoft.com/office/drawing/2014/main" id="{0B39A82E-00B2-41AE-8C03-0A05AAA7E5B6}"/>
                </a:ext>
              </a:extLst>
            </p:cNvPr>
            <p:cNvSpPr>
              <a:spLocks noChangeArrowheads="1"/>
            </p:cNvSpPr>
            <p:nvPr/>
          </p:nvSpPr>
          <p:spPr bwMode="auto">
            <a:xfrm>
              <a:off x="1864" y="3146"/>
              <a:ext cx="161" cy="170"/>
            </a:xfrm>
            <a:prstGeom prst="ellipse">
              <a:avLst/>
            </a:prstGeom>
            <a:solidFill>
              <a:srgbClr val="4D4D4D"/>
            </a:solidFill>
            <a:ln w="9525">
              <a:solidFill>
                <a:srgbClr val="000000"/>
              </a:solidFill>
              <a:round/>
              <a:headEnd/>
              <a:tailEnd/>
            </a:ln>
          </p:spPr>
          <p:txBody>
            <a:bodyPr/>
            <a:lstStyle/>
            <a:p>
              <a:endParaRPr lang="en-US"/>
            </a:p>
          </p:txBody>
        </p:sp>
        <p:sp>
          <p:nvSpPr>
            <p:cNvPr id="12" name="Line 13">
              <a:extLst>
                <a:ext uri="{FF2B5EF4-FFF2-40B4-BE49-F238E27FC236}">
                  <a16:creationId xmlns:a16="http://schemas.microsoft.com/office/drawing/2014/main" id="{57335EE5-D897-489D-B625-CCDE0378F080}"/>
                </a:ext>
              </a:extLst>
            </p:cNvPr>
            <p:cNvSpPr>
              <a:spLocks noChangeShapeType="1"/>
            </p:cNvSpPr>
            <p:nvPr/>
          </p:nvSpPr>
          <p:spPr bwMode="auto">
            <a:xfrm>
              <a:off x="1618" y="3075"/>
              <a:ext cx="259" cy="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Oval 14">
              <a:extLst>
                <a:ext uri="{FF2B5EF4-FFF2-40B4-BE49-F238E27FC236}">
                  <a16:creationId xmlns:a16="http://schemas.microsoft.com/office/drawing/2014/main" id="{9EB8F1A9-1E5F-4666-B54B-3543DA81A09F}"/>
                </a:ext>
              </a:extLst>
            </p:cNvPr>
            <p:cNvSpPr>
              <a:spLocks noChangeArrowheads="1"/>
            </p:cNvSpPr>
            <p:nvPr/>
          </p:nvSpPr>
          <p:spPr bwMode="auto">
            <a:xfrm>
              <a:off x="2123" y="2890"/>
              <a:ext cx="124" cy="142"/>
            </a:xfrm>
            <a:prstGeom prst="ellipse">
              <a:avLst/>
            </a:prstGeom>
            <a:solidFill>
              <a:srgbClr val="4D4D4D"/>
            </a:solidFill>
            <a:ln w="9525">
              <a:solidFill>
                <a:srgbClr val="000000"/>
              </a:solidFill>
              <a:round/>
              <a:headEnd/>
              <a:tailEnd/>
            </a:ln>
          </p:spPr>
          <p:txBody>
            <a:bodyPr/>
            <a:lstStyle/>
            <a:p>
              <a:endParaRPr lang="en-US"/>
            </a:p>
          </p:txBody>
        </p:sp>
        <p:sp>
          <p:nvSpPr>
            <p:cNvPr id="14" name="Line 15">
              <a:extLst>
                <a:ext uri="{FF2B5EF4-FFF2-40B4-BE49-F238E27FC236}">
                  <a16:creationId xmlns:a16="http://schemas.microsoft.com/office/drawing/2014/main" id="{2243F5AC-1238-4255-A7C0-2EBEE8BA1F9E}"/>
                </a:ext>
              </a:extLst>
            </p:cNvPr>
            <p:cNvSpPr>
              <a:spLocks noChangeShapeType="1"/>
            </p:cNvSpPr>
            <p:nvPr/>
          </p:nvSpPr>
          <p:spPr bwMode="auto">
            <a:xfrm flipV="1">
              <a:off x="2025" y="2919"/>
              <a:ext cx="111" cy="3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6">
              <a:extLst>
                <a:ext uri="{FF2B5EF4-FFF2-40B4-BE49-F238E27FC236}">
                  <a16:creationId xmlns:a16="http://schemas.microsoft.com/office/drawing/2014/main" id="{626E6206-4083-4A7E-B298-8C9B1C4D4B4B}"/>
                </a:ext>
              </a:extLst>
            </p:cNvPr>
            <p:cNvSpPr>
              <a:spLocks noChangeShapeType="1"/>
            </p:cNvSpPr>
            <p:nvPr/>
          </p:nvSpPr>
          <p:spPr bwMode="auto">
            <a:xfrm>
              <a:off x="2185" y="2890"/>
              <a:ext cx="18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AutoShape 17">
              <a:extLst>
                <a:ext uri="{FF2B5EF4-FFF2-40B4-BE49-F238E27FC236}">
                  <a16:creationId xmlns:a16="http://schemas.microsoft.com/office/drawing/2014/main" id="{3FB6BF83-ACE8-4052-8F42-426F888A0742}"/>
                </a:ext>
              </a:extLst>
            </p:cNvPr>
            <p:cNvSpPr>
              <a:spLocks noChangeArrowheads="1"/>
            </p:cNvSpPr>
            <p:nvPr/>
          </p:nvSpPr>
          <p:spPr bwMode="auto">
            <a:xfrm>
              <a:off x="1716" y="2663"/>
              <a:ext cx="876" cy="142"/>
            </a:xfrm>
            <a:prstGeom prst="parallelogram">
              <a:avLst>
                <a:gd name="adj" fmla="val 154225"/>
              </a:avLst>
            </a:prstGeom>
            <a:solidFill>
              <a:schemeClr val="tx2"/>
            </a:solidFill>
            <a:ln w="9525">
              <a:solidFill>
                <a:srgbClr val="000000"/>
              </a:solidFill>
              <a:miter lim="800000"/>
              <a:headEnd/>
              <a:tailEnd/>
            </a:ln>
          </p:spPr>
          <p:txBody>
            <a:bodyPr/>
            <a:lstStyle/>
            <a:p>
              <a:endParaRPr lang="en-US"/>
            </a:p>
          </p:txBody>
        </p:sp>
        <p:sp>
          <p:nvSpPr>
            <p:cNvPr id="17" name="Oval 18">
              <a:extLst>
                <a:ext uri="{FF2B5EF4-FFF2-40B4-BE49-F238E27FC236}">
                  <a16:creationId xmlns:a16="http://schemas.microsoft.com/office/drawing/2014/main" id="{84DCF042-C9DA-4F94-B6C0-BF9B13AFE475}"/>
                </a:ext>
              </a:extLst>
            </p:cNvPr>
            <p:cNvSpPr>
              <a:spLocks noChangeArrowheads="1"/>
            </p:cNvSpPr>
            <p:nvPr/>
          </p:nvSpPr>
          <p:spPr bwMode="auto">
            <a:xfrm>
              <a:off x="816" y="1920"/>
              <a:ext cx="567" cy="156"/>
            </a:xfrm>
            <a:prstGeom prst="ellipse">
              <a:avLst/>
            </a:prstGeom>
            <a:solidFill>
              <a:srgbClr val="B2B2B2"/>
            </a:solidFill>
            <a:ln w="9525">
              <a:solidFill>
                <a:srgbClr val="000000"/>
              </a:solidFill>
              <a:round/>
              <a:headEnd/>
              <a:tailEnd/>
            </a:ln>
          </p:spPr>
          <p:txBody>
            <a:bodyPr/>
            <a:lstStyle/>
            <a:p>
              <a:endParaRPr lang="en-US"/>
            </a:p>
          </p:txBody>
        </p:sp>
        <p:sp>
          <p:nvSpPr>
            <p:cNvPr id="18" name="Line 19">
              <a:extLst>
                <a:ext uri="{FF2B5EF4-FFF2-40B4-BE49-F238E27FC236}">
                  <a16:creationId xmlns:a16="http://schemas.microsoft.com/office/drawing/2014/main" id="{54928452-6BE0-4406-99E1-781A4C097238}"/>
                </a:ext>
              </a:extLst>
            </p:cNvPr>
            <p:cNvSpPr>
              <a:spLocks noChangeShapeType="1"/>
            </p:cNvSpPr>
            <p:nvPr/>
          </p:nvSpPr>
          <p:spPr bwMode="auto">
            <a:xfrm>
              <a:off x="816" y="2016"/>
              <a:ext cx="246" cy="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0">
              <a:extLst>
                <a:ext uri="{FF2B5EF4-FFF2-40B4-BE49-F238E27FC236}">
                  <a16:creationId xmlns:a16="http://schemas.microsoft.com/office/drawing/2014/main" id="{CE6DCBE8-2273-427E-A405-1C9938A03F3B}"/>
                </a:ext>
              </a:extLst>
            </p:cNvPr>
            <p:cNvSpPr>
              <a:spLocks noChangeShapeType="1"/>
            </p:cNvSpPr>
            <p:nvPr/>
          </p:nvSpPr>
          <p:spPr bwMode="auto">
            <a:xfrm flipH="1">
              <a:off x="1104" y="2016"/>
              <a:ext cx="284" cy="5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AutoShape 21">
              <a:extLst>
                <a:ext uri="{FF2B5EF4-FFF2-40B4-BE49-F238E27FC236}">
                  <a16:creationId xmlns:a16="http://schemas.microsoft.com/office/drawing/2014/main" id="{D98F0EEE-CE97-4900-9653-04FFC8F63041}"/>
                </a:ext>
              </a:extLst>
            </p:cNvPr>
            <p:cNvSpPr>
              <a:spLocks noChangeArrowheads="1"/>
            </p:cNvSpPr>
            <p:nvPr/>
          </p:nvSpPr>
          <p:spPr bwMode="auto">
            <a:xfrm>
              <a:off x="816" y="2635"/>
              <a:ext cx="567" cy="965"/>
            </a:xfrm>
            <a:prstGeom prst="cube">
              <a:avLst>
                <a:gd name="adj" fmla="val 25000"/>
              </a:avLst>
            </a:prstGeom>
            <a:solidFill>
              <a:srgbClr val="B2B2B2"/>
            </a:solidFill>
            <a:ln w="9525">
              <a:solidFill>
                <a:srgbClr val="000000"/>
              </a:solidFill>
              <a:miter lim="800000"/>
              <a:headEnd/>
              <a:tailEnd/>
            </a:ln>
          </p:spPr>
          <p:txBody>
            <a:bodyPr/>
            <a:lstStyle/>
            <a:p>
              <a:endParaRPr lang="en-US"/>
            </a:p>
          </p:txBody>
        </p:sp>
        <p:sp>
          <p:nvSpPr>
            <p:cNvPr id="21" name="AutoShape 22">
              <a:extLst>
                <a:ext uri="{FF2B5EF4-FFF2-40B4-BE49-F238E27FC236}">
                  <a16:creationId xmlns:a16="http://schemas.microsoft.com/office/drawing/2014/main" id="{BC0E0D5D-C410-4A98-8EEF-81FA7885A9A4}"/>
                </a:ext>
              </a:extLst>
            </p:cNvPr>
            <p:cNvSpPr>
              <a:spLocks noChangeArrowheads="1"/>
            </p:cNvSpPr>
            <p:nvPr/>
          </p:nvSpPr>
          <p:spPr bwMode="auto">
            <a:xfrm>
              <a:off x="960" y="2640"/>
              <a:ext cx="240" cy="114"/>
            </a:xfrm>
            <a:prstGeom prst="cube">
              <a:avLst>
                <a:gd name="adj" fmla="val 25000"/>
              </a:avLst>
            </a:prstGeom>
            <a:solidFill>
              <a:srgbClr val="B2B2B2"/>
            </a:solidFill>
            <a:ln w="9525">
              <a:solidFill>
                <a:srgbClr val="000000"/>
              </a:solidFill>
              <a:miter lim="800000"/>
              <a:headEnd/>
              <a:tailEnd/>
            </a:ln>
          </p:spPr>
          <p:txBody>
            <a:bodyPr/>
            <a:lstStyle/>
            <a:p>
              <a:endParaRPr lang="en-US"/>
            </a:p>
          </p:txBody>
        </p:sp>
        <p:sp>
          <p:nvSpPr>
            <p:cNvPr id="22" name="AutoShape 23">
              <a:extLst>
                <a:ext uri="{FF2B5EF4-FFF2-40B4-BE49-F238E27FC236}">
                  <a16:creationId xmlns:a16="http://schemas.microsoft.com/office/drawing/2014/main" id="{59494659-A6F3-498B-9393-2EED260A435F}"/>
                </a:ext>
              </a:extLst>
            </p:cNvPr>
            <p:cNvSpPr>
              <a:spLocks noChangeArrowheads="1"/>
            </p:cNvSpPr>
            <p:nvPr/>
          </p:nvSpPr>
          <p:spPr bwMode="auto">
            <a:xfrm>
              <a:off x="1056" y="2544"/>
              <a:ext cx="50" cy="128"/>
            </a:xfrm>
            <a:prstGeom prst="can">
              <a:avLst>
                <a:gd name="adj" fmla="val 64000"/>
              </a:avLst>
            </a:prstGeom>
            <a:solidFill>
              <a:srgbClr val="B2B2B2"/>
            </a:solidFill>
            <a:ln w="9525">
              <a:solidFill>
                <a:srgbClr val="000000"/>
              </a:solidFill>
              <a:round/>
              <a:headEnd/>
              <a:tailEnd/>
            </a:ln>
          </p:spPr>
          <p:txBody>
            <a:bodyPr/>
            <a:lstStyle/>
            <a:p>
              <a:endParaRPr lang="en-US"/>
            </a:p>
          </p:txBody>
        </p:sp>
        <p:sp>
          <p:nvSpPr>
            <p:cNvPr id="23" name="AutoShape 24">
              <a:extLst>
                <a:ext uri="{FF2B5EF4-FFF2-40B4-BE49-F238E27FC236}">
                  <a16:creationId xmlns:a16="http://schemas.microsoft.com/office/drawing/2014/main" id="{9EC70739-6462-4A09-BDA7-564C282DD6B9}"/>
                </a:ext>
              </a:extLst>
            </p:cNvPr>
            <p:cNvSpPr>
              <a:spLocks noChangeArrowheads="1"/>
            </p:cNvSpPr>
            <p:nvPr/>
          </p:nvSpPr>
          <p:spPr bwMode="auto">
            <a:xfrm>
              <a:off x="1593" y="2493"/>
              <a:ext cx="148" cy="71"/>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24" name="AutoShape 25">
              <a:extLst>
                <a:ext uri="{FF2B5EF4-FFF2-40B4-BE49-F238E27FC236}">
                  <a16:creationId xmlns:a16="http://schemas.microsoft.com/office/drawing/2014/main" id="{AC53E2B2-DC58-4524-8D3B-2A2820DD94E1}"/>
                </a:ext>
              </a:extLst>
            </p:cNvPr>
            <p:cNvSpPr>
              <a:spLocks noChangeArrowheads="1"/>
            </p:cNvSpPr>
            <p:nvPr/>
          </p:nvSpPr>
          <p:spPr bwMode="auto">
            <a:xfrm rot="5547700">
              <a:off x="1849" y="2484"/>
              <a:ext cx="142" cy="16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73 w 21600"/>
                <a:gd name="T13" fmla="*/ 2970 h 21600"/>
                <a:gd name="T14" fmla="*/ 18254 w 21600"/>
                <a:gd name="T15" fmla="*/ 918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w="9525">
              <a:solidFill>
                <a:srgbClr val="000000"/>
              </a:solidFill>
              <a:miter lim="800000"/>
              <a:headEnd/>
              <a:tailEnd/>
            </a:ln>
          </p:spPr>
          <p:txBody>
            <a:bodyPr/>
            <a:lstStyle/>
            <a:p>
              <a:endParaRPr lang="en-US"/>
            </a:p>
          </p:txBody>
        </p:sp>
        <p:sp>
          <p:nvSpPr>
            <p:cNvPr id="25" name="AutoShape 26">
              <a:extLst>
                <a:ext uri="{FF2B5EF4-FFF2-40B4-BE49-F238E27FC236}">
                  <a16:creationId xmlns:a16="http://schemas.microsoft.com/office/drawing/2014/main" id="{FC87BAB6-DA2D-42E9-820D-4831C051A199}"/>
                </a:ext>
              </a:extLst>
            </p:cNvPr>
            <p:cNvSpPr>
              <a:spLocks noChangeArrowheads="1"/>
            </p:cNvSpPr>
            <p:nvPr/>
          </p:nvSpPr>
          <p:spPr bwMode="auto">
            <a:xfrm>
              <a:off x="1309" y="2479"/>
              <a:ext cx="210" cy="14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6 w 21600"/>
                <a:gd name="T13" fmla="*/ 2890 h 21600"/>
                <a:gd name="T14" fmla="*/ 18206 w 21600"/>
                <a:gd name="T15" fmla="*/ 927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w="9525">
              <a:solidFill>
                <a:srgbClr val="000000"/>
              </a:solidFill>
              <a:miter lim="800000"/>
              <a:headEnd/>
              <a:tailEnd/>
            </a:ln>
          </p:spPr>
          <p:txBody>
            <a:bodyPr/>
            <a:lstStyle/>
            <a:p>
              <a:endParaRPr lang="en-US"/>
            </a:p>
          </p:txBody>
        </p:sp>
        <p:grpSp>
          <p:nvGrpSpPr>
            <p:cNvPr id="26" name="Group 27" descr="みかげ石">
              <a:extLst>
                <a:ext uri="{FF2B5EF4-FFF2-40B4-BE49-F238E27FC236}">
                  <a16:creationId xmlns:a16="http://schemas.microsoft.com/office/drawing/2014/main" id="{5C76D97A-5603-42D4-9AA9-CA010FBFA72C}"/>
                </a:ext>
              </a:extLst>
            </p:cNvPr>
            <p:cNvGrpSpPr>
              <a:grpSpLocks/>
            </p:cNvGrpSpPr>
            <p:nvPr/>
          </p:nvGrpSpPr>
          <p:grpSpPr bwMode="auto">
            <a:xfrm>
              <a:off x="3213" y="2594"/>
              <a:ext cx="579" cy="239"/>
              <a:chOff x="2381" y="4125"/>
              <a:chExt cx="780" cy="320"/>
            </a:xfrm>
          </p:grpSpPr>
          <p:sp>
            <p:nvSpPr>
              <p:cNvPr id="132" name="AutoShape 28" descr="みかげ石">
                <a:extLst>
                  <a:ext uri="{FF2B5EF4-FFF2-40B4-BE49-F238E27FC236}">
                    <a16:creationId xmlns:a16="http://schemas.microsoft.com/office/drawing/2014/main" id="{36AC6C17-2392-4C32-A4F9-6214B17C3556}"/>
                  </a:ext>
                </a:extLst>
              </p:cNvPr>
              <p:cNvSpPr>
                <a:spLocks noChangeArrowheads="1"/>
              </p:cNvSpPr>
              <p:nvPr/>
            </p:nvSpPr>
            <p:spPr bwMode="auto">
              <a:xfrm>
                <a:off x="238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33" name="AutoShape 29" descr="みかげ石">
                <a:extLst>
                  <a:ext uri="{FF2B5EF4-FFF2-40B4-BE49-F238E27FC236}">
                    <a16:creationId xmlns:a16="http://schemas.microsoft.com/office/drawing/2014/main" id="{3371C10B-58CC-45EB-981A-81546A820C6B}"/>
                  </a:ext>
                </a:extLst>
              </p:cNvPr>
              <p:cNvSpPr>
                <a:spLocks noChangeArrowheads="1"/>
              </p:cNvSpPr>
              <p:nvPr/>
            </p:nvSpPr>
            <p:spPr bwMode="auto">
              <a:xfrm>
                <a:off x="254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34" name="AutoShape 30" descr="みかげ石">
                <a:extLst>
                  <a:ext uri="{FF2B5EF4-FFF2-40B4-BE49-F238E27FC236}">
                    <a16:creationId xmlns:a16="http://schemas.microsoft.com/office/drawing/2014/main" id="{EE57EF0A-F7DC-487C-85CB-4B02EC4D2BCD}"/>
                  </a:ext>
                </a:extLst>
              </p:cNvPr>
              <p:cNvSpPr>
                <a:spLocks noChangeArrowheads="1"/>
              </p:cNvSpPr>
              <p:nvPr/>
            </p:nvSpPr>
            <p:spPr bwMode="auto">
              <a:xfrm>
                <a:off x="270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35" name="AutoShape 31" descr="みかげ石">
                <a:extLst>
                  <a:ext uri="{FF2B5EF4-FFF2-40B4-BE49-F238E27FC236}">
                    <a16:creationId xmlns:a16="http://schemas.microsoft.com/office/drawing/2014/main" id="{4013D90F-F790-492D-8398-3039F48373B8}"/>
                  </a:ext>
                </a:extLst>
              </p:cNvPr>
              <p:cNvSpPr>
                <a:spLocks noChangeArrowheads="1"/>
              </p:cNvSpPr>
              <p:nvPr/>
            </p:nvSpPr>
            <p:spPr bwMode="auto">
              <a:xfrm>
                <a:off x="286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36" name="AutoShape 32" descr="みかげ石">
                <a:extLst>
                  <a:ext uri="{FF2B5EF4-FFF2-40B4-BE49-F238E27FC236}">
                    <a16:creationId xmlns:a16="http://schemas.microsoft.com/office/drawing/2014/main" id="{628BD4A0-7990-4797-A0EB-3830A1167529}"/>
                  </a:ext>
                </a:extLst>
              </p:cNvPr>
              <p:cNvSpPr>
                <a:spLocks noChangeArrowheads="1"/>
              </p:cNvSpPr>
              <p:nvPr/>
            </p:nvSpPr>
            <p:spPr bwMode="auto">
              <a:xfrm>
                <a:off x="302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grpSp>
        <p:grpSp>
          <p:nvGrpSpPr>
            <p:cNvPr id="27" name="Group 33" descr="みかげ石">
              <a:extLst>
                <a:ext uri="{FF2B5EF4-FFF2-40B4-BE49-F238E27FC236}">
                  <a16:creationId xmlns:a16="http://schemas.microsoft.com/office/drawing/2014/main" id="{63415B56-1157-4823-8CC7-2B3F7BAFB5DC}"/>
                </a:ext>
              </a:extLst>
            </p:cNvPr>
            <p:cNvGrpSpPr>
              <a:grpSpLocks/>
            </p:cNvGrpSpPr>
            <p:nvPr/>
          </p:nvGrpSpPr>
          <p:grpSpPr bwMode="auto">
            <a:xfrm>
              <a:off x="3154" y="2653"/>
              <a:ext cx="579" cy="240"/>
              <a:chOff x="2381" y="4125"/>
              <a:chExt cx="780" cy="320"/>
            </a:xfrm>
          </p:grpSpPr>
          <p:sp>
            <p:nvSpPr>
              <p:cNvPr id="127" name="AutoShape 34" descr="みかげ石">
                <a:extLst>
                  <a:ext uri="{FF2B5EF4-FFF2-40B4-BE49-F238E27FC236}">
                    <a16:creationId xmlns:a16="http://schemas.microsoft.com/office/drawing/2014/main" id="{87090C69-FFE4-4767-B316-A251E1F8B4F7}"/>
                  </a:ext>
                </a:extLst>
              </p:cNvPr>
              <p:cNvSpPr>
                <a:spLocks noChangeArrowheads="1"/>
              </p:cNvSpPr>
              <p:nvPr/>
            </p:nvSpPr>
            <p:spPr bwMode="auto">
              <a:xfrm>
                <a:off x="238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28" name="AutoShape 35" descr="みかげ石">
                <a:extLst>
                  <a:ext uri="{FF2B5EF4-FFF2-40B4-BE49-F238E27FC236}">
                    <a16:creationId xmlns:a16="http://schemas.microsoft.com/office/drawing/2014/main" id="{3728FF69-674C-423E-95D9-B83E8EA2907C}"/>
                  </a:ext>
                </a:extLst>
              </p:cNvPr>
              <p:cNvSpPr>
                <a:spLocks noChangeArrowheads="1"/>
              </p:cNvSpPr>
              <p:nvPr/>
            </p:nvSpPr>
            <p:spPr bwMode="auto">
              <a:xfrm>
                <a:off x="254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29" name="AutoShape 36" descr="みかげ石">
                <a:extLst>
                  <a:ext uri="{FF2B5EF4-FFF2-40B4-BE49-F238E27FC236}">
                    <a16:creationId xmlns:a16="http://schemas.microsoft.com/office/drawing/2014/main" id="{2AF53B57-10AF-4C69-BEB1-8F8B6AF430D1}"/>
                  </a:ext>
                </a:extLst>
              </p:cNvPr>
              <p:cNvSpPr>
                <a:spLocks noChangeArrowheads="1"/>
              </p:cNvSpPr>
              <p:nvPr/>
            </p:nvSpPr>
            <p:spPr bwMode="auto">
              <a:xfrm>
                <a:off x="270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30" name="AutoShape 37" descr="みかげ石">
                <a:extLst>
                  <a:ext uri="{FF2B5EF4-FFF2-40B4-BE49-F238E27FC236}">
                    <a16:creationId xmlns:a16="http://schemas.microsoft.com/office/drawing/2014/main" id="{9B51BDE7-1C0D-44F2-8711-E53DBCA3BB12}"/>
                  </a:ext>
                </a:extLst>
              </p:cNvPr>
              <p:cNvSpPr>
                <a:spLocks noChangeArrowheads="1"/>
              </p:cNvSpPr>
              <p:nvPr/>
            </p:nvSpPr>
            <p:spPr bwMode="auto">
              <a:xfrm>
                <a:off x="286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31" name="AutoShape 38" descr="みかげ石">
                <a:extLst>
                  <a:ext uri="{FF2B5EF4-FFF2-40B4-BE49-F238E27FC236}">
                    <a16:creationId xmlns:a16="http://schemas.microsoft.com/office/drawing/2014/main" id="{961DCCDD-F1A3-465F-92DC-DADB44EFD53A}"/>
                  </a:ext>
                </a:extLst>
              </p:cNvPr>
              <p:cNvSpPr>
                <a:spLocks noChangeArrowheads="1"/>
              </p:cNvSpPr>
              <p:nvPr/>
            </p:nvSpPr>
            <p:spPr bwMode="auto">
              <a:xfrm>
                <a:off x="302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grpSp>
        <p:grpSp>
          <p:nvGrpSpPr>
            <p:cNvPr id="28" name="Group 39" descr="みかげ石">
              <a:extLst>
                <a:ext uri="{FF2B5EF4-FFF2-40B4-BE49-F238E27FC236}">
                  <a16:creationId xmlns:a16="http://schemas.microsoft.com/office/drawing/2014/main" id="{6B56E53E-5345-475C-A7D0-7C08699A7980}"/>
                </a:ext>
              </a:extLst>
            </p:cNvPr>
            <p:cNvGrpSpPr>
              <a:grpSpLocks/>
            </p:cNvGrpSpPr>
            <p:nvPr/>
          </p:nvGrpSpPr>
          <p:grpSpPr bwMode="auto">
            <a:xfrm>
              <a:off x="3095" y="2713"/>
              <a:ext cx="578" cy="239"/>
              <a:chOff x="2381" y="4125"/>
              <a:chExt cx="780" cy="320"/>
            </a:xfrm>
          </p:grpSpPr>
          <p:sp>
            <p:nvSpPr>
              <p:cNvPr id="122" name="AutoShape 40" descr="みかげ石">
                <a:extLst>
                  <a:ext uri="{FF2B5EF4-FFF2-40B4-BE49-F238E27FC236}">
                    <a16:creationId xmlns:a16="http://schemas.microsoft.com/office/drawing/2014/main" id="{EA71C8AD-8E3F-4F58-B3EE-9545C42F624D}"/>
                  </a:ext>
                </a:extLst>
              </p:cNvPr>
              <p:cNvSpPr>
                <a:spLocks noChangeArrowheads="1"/>
              </p:cNvSpPr>
              <p:nvPr/>
            </p:nvSpPr>
            <p:spPr bwMode="auto">
              <a:xfrm>
                <a:off x="238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23" name="AutoShape 41" descr="みかげ石">
                <a:extLst>
                  <a:ext uri="{FF2B5EF4-FFF2-40B4-BE49-F238E27FC236}">
                    <a16:creationId xmlns:a16="http://schemas.microsoft.com/office/drawing/2014/main" id="{F3ECD570-5FDD-4ACD-BEB6-3AFD8B9570E1}"/>
                  </a:ext>
                </a:extLst>
              </p:cNvPr>
              <p:cNvSpPr>
                <a:spLocks noChangeArrowheads="1"/>
              </p:cNvSpPr>
              <p:nvPr/>
            </p:nvSpPr>
            <p:spPr bwMode="auto">
              <a:xfrm>
                <a:off x="254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24" name="AutoShape 42" descr="みかげ石">
                <a:extLst>
                  <a:ext uri="{FF2B5EF4-FFF2-40B4-BE49-F238E27FC236}">
                    <a16:creationId xmlns:a16="http://schemas.microsoft.com/office/drawing/2014/main" id="{4D7C4295-C1B8-4E29-9DF9-F5CF90CC8BB4}"/>
                  </a:ext>
                </a:extLst>
              </p:cNvPr>
              <p:cNvSpPr>
                <a:spLocks noChangeArrowheads="1"/>
              </p:cNvSpPr>
              <p:nvPr/>
            </p:nvSpPr>
            <p:spPr bwMode="auto">
              <a:xfrm>
                <a:off x="270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25" name="AutoShape 43" descr="みかげ石">
                <a:extLst>
                  <a:ext uri="{FF2B5EF4-FFF2-40B4-BE49-F238E27FC236}">
                    <a16:creationId xmlns:a16="http://schemas.microsoft.com/office/drawing/2014/main" id="{0B38C7EF-74A4-49D7-8F74-5BED84D63B17}"/>
                  </a:ext>
                </a:extLst>
              </p:cNvPr>
              <p:cNvSpPr>
                <a:spLocks noChangeArrowheads="1"/>
              </p:cNvSpPr>
              <p:nvPr/>
            </p:nvSpPr>
            <p:spPr bwMode="auto">
              <a:xfrm>
                <a:off x="286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26" name="AutoShape 44" descr="みかげ石">
                <a:extLst>
                  <a:ext uri="{FF2B5EF4-FFF2-40B4-BE49-F238E27FC236}">
                    <a16:creationId xmlns:a16="http://schemas.microsoft.com/office/drawing/2014/main" id="{7CE1DBFA-7F45-4B7C-A73B-6DB014D78E65}"/>
                  </a:ext>
                </a:extLst>
              </p:cNvPr>
              <p:cNvSpPr>
                <a:spLocks noChangeArrowheads="1"/>
              </p:cNvSpPr>
              <p:nvPr/>
            </p:nvSpPr>
            <p:spPr bwMode="auto">
              <a:xfrm>
                <a:off x="302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grpSp>
        <p:grpSp>
          <p:nvGrpSpPr>
            <p:cNvPr id="29" name="Group 45" descr="みかげ石">
              <a:extLst>
                <a:ext uri="{FF2B5EF4-FFF2-40B4-BE49-F238E27FC236}">
                  <a16:creationId xmlns:a16="http://schemas.microsoft.com/office/drawing/2014/main" id="{7EE24EE0-8745-498F-A134-E8B64C8B3266}"/>
                </a:ext>
              </a:extLst>
            </p:cNvPr>
            <p:cNvGrpSpPr>
              <a:grpSpLocks/>
            </p:cNvGrpSpPr>
            <p:nvPr/>
          </p:nvGrpSpPr>
          <p:grpSpPr bwMode="auto">
            <a:xfrm>
              <a:off x="3035" y="2773"/>
              <a:ext cx="579" cy="239"/>
              <a:chOff x="2381" y="4125"/>
              <a:chExt cx="780" cy="320"/>
            </a:xfrm>
          </p:grpSpPr>
          <p:sp>
            <p:nvSpPr>
              <p:cNvPr id="117" name="AutoShape 46" descr="みかげ石">
                <a:extLst>
                  <a:ext uri="{FF2B5EF4-FFF2-40B4-BE49-F238E27FC236}">
                    <a16:creationId xmlns:a16="http://schemas.microsoft.com/office/drawing/2014/main" id="{E9B629BB-0153-414F-A56B-6E049904777F}"/>
                  </a:ext>
                </a:extLst>
              </p:cNvPr>
              <p:cNvSpPr>
                <a:spLocks noChangeArrowheads="1"/>
              </p:cNvSpPr>
              <p:nvPr/>
            </p:nvSpPr>
            <p:spPr bwMode="auto">
              <a:xfrm>
                <a:off x="238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18" name="AutoShape 47" descr="みかげ石">
                <a:extLst>
                  <a:ext uri="{FF2B5EF4-FFF2-40B4-BE49-F238E27FC236}">
                    <a16:creationId xmlns:a16="http://schemas.microsoft.com/office/drawing/2014/main" id="{C0E22E51-83A3-439D-94A7-5DF09F729432}"/>
                  </a:ext>
                </a:extLst>
              </p:cNvPr>
              <p:cNvSpPr>
                <a:spLocks noChangeArrowheads="1"/>
              </p:cNvSpPr>
              <p:nvPr/>
            </p:nvSpPr>
            <p:spPr bwMode="auto">
              <a:xfrm>
                <a:off x="254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19" name="AutoShape 48" descr="みかげ石">
                <a:extLst>
                  <a:ext uri="{FF2B5EF4-FFF2-40B4-BE49-F238E27FC236}">
                    <a16:creationId xmlns:a16="http://schemas.microsoft.com/office/drawing/2014/main" id="{BF7C2ECA-C160-49A4-8480-D1298541EA18}"/>
                  </a:ext>
                </a:extLst>
              </p:cNvPr>
              <p:cNvSpPr>
                <a:spLocks noChangeArrowheads="1"/>
              </p:cNvSpPr>
              <p:nvPr/>
            </p:nvSpPr>
            <p:spPr bwMode="auto">
              <a:xfrm>
                <a:off x="270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20" name="AutoShape 49" descr="みかげ石">
                <a:extLst>
                  <a:ext uri="{FF2B5EF4-FFF2-40B4-BE49-F238E27FC236}">
                    <a16:creationId xmlns:a16="http://schemas.microsoft.com/office/drawing/2014/main" id="{BF8F2A32-719E-46CD-ADA5-7515C04A9A4B}"/>
                  </a:ext>
                </a:extLst>
              </p:cNvPr>
              <p:cNvSpPr>
                <a:spLocks noChangeArrowheads="1"/>
              </p:cNvSpPr>
              <p:nvPr/>
            </p:nvSpPr>
            <p:spPr bwMode="auto">
              <a:xfrm>
                <a:off x="286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21" name="AutoShape 50" descr="みかげ石">
                <a:extLst>
                  <a:ext uri="{FF2B5EF4-FFF2-40B4-BE49-F238E27FC236}">
                    <a16:creationId xmlns:a16="http://schemas.microsoft.com/office/drawing/2014/main" id="{9A218D30-0686-4309-916F-ABD95102DC70}"/>
                  </a:ext>
                </a:extLst>
              </p:cNvPr>
              <p:cNvSpPr>
                <a:spLocks noChangeArrowheads="1"/>
              </p:cNvSpPr>
              <p:nvPr/>
            </p:nvSpPr>
            <p:spPr bwMode="auto">
              <a:xfrm>
                <a:off x="3021" y="412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grpSp>
        <p:grpSp>
          <p:nvGrpSpPr>
            <p:cNvPr id="30" name="Group 51" descr="みかげ石">
              <a:extLst>
                <a:ext uri="{FF2B5EF4-FFF2-40B4-BE49-F238E27FC236}">
                  <a16:creationId xmlns:a16="http://schemas.microsoft.com/office/drawing/2014/main" id="{92B891BC-77FC-4E8B-8BD3-2118C453F675}"/>
                </a:ext>
              </a:extLst>
            </p:cNvPr>
            <p:cNvGrpSpPr>
              <a:grpSpLocks/>
            </p:cNvGrpSpPr>
            <p:nvPr/>
          </p:nvGrpSpPr>
          <p:grpSpPr bwMode="auto">
            <a:xfrm>
              <a:off x="2976" y="2833"/>
              <a:ext cx="460" cy="239"/>
              <a:chOff x="2061" y="4445"/>
              <a:chExt cx="620" cy="320"/>
            </a:xfrm>
          </p:grpSpPr>
          <p:sp>
            <p:nvSpPr>
              <p:cNvPr id="113" name="AutoShape 52" descr="みかげ石">
                <a:extLst>
                  <a:ext uri="{FF2B5EF4-FFF2-40B4-BE49-F238E27FC236}">
                    <a16:creationId xmlns:a16="http://schemas.microsoft.com/office/drawing/2014/main" id="{C3DF9739-00B7-4491-89DC-6B00122EB775}"/>
                  </a:ext>
                </a:extLst>
              </p:cNvPr>
              <p:cNvSpPr>
                <a:spLocks noChangeArrowheads="1"/>
              </p:cNvSpPr>
              <p:nvPr/>
            </p:nvSpPr>
            <p:spPr bwMode="auto">
              <a:xfrm>
                <a:off x="2061" y="444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14" name="AutoShape 53" descr="みかげ石">
                <a:extLst>
                  <a:ext uri="{FF2B5EF4-FFF2-40B4-BE49-F238E27FC236}">
                    <a16:creationId xmlns:a16="http://schemas.microsoft.com/office/drawing/2014/main" id="{B5841C36-8D2C-468C-96B7-F2D55C14BA50}"/>
                  </a:ext>
                </a:extLst>
              </p:cNvPr>
              <p:cNvSpPr>
                <a:spLocks noChangeArrowheads="1"/>
              </p:cNvSpPr>
              <p:nvPr/>
            </p:nvSpPr>
            <p:spPr bwMode="auto">
              <a:xfrm>
                <a:off x="2221" y="444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15" name="AutoShape 54" descr="みかげ石">
                <a:extLst>
                  <a:ext uri="{FF2B5EF4-FFF2-40B4-BE49-F238E27FC236}">
                    <a16:creationId xmlns:a16="http://schemas.microsoft.com/office/drawing/2014/main" id="{C743F544-01E3-47EC-9AFF-C9D66B085326}"/>
                  </a:ext>
                </a:extLst>
              </p:cNvPr>
              <p:cNvSpPr>
                <a:spLocks noChangeArrowheads="1"/>
              </p:cNvSpPr>
              <p:nvPr/>
            </p:nvSpPr>
            <p:spPr bwMode="auto">
              <a:xfrm>
                <a:off x="2381" y="444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116" name="AutoShape 55" descr="みかげ石">
                <a:extLst>
                  <a:ext uri="{FF2B5EF4-FFF2-40B4-BE49-F238E27FC236}">
                    <a16:creationId xmlns:a16="http://schemas.microsoft.com/office/drawing/2014/main" id="{89B839AC-549F-4472-9CFE-DCC089DEBAEC}"/>
                  </a:ext>
                </a:extLst>
              </p:cNvPr>
              <p:cNvSpPr>
                <a:spLocks noChangeArrowheads="1"/>
              </p:cNvSpPr>
              <p:nvPr/>
            </p:nvSpPr>
            <p:spPr bwMode="auto">
              <a:xfrm>
                <a:off x="2541" y="4445"/>
                <a:ext cx="140" cy="320"/>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grpSp>
        <p:sp>
          <p:nvSpPr>
            <p:cNvPr id="31" name="AutoShape 56" descr="みかげ石">
              <a:extLst>
                <a:ext uri="{FF2B5EF4-FFF2-40B4-BE49-F238E27FC236}">
                  <a16:creationId xmlns:a16="http://schemas.microsoft.com/office/drawing/2014/main" id="{6CDCF629-5A1B-4830-9D5E-EA3C8E7ABD7D}"/>
                </a:ext>
              </a:extLst>
            </p:cNvPr>
            <p:cNvSpPr>
              <a:spLocks noChangeArrowheads="1"/>
            </p:cNvSpPr>
            <p:nvPr/>
          </p:nvSpPr>
          <p:spPr bwMode="auto">
            <a:xfrm>
              <a:off x="3480" y="2160"/>
              <a:ext cx="104" cy="239"/>
            </a:xfrm>
            <a:prstGeom prst="cube">
              <a:avLst>
                <a:gd name="adj" fmla="val 250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32" name="AutoShape 57">
              <a:extLst>
                <a:ext uri="{FF2B5EF4-FFF2-40B4-BE49-F238E27FC236}">
                  <a16:creationId xmlns:a16="http://schemas.microsoft.com/office/drawing/2014/main" id="{DF1C073C-632C-4475-ABDE-A67A3E0A34E5}"/>
                </a:ext>
              </a:extLst>
            </p:cNvPr>
            <p:cNvSpPr>
              <a:spLocks noChangeArrowheads="1"/>
            </p:cNvSpPr>
            <p:nvPr/>
          </p:nvSpPr>
          <p:spPr bwMode="auto">
            <a:xfrm>
              <a:off x="3480" y="2459"/>
              <a:ext cx="104" cy="404"/>
            </a:xfrm>
            <a:prstGeom prst="downArrow">
              <a:avLst>
                <a:gd name="adj1" fmla="val 50000"/>
                <a:gd name="adj2" fmla="val 97115"/>
              </a:avLst>
            </a:prstGeom>
            <a:solidFill>
              <a:schemeClr val="accent1"/>
            </a:solidFill>
            <a:ln w="9525">
              <a:solidFill>
                <a:srgbClr val="000000"/>
              </a:solidFill>
              <a:miter lim="800000"/>
              <a:headEnd/>
              <a:tailEnd/>
            </a:ln>
          </p:spPr>
          <p:txBody>
            <a:bodyPr vert="eaVert"/>
            <a:lstStyle/>
            <a:p>
              <a:endParaRPr lang="en-US"/>
            </a:p>
          </p:txBody>
        </p:sp>
        <p:sp>
          <p:nvSpPr>
            <p:cNvPr id="33" name="AutoShape 58">
              <a:extLst>
                <a:ext uri="{FF2B5EF4-FFF2-40B4-BE49-F238E27FC236}">
                  <a16:creationId xmlns:a16="http://schemas.microsoft.com/office/drawing/2014/main" id="{844800D2-2F4C-4DCE-A89A-605605D3890B}"/>
                </a:ext>
              </a:extLst>
            </p:cNvPr>
            <p:cNvSpPr>
              <a:spLocks noChangeArrowheads="1"/>
            </p:cNvSpPr>
            <p:nvPr/>
          </p:nvSpPr>
          <p:spPr bwMode="auto">
            <a:xfrm>
              <a:off x="4416" y="2544"/>
              <a:ext cx="1056" cy="624"/>
            </a:xfrm>
            <a:prstGeom prst="cube">
              <a:avLst>
                <a:gd name="adj" fmla="val 62028"/>
              </a:avLst>
            </a:prstGeom>
            <a:solidFill>
              <a:srgbClr val="CC9900"/>
            </a:solidFill>
            <a:ln w="9525">
              <a:solidFill>
                <a:srgbClr val="000000"/>
              </a:solidFill>
              <a:miter lim="800000"/>
              <a:headEnd/>
              <a:tailEnd/>
            </a:ln>
          </p:spPr>
          <p:txBody>
            <a:bodyPr/>
            <a:lstStyle/>
            <a:p>
              <a:endParaRPr lang="en-US"/>
            </a:p>
          </p:txBody>
        </p:sp>
        <p:grpSp>
          <p:nvGrpSpPr>
            <p:cNvPr id="34" name="Group 59">
              <a:extLst>
                <a:ext uri="{FF2B5EF4-FFF2-40B4-BE49-F238E27FC236}">
                  <a16:creationId xmlns:a16="http://schemas.microsoft.com/office/drawing/2014/main" id="{9338D6A9-33DE-4351-8DF9-09A33946A4AE}"/>
                </a:ext>
              </a:extLst>
            </p:cNvPr>
            <p:cNvGrpSpPr>
              <a:grpSpLocks/>
            </p:cNvGrpSpPr>
            <p:nvPr/>
          </p:nvGrpSpPr>
          <p:grpSpPr bwMode="auto">
            <a:xfrm>
              <a:off x="4525" y="2578"/>
              <a:ext cx="854" cy="539"/>
              <a:chOff x="7921" y="6005"/>
              <a:chExt cx="1100" cy="640"/>
            </a:xfrm>
          </p:grpSpPr>
          <p:grpSp>
            <p:nvGrpSpPr>
              <p:cNvPr id="51" name="Group 60" descr="みかげ石">
                <a:extLst>
                  <a:ext uri="{FF2B5EF4-FFF2-40B4-BE49-F238E27FC236}">
                    <a16:creationId xmlns:a16="http://schemas.microsoft.com/office/drawing/2014/main" id="{D2C2B6E6-DFD4-4D3D-9880-17CCE0E4914A}"/>
                  </a:ext>
                </a:extLst>
              </p:cNvPr>
              <p:cNvGrpSpPr>
                <a:grpSpLocks/>
              </p:cNvGrpSpPr>
              <p:nvPr/>
            </p:nvGrpSpPr>
            <p:grpSpPr bwMode="auto">
              <a:xfrm>
                <a:off x="7921" y="6005"/>
                <a:ext cx="1100" cy="640"/>
                <a:chOff x="7921" y="6005"/>
                <a:chExt cx="1100" cy="640"/>
              </a:xfrm>
            </p:grpSpPr>
            <p:grpSp>
              <p:nvGrpSpPr>
                <p:cNvPr id="83" name="Group 61" descr="みかげ石">
                  <a:extLst>
                    <a:ext uri="{FF2B5EF4-FFF2-40B4-BE49-F238E27FC236}">
                      <a16:creationId xmlns:a16="http://schemas.microsoft.com/office/drawing/2014/main" id="{1EEC7E36-3F71-4688-9882-38AF1DC001CE}"/>
                    </a:ext>
                  </a:extLst>
                </p:cNvPr>
                <p:cNvGrpSpPr>
                  <a:grpSpLocks/>
                </p:cNvGrpSpPr>
                <p:nvPr/>
              </p:nvGrpSpPr>
              <p:grpSpPr bwMode="auto">
                <a:xfrm>
                  <a:off x="8241" y="6005"/>
                  <a:ext cx="780" cy="320"/>
                  <a:chOff x="2381" y="4125"/>
                  <a:chExt cx="780" cy="320"/>
                </a:xfrm>
              </p:grpSpPr>
              <p:sp>
                <p:nvSpPr>
                  <p:cNvPr id="108" name="AutoShape 62" descr="みかげ石">
                    <a:extLst>
                      <a:ext uri="{FF2B5EF4-FFF2-40B4-BE49-F238E27FC236}">
                        <a16:creationId xmlns:a16="http://schemas.microsoft.com/office/drawing/2014/main" id="{14ECD59C-0862-4925-97F5-E6AA1314818E}"/>
                      </a:ext>
                    </a:extLst>
                  </p:cNvPr>
                  <p:cNvSpPr>
                    <a:spLocks noChangeArrowheads="1"/>
                  </p:cNvSpPr>
                  <p:nvPr/>
                </p:nvSpPr>
                <p:spPr bwMode="auto">
                  <a:xfrm>
                    <a:off x="238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109" name="AutoShape 63" descr="みかげ石">
                    <a:extLst>
                      <a:ext uri="{FF2B5EF4-FFF2-40B4-BE49-F238E27FC236}">
                        <a16:creationId xmlns:a16="http://schemas.microsoft.com/office/drawing/2014/main" id="{D0993493-8EDD-4AE3-86BA-8D36285B9A70}"/>
                      </a:ext>
                    </a:extLst>
                  </p:cNvPr>
                  <p:cNvSpPr>
                    <a:spLocks noChangeArrowheads="1"/>
                  </p:cNvSpPr>
                  <p:nvPr/>
                </p:nvSpPr>
                <p:spPr bwMode="auto">
                  <a:xfrm>
                    <a:off x="254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110" name="AutoShape 64" descr="みかげ石">
                    <a:extLst>
                      <a:ext uri="{FF2B5EF4-FFF2-40B4-BE49-F238E27FC236}">
                        <a16:creationId xmlns:a16="http://schemas.microsoft.com/office/drawing/2014/main" id="{2ACE89A2-5F60-4D34-8A69-59BEBD394486}"/>
                      </a:ext>
                    </a:extLst>
                  </p:cNvPr>
                  <p:cNvSpPr>
                    <a:spLocks noChangeArrowheads="1"/>
                  </p:cNvSpPr>
                  <p:nvPr/>
                </p:nvSpPr>
                <p:spPr bwMode="auto">
                  <a:xfrm>
                    <a:off x="270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111" name="AutoShape 65" descr="みかげ石">
                    <a:extLst>
                      <a:ext uri="{FF2B5EF4-FFF2-40B4-BE49-F238E27FC236}">
                        <a16:creationId xmlns:a16="http://schemas.microsoft.com/office/drawing/2014/main" id="{3EF35045-B4A3-45D8-90FA-83A781A1CE4D}"/>
                      </a:ext>
                    </a:extLst>
                  </p:cNvPr>
                  <p:cNvSpPr>
                    <a:spLocks noChangeArrowheads="1"/>
                  </p:cNvSpPr>
                  <p:nvPr/>
                </p:nvSpPr>
                <p:spPr bwMode="auto">
                  <a:xfrm>
                    <a:off x="286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112" name="AutoShape 66" descr="みかげ石">
                    <a:extLst>
                      <a:ext uri="{FF2B5EF4-FFF2-40B4-BE49-F238E27FC236}">
                        <a16:creationId xmlns:a16="http://schemas.microsoft.com/office/drawing/2014/main" id="{D3C0FA29-4C91-4BF0-B107-F9EB80D38EBC}"/>
                      </a:ext>
                    </a:extLst>
                  </p:cNvPr>
                  <p:cNvSpPr>
                    <a:spLocks noChangeArrowheads="1"/>
                  </p:cNvSpPr>
                  <p:nvPr/>
                </p:nvSpPr>
                <p:spPr bwMode="auto">
                  <a:xfrm>
                    <a:off x="302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grpSp>
            <p:grpSp>
              <p:nvGrpSpPr>
                <p:cNvPr id="84" name="Group 67" descr="みかげ石">
                  <a:extLst>
                    <a:ext uri="{FF2B5EF4-FFF2-40B4-BE49-F238E27FC236}">
                      <a16:creationId xmlns:a16="http://schemas.microsoft.com/office/drawing/2014/main" id="{E230F111-A0C9-4CBF-A9A9-FD1428E2EA18}"/>
                    </a:ext>
                  </a:extLst>
                </p:cNvPr>
                <p:cNvGrpSpPr>
                  <a:grpSpLocks/>
                </p:cNvGrpSpPr>
                <p:nvPr/>
              </p:nvGrpSpPr>
              <p:grpSpPr bwMode="auto">
                <a:xfrm>
                  <a:off x="8161" y="6085"/>
                  <a:ext cx="780" cy="320"/>
                  <a:chOff x="2381" y="4125"/>
                  <a:chExt cx="780" cy="320"/>
                </a:xfrm>
              </p:grpSpPr>
              <p:sp>
                <p:nvSpPr>
                  <p:cNvPr id="103" name="AutoShape 68" descr="みかげ石">
                    <a:extLst>
                      <a:ext uri="{FF2B5EF4-FFF2-40B4-BE49-F238E27FC236}">
                        <a16:creationId xmlns:a16="http://schemas.microsoft.com/office/drawing/2014/main" id="{F485B65F-F901-49DE-AC19-91CEC7FFA6A6}"/>
                      </a:ext>
                    </a:extLst>
                  </p:cNvPr>
                  <p:cNvSpPr>
                    <a:spLocks noChangeArrowheads="1"/>
                  </p:cNvSpPr>
                  <p:nvPr/>
                </p:nvSpPr>
                <p:spPr bwMode="auto">
                  <a:xfrm>
                    <a:off x="238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104" name="AutoShape 69" descr="みかげ石">
                    <a:extLst>
                      <a:ext uri="{FF2B5EF4-FFF2-40B4-BE49-F238E27FC236}">
                        <a16:creationId xmlns:a16="http://schemas.microsoft.com/office/drawing/2014/main" id="{87C7EB4D-0703-472A-A639-C2A1634DEDB4}"/>
                      </a:ext>
                    </a:extLst>
                  </p:cNvPr>
                  <p:cNvSpPr>
                    <a:spLocks noChangeArrowheads="1"/>
                  </p:cNvSpPr>
                  <p:nvPr/>
                </p:nvSpPr>
                <p:spPr bwMode="auto">
                  <a:xfrm>
                    <a:off x="254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105" name="AutoShape 70" descr="みかげ石">
                    <a:extLst>
                      <a:ext uri="{FF2B5EF4-FFF2-40B4-BE49-F238E27FC236}">
                        <a16:creationId xmlns:a16="http://schemas.microsoft.com/office/drawing/2014/main" id="{4374E1E7-37EA-4587-AD9C-CF7627F78888}"/>
                      </a:ext>
                    </a:extLst>
                  </p:cNvPr>
                  <p:cNvSpPr>
                    <a:spLocks noChangeArrowheads="1"/>
                  </p:cNvSpPr>
                  <p:nvPr/>
                </p:nvSpPr>
                <p:spPr bwMode="auto">
                  <a:xfrm>
                    <a:off x="270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106" name="AutoShape 71" descr="みかげ石">
                    <a:extLst>
                      <a:ext uri="{FF2B5EF4-FFF2-40B4-BE49-F238E27FC236}">
                        <a16:creationId xmlns:a16="http://schemas.microsoft.com/office/drawing/2014/main" id="{46FB22ED-CA3B-47BC-B259-67B6B3DF8A15}"/>
                      </a:ext>
                    </a:extLst>
                  </p:cNvPr>
                  <p:cNvSpPr>
                    <a:spLocks noChangeArrowheads="1"/>
                  </p:cNvSpPr>
                  <p:nvPr/>
                </p:nvSpPr>
                <p:spPr bwMode="auto">
                  <a:xfrm>
                    <a:off x="286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107" name="AutoShape 72" descr="みかげ石">
                    <a:extLst>
                      <a:ext uri="{FF2B5EF4-FFF2-40B4-BE49-F238E27FC236}">
                        <a16:creationId xmlns:a16="http://schemas.microsoft.com/office/drawing/2014/main" id="{6AFBF6A5-A25E-4EE9-87B6-C08DC6A15975}"/>
                      </a:ext>
                    </a:extLst>
                  </p:cNvPr>
                  <p:cNvSpPr>
                    <a:spLocks noChangeArrowheads="1"/>
                  </p:cNvSpPr>
                  <p:nvPr/>
                </p:nvSpPr>
                <p:spPr bwMode="auto">
                  <a:xfrm>
                    <a:off x="302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grpSp>
            <p:grpSp>
              <p:nvGrpSpPr>
                <p:cNvPr id="85" name="Group 73" descr="みかげ石">
                  <a:extLst>
                    <a:ext uri="{FF2B5EF4-FFF2-40B4-BE49-F238E27FC236}">
                      <a16:creationId xmlns:a16="http://schemas.microsoft.com/office/drawing/2014/main" id="{E9BFA7C3-40DB-4D0F-AF26-81BCD23EB628}"/>
                    </a:ext>
                  </a:extLst>
                </p:cNvPr>
                <p:cNvGrpSpPr>
                  <a:grpSpLocks/>
                </p:cNvGrpSpPr>
                <p:nvPr/>
              </p:nvGrpSpPr>
              <p:grpSpPr bwMode="auto">
                <a:xfrm>
                  <a:off x="8081" y="6165"/>
                  <a:ext cx="780" cy="320"/>
                  <a:chOff x="2381" y="4125"/>
                  <a:chExt cx="780" cy="320"/>
                </a:xfrm>
              </p:grpSpPr>
              <p:sp>
                <p:nvSpPr>
                  <p:cNvPr id="98" name="AutoShape 74" descr="みかげ石">
                    <a:extLst>
                      <a:ext uri="{FF2B5EF4-FFF2-40B4-BE49-F238E27FC236}">
                        <a16:creationId xmlns:a16="http://schemas.microsoft.com/office/drawing/2014/main" id="{30F92ECF-BCBC-43AD-B681-9F3091A4157C}"/>
                      </a:ext>
                    </a:extLst>
                  </p:cNvPr>
                  <p:cNvSpPr>
                    <a:spLocks noChangeArrowheads="1"/>
                  </p:cNvSpPr>
                  <p:nvPr/>
                </p:nvSpPr>
                <p:spPr bwMode="auto">
                  <a:xfrm>
                    <a:off x="238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99" name="AutoShape 75" descr="みかげ石">
                    <a:extLst>
                      <a:ext uri="{FF2B5EF4-FFF2-40B4-BE49-F238E27FC236}">
                        <a16:creationId xmlns:a16="http://schemas.microsoft.com/office/drawing/2014/main" id="{633DF7F4-79BD-4520-81A6-33A9BC07FB4B}"/>
                      </a:ext>
                    </a:extLst>
                  </p:cNvPr>
                  <p:cNvSpPr>
                    <a:spLocks noChangeArrowheads="1"/>
                  </p:cNvSpPr>
                  <p:nvPr/>
                </p:nvSpPr>
                <p:spPr bwMode="auto">
                  <a:xfrm>
                    <a:off x="254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100" name="AutoShape 76" descr="みかげ石">
                    <a:extLst>
                      <a:ext uri="{FF2B5EF4-FFF2-40B4-BE49-F238E27FC236}">
                        <a16:creationId xmlns:a16="http://schemas.microsoft.com/office/drawing/2014/main" id="{162FADB0-FD53-4041-9B72-D0B554F6923E}"/>
                      </a:ext>
                    </a:extLst>
                  </p:cNvPr>
                  <p:cNvSpPr>
                    <a:spLocks noChangeArrowheads="1"/>
                  </p:cNvSpPr>
                  <p:nvPr/>
                </p:nvSpPr>
                <p:spPr bwMode="auto">
                  <a:xfrm>
                    <a:off x="270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101" name="AutoShape 77" descr="みかげ石">
                    <a:extLst>
                      <a:ext uri="{FF2B5EF4-FFF2-40B4-BE49-F238E27FC236}">
                        <a16:creationId xmlns:a16="http://schemas.microsoft.com/office/drawing/2014/main" id="{996DE940-2952-4128-93FF-6F86AA7BA4C6}"/>
                      </a:ext>
                    </a:extLst>
                  </p:cNvPr>
                  <p:cNvSpPr>
                    <a:spLocks noChangeArrowheads="1"/>
                  </p:cNvSpPr>
                  <p:nvPr/>
                </p:nvSpPr>
                <p:spPr bwMode="auto">
                  <a:xfrm>
                    <a:off x="286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102" name="AutoShape 78" descr="みかげ石">
                    <a:extLst>
                      <a:ext uri="{FF2B5EF4-FFF2-40B4-BE49-F238E27FC236}">
                        <a16:creationId xmlns:a16="http://schemas.microsoft.com/office/drawing/2014/main" id="{F3806367-09D2-44ED-A3A8-A343C584396C}"/>
                      </a:ext>
                    </a:extLst>
                  </p:cNvPr>
                  <p:cNvSpPr>
                    <a:spLocks noChangeArrowheads="1"/>
                  </p:cNvSpPr>
                  <p:nvPr/>
                </p:nvSpPr>
                <p:spPr bwMode="auto">
                  <a:xfrm>
                    <a:off x="302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grpSp>
            <p:grpSp>
              <p:nvGrpSpPr>
                <p:cNvPr id="86" name="Group 79" descr="みかげ石">
                  <a:extLst>
                    <a:ext uri="{FF2B5EF4-FFF2-40B4-BE49-F238E27FC236}">
                      <a16:creationId xmlns:a16="http://schemas.microsoft.com/office/drawing/2014/main" id="{8847A086-9112-4118-AE19-A8FD5F5D6A64}"/>
                    </a:ext>
                  </a:extLst>
                </p:cNvPr>
                <p:cNvGrpSpPr>
                  <a:grpSpLocks/>
                </p:cNvGrpSpPr>
                <p:nvPr/>
              </p:nvGrpSpPr>
              <p:grpSpPr bwMode="auto">
                <a:xfrm>
                  <a:off x="8001" y="6245"/>
                  <a:ext cx="780" cy="320"/>
                  <a:chOff x="2381" y="4125"/>
                  <a:chExt cx="780" cy="320"/>
                </a:xfrm>
              </p:grpSpPr>
              <p:sp>
                <p:nvSpPr>
                  <p:cNvPr id="93" name="AutoShape 80" descr="みかげ石">
                    <a:extLst>
                      <a:ext uri="{FF2B5EF4-FFF2-40B4-BE49-F238E27FC236}">
                        <a16:creationId xmlns:a16="http://schemas.microsoft.com/office/drawing/2014/main" id="{F78133F1-B443-4859-9F88-EB081E3B1978}"/>
                      </a:ext>
                    </a:extLst>
                  </p:cNvPr>
                  <p:cNvSpPr>
                    <a:spLocks noChangeArrowheads="1"/>
                  </p:cNvSpPr>
                  <p:nvPr/>
                </p:nvSpPr>
                <p:spPr bwMode="auto">
                  <a:xfrm>
                    <a:off x="238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94" name="AutoShape 81" descr="みかげ石">
                    <a:extLst>
                      <a:ext uri="{FF2B5EF4-FFF2-40B4-BE49-F238E27FC236}">
                        <a16:creationId xmlns:a16="http://schemas.microsoft.com/office/drawing/2014/main" id="{B25E1B32-15D0-4D0F-9C8D-A2EF726E86D5}"/>
                      </a:ext>
                    </a:extLst>
                  </p:cNvPr>
                  <p:cNvSpPr>
                    <a:spLocks noChangeArrowheads="1"/>
                  </p:cNvSpPr>
                  <p:nvPr/>
                </p:nvSpPr>
                <p:spPr bwMode="auto">
                  <a:xfrm>
                    <a:off x="254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95" name="AutoShape 82" descr="みかげ石">
                    <a:extLst>
                      <a:ext uri="{FF2B5EF4-FFF2-40B4-BE49-F238E27FC236}">
                        <a16:creationId xmlns:a16="http://schemas.microsoft.com/office/drawing/2014/main" id="{429BD9DE-C84C-4DB4-9EF8-C2C2FC1DE799}"/>
                      </a:ext>
                    </a:extLst>
                  </p:cNvPr>
                  <p:cNvSpPr>
                    <a:spLocks noChangeArrowheads="1"/>
                  </p:cNvSpPr>
                  <p:nvPr/>
                </p:nvSpPr>
                <p:spPr bwMode="auto">
                  <a:xfrm>
                    <a:off x="270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96" name="AutoShape 83" descr="みかげ石">
                    <a:extLst>
                      <a:ext uri="{FF2B5EF4-FFF2-40B4-BE49-F238E27FC236}">
                        <a16:creationId xmlns:a16="http://schemas.microsoft.com/office/drawing/2014/main" id="{268F5C4E-C3BF-4E7E-8C69-0C9669DFE709}"/>
                      </a:ext>
                    </a:extLst>
                  </p:cNvPr>
                  <p:cNvSpPr>
                    <a:spLocks noChangeArrowheads="1"/>
                  </p:cNvSpPr>
                  <p:nvPr/>
                </p:nvSpPr>
                <p:spPr bwMode="auto">
                  <a:xfrm>
                    <a:off x="286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97" name="AutoShape 84" descr="みかげ石">
                    <a:extLst>
                      <a:ext uri="{FF2B5EF4-FFF2-40B4-BE49-F238E27FC236}">
                        <a16:creationId xmlns:a16="http://schemas.microsoft.com/office/drawing/2014/main" id="{201F0850-9A25-4D5B-8524-FD77724D8E3C}"/>
                      </a:ext>
                    </a:extLst>
                  </p:cNvPr>
                  <p:cNvSpPr>
                    <a:spLocks noChangeArrowheads="1"/>
                  </p:cNvSpPr>
                  <p:nvPr/>
                </p:nvSpPr>
                <p:spPr bwMode="auto">
                  <a:xfrm>
                    <a:off x="302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grpSp>
            <p:grpSp>
              <p:nvGrpSpPr>
                <p:cNvPr id="87" name="Group 86" descr="みかげ石">
                  <a:extLst>
                    <a:ext uri="{FF2B5EF4-FFF2-40B4-BE49-F238E27FC236}">
                      <a16:creationId xmlns:a16="http://schemas.microsoft.com/office/drawing/2014/main" id="{95BB3469-2676-4131-B051-51BCDD0465A9}"/>
                    </a:ext>
                  </a:extLst>
                </p:cNvPr>
                <p:cNvGrpSpPr>
                  <a:grpSpLocks/>
                </p:cNvGrpSpPr>
                <p:nvPr/>
              </p:nvGrpSpPr>
              <p:grpSpPr bwMode="auto">
                <a:xfrm>
                  <a:off x="7921" y="6325"/>
                  <a:ext cx="780" cy="320"/>
                  <a:chOff x="2381" y="4125"/>
                  <a:chExt cx="780" cy="320"/>
                </a:xfrm>
              </p:grpSpPr>
              <p:sp>
                <p:nvSpPr>
                  <p:cNvPr id="88" name="AutoShape 86" descr="みかげ石">
                    <a:extLst>
                      <a:ext uri="{FF2B5EF4-FFF2-40B4-BE49-F238E27FC236}">
                        <a16:creationId xmlns:a16="http://schemas.microsoft.com/office/drawing/2014/main" id="{4B26EFCF-C1D1-47F5-8A18-20B3E057E44B}"/>
                      </a:ext>
                    </a:extLst>
                  </p:cNvPr>
                  <p:cNvSpPr>
                    <a:spLocks noChangeArrowheads="1"/>
                  </p:cNvSpPr>
                  <p:nvPr/>
                </p:nvSpPr>
                <p:spPr bwMode="auto">
                  <a:xfrm>
                    <a:off x="238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89" name="AutoShape 87" descr="みかげ石">
                    <a:extLst>
                      <a:ext uri="{FF2B5EF4-FFF2-40B4-BE49-F238E27FC236}">
                        <a16:creationId xmlns:a16="http://schemas.microsoft.com/office/drawing/2014/main" id="{C13153AB-35AB-41C8-A414-DFBD065223CE}"/>
                      </a:ext>
                    </a:extLst>
                  </p:cNvPr>
                  <p:cNvSpPr>
                    <a:spLocks noChangeArrowheads="1"/>
                  </p:cNvSpPr>
                  <p:nvPr/>
                </p:nvSpPr>
                <p:spPr bwMode="auto">
                  <a:xfrm>
                    <a:off x="254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90" name="AutoShape 88" descr="みかげ石">
                    <a:extLst>
                      <a:ext uri="{FF2B5EF4-FFF2-40B4-BE49-F238E27FC236}">
                        <a16:creationId xmlns:a16="http://schemas.microsoft.com/office/drawing/2014/main" id="{71EFD368-1CD4-4164-9E3A-E06EA8853E4C}"/>
                      </a:ext>
                    </a:extLst>
                  </p:cNvPr>
                  <p:cNvSpPr>
                    <a:spLocks noChangeArrowheads="1"/>
                  </p:cNvSpPr>
                  <p:nvPr/>
                </p:nvSpPr>
                <p:spPr bwMode="auto">
                  <a:xfrm>
                    <a:off x="270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91" name="AutoShape 89" descr="みかげ石">
                    <a:extLst>
                      <a:ext uri="{FF2B5EF4-FFF2-40B4-BE49-F238E27FC236}">
                        <a16:creationId xmlns:a16="http://schemas.microsoft.com/office/drawing/2014/main" id="{7AF075BD-35F5-494A-986F-F37A54EC3368}"/>
                      </a:ext>
                    </a:extLst>
                  </p:cNvPr>
                  <p:cNvSpPr>
                    <a:spLocks noChangeArrowheads="1"/>
                  </p:cNvSpPr>
                  <p:nvPr/>
                </p:nvSpPr>
                <p:spPr bwMode="auto">
                  <a:xfrm>
                    <a:off x="286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sp>
                <p:nvSpPr>
                  <p:cNvPr id="92" name="AutoShape 90" descr="みかげ石">
                    <a:extLst>
                      <a:ext uri="{FF2B5EF4-FFF2-40B4-BE49-F238E27FC236}">
                        <a16:creationId xmlns:a16="http://schemas.microsoft.com/office/drawing/2014/main" id="{1C1EF412-5F44-4E40-AFF3-E9857E85AA0E}"/>
                      </a:ext>
                    </a:extLst>
                  </p:cNvPr>
                  <p:cNvSpPr>
                    <a:spLocks noChangeArrowheads="1"/>
                  </p:cNvSpPr>
                  <p:nvPr/>
                </p:nvSpPr>
                <p:spPr bwMode="auto">
                  <a:xfrm>
                    <a:off x="3021" y="4125"/>
                    <a:ext cx="140" cy="320"/>
                  </a:xfrm>
                  <a:prstGeom prst="cube">
                    <a:avLst>
                      <a:gd name="adj" fmla="val 25000"/>
                    </a:avLst>
                  </a:prstGeom>
                  <a:blipFill dpi="0" rotWithShape="0">
                    <a:blip r:embed="rId2"/>
                    <a:srcRect/>
                    <a:tile tx="0" ty="0" sx="100000" sy="100000" flip="none" algn="tl"/>
                  </a:blipFill>
                  <a:ln w="9525" cap="rnd">
                    <a:solidFill>
                      <a:srgbClr val="000000"/>
                    </a:solidFill>
                    <a:prstDash val="sysDot"/>
                    <a:miter lim="800000"/>
                    <a:headEnd/>
                    <a:tailEnd/>
                  </a:ln>
                </p:spPr>
                <p:txBody>
                  <a:bodyPr/>
                  <a:lstStyle/>
                  <a:p>
                    <a:endParaRPr lang="en-US"/>
                  </a:p>
                </p:txBody>
              </p:sp>
            </p:grpSp>
          </p:grpSp>
          <p:grpSp>
            <p:nvGrpSpPr>
              <p:cNvPr id="52" name="Group 91" descr="みかげ石">
                <a:extLst>
                  <a:ext uri="{FF2B5EF4-FFF2-40B4-BE49-F238E27FC236}">
                    <a16:creationId xmlns:a16="http://schemas.microsoft.com/office/drawing/2014/main" id="{CC6C746C-0D3F-466F-BEFC-6DCAB6BBFD89}"/>
                  </a:ext>
                </a:extLst>
              </p:cNvPr>
              <p:cNvGrpSpPr>
                <a:grpSpLocks/>
              </p:cNvGrpSpPr>
              <p:nvPr/>
            </p:nvGrpSpPr>
            <p:grpSpPr bwMode="auto">
              <a:xfrm>
                <a:off x="7921" y="6005"/>
                <a:ext cx="1100" cy="360"/>
                <a:chOff x="7921" y="6005"/>
                <a:chExt cx="1100" cy="360"/>
              </a:xfrm>
            </p:grpSpPr>
            <p:grpSp>
              <p:nvGrpSpPr>
                <p:cNvPr id="53" name="Group 92" descr="みかげ石">
                  <a:extLst>
                    <a:ext uri="{FF2B5EF4-FFF2-40B4-BE49-F238E27FC236}">
                      <a16:creationId xmlns:a16="http://schemas.microsoft.com/office/drawing/2014/main" id="{CADE9E57-6000-40AD-ABE7-0497E2659DB1}"/>
                    </a:ext>
                  </a:extLst>
                </p:cNvPr>
                <p:cNvGrpSpPr>
                  <a:grpSpLocks/>
                </p:cNvGrpSpPr>
                <p:nvPr/>
              </p:nvGrpSpPr>
              <p:grpSpPr bwMode="auto">
                <a:xfrm>
                  <a:off x="8241" y="6005"/>
                  <a:ext cx="780" cy="40"/>
                  <a:chOff x="8241" y="6005"/>
                  <a:chExt cx="780" cy="40"/>
                </a:xfrm>
              </p:grpSpPr>
              <p:sp>
                <p:nvSpPr>
                  <p:cNvPr id="78" name="AutoShape 93" descr="みかげ石">
                    <a:extLst>
                      <a:ext uri="{FF2B5EF4-FFF2-40B4-BE49-F238E27FC236}">
                        <a16:creationId xmlns:a16="http://schemas.microsoft.com/office/drawing/2014/main" id="{87F5DD4A-DFE1-42E2-9172-68415CF08EEC}"/>
                      </a:ext>
                    </a:extLst>
                  </p:cNvPr>
                  <p:cNvSpPr>
                    <a:spLocks noChangeArrowheads="1"/>
                  </p:cNvSpPr>
                  <p:nvPr/>
                </p:nvSpPr>
                <p:spPr bwMode="auto">
                  <a:xfrm>
                    <a:off x="824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79" name="AutoShape 94" descr="みかげ石">
                    <a:extLst>
                      <a:ext uri="{FF2B5EF4-FFF2-40B4-BE49-F238E27FC236}">
                        <a16:creationId xmlns:a16="http://schemas.microsoft.com/office/drawing/2014/main" id="{FDBC2467-2581-4027-BF39-D15F6AD01BFB}"/>
                      </a:ext>
                    </a:extLst>
                  </p:cNvPr>
                  <p:cNvSpPr>
                    <a:spLocks noChangeArrowheads="1"/>
                  </p:cNvSpPr>
                  <p:nvPr/>
                </p:nvSpPr>
                <p:spPr bwMode="auto">
                  <a:xfrm>
                    <a:off x="840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80" name="AutoShape 95" descr="みかげ石">
                    <a:extLst>
                      <a:ext uri="{FF2B5EF4-FFF2-40B4-BE49-F238E27FC236}">
                        <a16:creationId xmlns:a16="http://schemas.microsoft.com/office/drawing/2014/main" id="{CA5B6321-1577-45A0-909B-8F608D6CEEFB}"/>
                      </a:ext>
                    </a:extLst>
                  </p:cNvPr>
                  <p:cNvSpPr>
                    <a:spLocks noChangeArrowheads="1"/>
                  </p:cNvSpPr>
                  <p:nvPr/>
                </p:nvSpPr>
                <p:spPr bwMode="auto">
                  <a:xfrm>
                    <a:off x="856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81" name="AutoShape 96" descr="みかげ石">
                    <a:extLst>
                      <a:ext uri="{FF2B5EF4-FFF2-40B4-BE49-F238E27FC236}">
                        <a16:creationId xmlns:a16="http://schemas.microsoft.com/office/drawing/2014/main" id="{42E03223-C0C9-49F9-972C-1CE0B3BE1172}"/>
                      </a:ext>
                    </a:extLst>
                  </p:cNvPr>
                  <p:cNvSpPr>
                    <a:spLocks noChangeArrowheads="1"/>
                  </p:cNvSpPr>
                  <p:nvPr/>
                </p:nvSpPr>
                <p:spPr bwMode="auto">
                  <a:xfrm>
                    <a:off x="872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82" name="AutoShape 97" descr="みかげ石">
                    <a:extLst>
                      <a:ext uri="{FF2B5EF4-FFF2-40B4-BE49-F238E27FC236}">
                        <a16:creationId xmlns:a16="http://schemas.microsoft.com/office/drawing/2014/main" id="{5BE348B1-4BC3-4B4D-A32F-6C1B99693356}"/>
                      </a:ext>
                    </a:extLst>
                  </p:cNvPr>
                  <p:cNvSpPr>
                    <a:spLocks noChangeArrowheads="1"/>
                  </p:cNvSpPr>
                  <p:nvPr/>
                </p:nvSpPr>
                <p:spPr bwMode="auto">
                  <a:xfrm>
                    <a:off x="888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grpSp>
            <p:grpSp>
              <p:nvGrpSpPr>
                <p:cNvPr id="54" name="Group 98" descr="みかげ石">
                  <a:extLst>
                    <a:ext uri="{FF2B5EF4-FFF2-40B4-BE49-F238E27FC236}">
                      <a16:creationId xmlns:a16="http://schemas.microsoft.com/office/drawing/2014/main" id="{2B43773A-59A6-4C88-B411-919F3E9D7772}"/>
                    </a:ext>
                  </a:extLst>
                </p:cNvPr>
                <p:cNvGrpSpPr>
                  <a:grpSpLocks/>
                </p:cNvGrpSpPr>
                <p:nvPr/>
              </p:nvGrpSpPr>
              <p:grpSpPr bwMode="auto">
                <a:xfrm>
                  <a:off x="8161" y="6085"/>
                  <a:ext cx="780" cy="40"/>
                  <a:chOff x="8241" y="6005"/>
                  <a:chExt cx="780" cy="40"/>
                </a:xfrm>
              </p:grpSpPr>
              <p:sp>
                <p:nvSpPr>
                  <p:cNvPr id="73" name="AutoShape 99" descr="みかげ石">
                    <a:extLst>
                      <a:ext uri="{FF2B5EF4-FFF2-40B4-BE49-F238E27FC236}">
                        <a16:creationId xmlns:a16="http://schemas.microsoft.com/office/drawing/2014/main" id="{AF9CACEC-55A0-4EE5-8D6D-D76E35C90342}"/>
                      </a:ext>
                    </a:extLst>
                  </p:cNvPr>
                  <p:cNvSpPr>
                    <a:spLocks noChangeArrowheads="1"/>
                  </p:cNvSpPr>
                  <p:nvPr/>
                </p:nvSpPr>
                <p:spPr bwMode="auto">
                  <a:xfrm>
                    <a:off x="824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74" name="AutoShape 100" descr="みかげ石">
                    <a:extLst>
                      <a:ext uri="{FF2B5EF4-FFF2-40B4-BE49-F238E27FC236}">
                        <a16:creationId xmlns:a16="http://schemas.microsoft.com/office/drawing/2014/main" id="{A30472BF-CB86-42FA-93D5-86D084A4736A}"/>
                      </a:ext>
                    </a:extLst>
                  </p:cNvPr>
                  <p:cNvSpPr>
                    <a:spLocks noChangeArrowheads="1"/>
                  </p:cNvSpPr>
                  <p:nvPr/>
                </p:nvSpPr>
                <p:spPr bwMode="auto">
                  <a:xfrm>
                    <a:off x="840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75" name="AutoShape 101" descr="みかげ石">
                    <a:extLst>
                      <a:ext uri="{FF2B5EF4-FFF2-40B4-BE49-F238E27FC236}">
                        <a16:creationId xmlns:a16="http://schemas.microsoft.com/office/drawing/2014/main" id="{75B8B2B5-D1A3-4AF2-B8AD-779CAFDBAA39}"/>
                      </a:ext>
                    </a:extLst>
                  </p:cNvPr>
                  <p:cNvSpPr>
                    <a:spLocks noChangeArrowheads="1"/>
                  </p:cNvSpPr>
                  <p:nvPr/>
                </p:nvSpPr>
                <p:spPr bwMode="auto">
                  <a:xfrm>
                    <a:off x="856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76" name="AutoShape 102" descr="みかげ石">
                    <a:extLst>
                      <a:ext uri="{FF2B5EF4-FFF2-40B4-BE49-F238E27FC236}">
                        <a16:creationId xmlns:a16="http://schemas.microsoft.com/office/drawing/2014/main" id="{AED9BFA1-978F-43A1-8043-5E4A954EC5D7}"/>
                      </a:ext>
                    </a:extLst>
                  </p:cNvPr>
                  <p:cNvSpPr>
                    <a:spLocks noChangeArrowheads="1"/>
                  </p:cNvSpPr>
                  <p:nvPr/>
                </p:nvSpPr>
                <p:spPr bwMode="auto">
                  <a:xfrm>
                    <a:off x="872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77" name="AutoShape 103" descr="みかげ石">
                    <a:extLst>
                      <a:ext uri="{FF2B5EF4-FFF2-40B4-BE49-F238E27FC236}">
                        <a16:creationId xmlns:a16="http://schemas.microsoft.com/office/drawing/2014/main" id="{6A6E0BDC-3847-4D20-A0F5-105F15F03703}"/>
                      </a:ext>
                    </a:extLst>
                  </p:cNvPr>
                  <p:cNvSpPr>
                    <a:spLocks noChangeArrowheads="1"/>
                  </p:cNvSpPr>
                  <p:nvPr/>
                </p:nvSpPr>
                <p:spPr bwMode="auto">
                  <a:xfrm>
                    <a:off x="888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grpSp>
            <p:grpSp>
              <p:nvGrpSpPr>
                <p:cNvPr id="55" name="Group 104" descr="みかげ石">
                  <a:extLst>
                    <a:ext uri="{FF2B5EF4-FFF2-40B4-BE49-F238E27FC236}">
                      <a16:creationId xmlns:a16="http://schemas.microsoft.com/office/drawing/2014/main" id="{EDFC6130-A9E7-4290-BDA9-4F45BE03C509}"/>
                    </a:ext>
                  </a:extLst>
                </p:cNvPr>
                <p:cNvGrpSpPr>
                  <a:grpSpLocks/>
                </p:cNvGrpSpPr>
                <p:nvPr/>
              </p:nvGrpSpPr>
              <p:grpSpPr bwMode="auto">
                <a:xfrm>
                  <a:off x="8081" y="6165"/>
                  <a:ext cx="780" cy="40"/>
                  <a:chOff x="8241" y="6005"/>
                  <a:chExt cx="780" cy="40"/>
                </a:xfrm>
              </p:grpSpPr>
              <p:sp>
                <p:nvSpPr>
                  <p:cNvPr id="68" name="AutoShape 105" descr="みかげ石">
                    <a:extLst>
                      <a:ext uri="{FF2B5EF4-FFF2-40B4-BE49-F238E27FC236}">
                        <a16:creationId xmlns:a16="http://schemas.microsoft.com/office/drawing/2014/main" id="{28E5B46B-FE10-42A7-B5A5-F651C56C7BBA}"/>
                      </a:ext>
                    </a:extLst>
                  </p:cNvPr>
                  <p:cNvSpPr>
                    <a:spLocks noChangeArrowheads="1"/>
                  </p:cNvSpPr>
                  <p:nvPr/>
                </p:nvSpPr>
                <p:spPr bwMode="auto">
                  <a:xfrm>
                    <a:off x="824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69" name="AutoShape 106" descr="みかげ石">
                    <a:extLst>
                      <a:ext uri="{FF2B5EF4-FFF2-40B4-BE49-F238E27FC236}">
                        <a16:creationId xmlns:a16="http://schemas.microsoft.com/office/drawing/2014/main" id="{84F44041-85C6-49B4-BA5F-64476B53A4F6}"/>
                      </a:ext>
                    </a:extLst>
                  </p:cNvPr>
                  <p:cNvSpPr>
                    <a:spLocks noChangeArrowheads="1"/>
                  </p:cNvSpPr>
                  <p:nvPr/>
                </p:nvSpPr>
                <p:spPr bwMode="auto">
                  <a:xfrm>
                    <a:off x="840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70" name="AutoShape 107" descr="みかげ石">
                    <a:extLst>
                      <a:ext uri="{FF2B5EF4-FFF2-40B4-BE49-F238E27FC236}">
                        <a16:creationId xmlns:a16="http://schemas.microsoft.com/office/drawing/2014/main" id="{0AE711C9-EBF2-49DC-8DE1-9A8D12522490}"/>
                      </a:ext>
                    </a:extLst>
                  </p:cNvPr>
                  <p:cNvSpPr>
                    <a:spLocks noChangeArrowheads="1"/>
                  </p:cNvSpPr>
                  <p:nvPr/>
                </p:nvSpPr>
                <p:spPr bwMode="auto">
                  <a:xfrm>
                    <a:off x="856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71" name="AutoShape 108" descr="みかげ石">
                    <a:extLst>
                      <a:ext uri="{FF2B5EF4-FFF2-40B4-BE49-F238E27FC236}">
                        <a16:creationId xmlns:a16="http://schemas.microsoft.com/office/drawing/2014/main" id="{C9DDB356-62DF-441C-899C-A42C0434DE72}"/>
                      </a:ext>
                    </a:extLst>
                  </p:cNvPr>
                  <p:cNvSpPr>
                    <a:spLocks noChangeArrowheads="1"/>
                  </p:cNvSpPr>
                  <p:nvPr/>
                </p:nvSpPr>
                <p:spPr bwMode="auto">
                  <a:xfrm>
                    <a:off x="872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72" name="AutoShape 109" descr="みかげ石">
                    <a:extLst>
                      <a:ext uri="{FF2B5EF4-FFF2-40B4-BE49-F238E27FC236}">
                        <a16:creationId xmlns:a16="http://schemas.microsoft.com/office/drawing/2014/main" id="{09A09063-F032-4ECE-8588-88A428E82636}"/>
                      </a:ext>
                    </a:extLst>
                  </p:cNvPr>
                  <p:cNvSpPr>
                    <a:spLocks noChangeArrowheads="1"/>
                  </p:cNvSpPr>
                  <p:nvPr/>
                </p:nvSpPr>
                <p:spPr bwMode="auto">
                  <a:xfrm>
                    <a:off x="888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grpSp>
            <p:grpSp>
              <p:nvGrpSpPr>
                <p:cNvPr id="56" name="Group 110" descr="みかげ石">
                  <a:extLst>
                    <a:ext uri="{FF2B5EF4-FFF2-40B4-BE49-F238E27FC236}">
                      <a16:creationId xmlns:a16="http://schemas.microsoft.com/office/drawing/2014/main" id="{87EB281E-13C7-4DCB-8C7F-08DCCDFD5783}"/>
                    </a:ext>
                  </a:extLst>
                </p:cNvPr>
                <p:cNvGrpSpPr>
                  <a:grpSpLocks/>
                </p:cNvGrpSpPr>
                <p:nvPr/>
              </p:nvGrpSpPr>
              <p:grpSpPr bwMode="auto">
                <a:xfrm>
                  <a:off x="8001" y="6245"/>
                  <a:ext cx="780" cy="40"/>
                  <a:chOff x="8241" y="6005"/>
                  <a:chExt cx="780" cy="40"/>
                </a:xfrm>
              </p:grpSpPr>
              <p:sp>
                <p:nvSpPr>
                  <p:cNvPr id="63" name="AutoShape 111" descr="みかげ石">
                    <a:extLst>
                      <a:ext uri="{FF2B5EF4-FFF2-40B4-BE49-F238E27FC236}">
                        <a16:creationId xmlns:a16="http://schemas.microsoft.com/office/drawing/2014/main" id="{DB91E5EE-0B76-4709-A55D-7095DEBD665F}"/>
                      </a:ext>
                    </a:extLst>
                  </p:cNvPr>
                  <p:cNvSpPr>
                    <a:spLocks noChangeArrowheads="1"/>
                  </p:cNvSpPr>
                  <p:nvPr/>
                </p:nvSpPr>
                <p:spPr bwMode="auto">
                  <a:xfrm>
                    <a:off x="824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64" name="AutoShape 112" descr="みかげ石">
                    <a:extLst>
                      <a:ext uri="{FF2B5EF4-FFF2-40B4-BE49-F238E27FC236}">
                        <a16:creationId xmlns:a16="http://schemas.microsoft.com/office/drawing/2014/main" id="{69DD426B-D0E3-49EA-BFFB-123D15398380}"/>
                      </a:ext>
                    </a:extLst>
                  </p:cNvPr>
                  <p:cNvSpPr>
                    <a:spLocks noChangeArrowheads="1"/>
                  </p:cNvSpPr>
                  <p:nvPr/>
                </p:nvSpPr>
                <p:spPr bwMode="auto">
                  <a:xfrm>
                    <a:off x="840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65" name="AutoShape 113" descr="みかげ石">
                    <a:extLst>
                      <a:ext uri="{FF2B5EF4-FFF2-40B4-BE49-F238E27FC236}">
                        <a16:creationId xmlns:a16="http://schemas.microsoft.com/office/drawing/2014/main" id="{1B961CF8-1FEC-4CAF-B81F-005F94896E4B}"/>
                      </a:ext>
                    </a:extLst>
                  </p:cNvPr>
                  <p:cNvSpPr>
                    <a:spLocks noChangeArrowheads="1"/>
                  </p:cNvSpPr>
                  <p:nvPr/>
                </p:nvSpPr>
                <p:spPr bwMode="auto">
                  <a:xfrm>
                    <a:off x="856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66" name="AutoShape 114" descr="みかげ石">
                    <a:extLst>
                      <a:ext uri="{FF2B5EF4-FFF2-40B4-BE49-F238E27FC236}">
                        <a16:creationId xmlns:a16="http://schemas.microsoft.com/office/drawing/2014/main" id="{0F73B2D2-BB0A-4BE0-B0DC-6FCEE8E2A9D5}"/>
                      </a:ext>
                    </a:extLst>
                  </p:cNvPr>
                  <p:cNvSpPr>
                    <a:spLocks noChangeArrowheads="1"/>
                  </p:cNvSpPr>
                  <p:nvPr/>
                </p:nvSpPr>
                <p:spPr bwMode="auto">
                  <a:xfrm>
                    <a:off x="872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67" name="AutoShape 115" descr="みかげ石">
                    <a:extLst>
                      <a:ext uri="{FF2B5EF4-FFF2-40B4-BE49-F238E27FC236}">
                        <a16:creationId xmlns:a16="http://schemas.microsoft.com/office/drawing/2014/main" id="{00804924-2648-40F0-9144-4D0B7B991837}"/>
                      </a:ext>
                    </a:extLst>
                  </p:cNvPr>
                  <p:cNvSpPr>
                    <a:spLocks noChangeArrowheads="1"/>
                  </p:cNvSpPr>
                  <p:nvPr/>
                </p:nvSpPr>
                <p:spPr bwMode="auto">
                  <a:xfrm>
                    <a:off x="888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grpSp>
            <p:grpSp>
              <p:nvGrpSpPr>
                <p:cNvPr id="57" name="Group 116" descr="みかげ石">
                  <a:extLst>
                    <a:ext uri="{FF2B5EF4-FFF2-40B4-BE49-F238E27FC236}">
                      <a16:creationId xmlns:a16="http://schemas.microsoft.com/office/drawing/2014/main" id="{AFDE6070-5607-417C-9426-9492ECF0EDB6}"/>
                    </a:ext>
                  </a:extLst>
                </p:cNvPr>
                <p:cNvGrpSpPr>
                  <a:grpSpLocks/>
                </p:cNvGrpSpPr>
                <p:nvPr/>
              </p:nvGrpSpPr>
              <p:grpSpPr bwMode="auto">
                <a:xfrm>
                  <a:off x="7921" y="6325"/>
                  <a:ext cx="780" cy="40"/>
                  <a:chOff x="8241" y="6005"/>
                  <a:chExt cx="780" cy="40"/>
                </a:xfrm>
              </p:grpSpPr>
              <p:sp>
                <p:nvSpPr>
                  <p:cNvPr id="58" name="AutoShape 117" descr="みかげ石">
                    <a:extLst>
                      <a:ext uri="{FF2B5EF4-FFF2-40B4-BE49-F238E27FC236}">
                        <a16:creationId xmlns:a16="http://schemas.microsoft.com/office/drawing/2014/main" id="{024CD418-9E17-4401-8C1C-1946D68B0E50}"/>
                      </a:ext>
                    </a:extLst>
                  </p:cNvPr>
                  <p:cNvSpPr>
                    <a:spLocks noChangeArrowheads="1"/>
                  </p:cNvSpPr>
                  <p:nvPr/>
                </p:nvSpPr>
                <p:spPr bwMode="auto">
                  <a:xfrm>
                    <a:off x="824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59" name="AutoShape 118" descr="みかげ石">
                    <a:extLst>
                      <a:ext uri="{FF2B5EF4-FFF2-40B4-BE49-F238E27FC236}">
                        <a16:creationId xmlns:a16="http://schemas.microsoft.com/office/drawing/2014/main" id="{6F0D8A63-FCAF-4E0F-95D7-2BB16BF28A02}"/>
                      </a:ext>
                    </a:extLst>
                  </p:cNvPr>
                  <p:cNvSpPr>
                    <a:spLocks noChangeArrowheads="1"/>
                  </p:cNvSpPr>
                  <p:nvPr/>
                </p:nvSpPr>
                <p:spPr bwMode="auto">
                  <a:xfrm>
                    <a:off x="840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60" name="AutoShape 119" descr="みかげ石">
                    <a:extLst>
                      <a:ext uri="{FF2B5EF4-FFF2-40B4-BE49-F238E27FC236}">
                        <a16:creationId xmlns:a16="http://schemas.microsoft.com/office/drawing/2014/main" id="{DC1F20A3-FA84-4382-8C69-24BD096BEB51}"/>
                      </a:ext>
                    </a:extLst>
                  </p:cNvPr>
                  <p:cNvSpPr>
                    <a:spLocks noChangeArrowheads="1"/>
                  </p:cNvSpPr>
                  <p:nvPr/>
                </p:nvSpPr>
                <p:spPr bwMode="auto">
                  <a:xfrm>
                    <a:off x="856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61" name="AutoShape 120" descr="みかげ石">
                    <a:extLst>
                      <a:ext uri="{FF2B5EF4-FFF2-40B4-BE49-F238E27FC236}">
                        <a16:creationId xmlns:a16="http://schemas.microsoft.com/office/drawing/2014/main" id="{304CB209-8B36-4BD3-B624-F92D78ABD0B8}"/>
                      </a:ext>
                    </a:extLst>
                  </p:cNvPr>
                  <p:cNvSpPr>
                    <a:spLocks noChangeArrowheads="1"/>
                  </p:cNvSpPr>
                  <p:nvPr/>
                </p:nvSpPr>
                <p:spPr bwMode="auto">
                  <a:xfrm>
                    <a:off x="872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62" name="AutoShape 121" descr="みかげ石">
                    <a:extLst>
                      <a:ext uri="{FF2B5EF4-FFF2-40B4-BE49-F238E27FC236}">
                        <a16:creationId xmlns:a16="http://schemas.microsoft.com/office/drawing/2014/main" id="{5D91055F-5188-4C33-832B-87AAC4BDC403}"/>
                      </a:ext>
                    </a:extLst>
                  </p:cNvPr>
                  <p:cNvSpPr>
                    <a:spLocks noChangeArrowheads="1"/>
                  </p:cNvSpPr>
                  <p:nvPr/>
                </p:nvSpPr>
                <p:spPr bwMode="auto">
                  <a:xfrm>
                    <a:off x="8881" y="6005"/>
                    <a:ext cx="140" cy="40"/>
                  </a:xfrm>
                  <a:prstGeom prst="parallelogram">
                    <a:avLst>
                      <a:gd name="adj" fmla="val 87500"/>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grpSp>
          </p:grpSp>
        </p:grpSp>
        <p:sp>
          <p:nvSpPr>
            <p:cNvPr id="35" name="Line 122">
              <a:extLst>
                <a:ext uri="{FF2B5EF4-FFF2-40B4-BE49-F238E27FC236}">
                  <a16:creationId xmlns:a16="http://schemas.microsoft.com/office/drawing/2014/main" id="{32EE6488-E907-4AAC-982D-662C5574EC26}"/>
                </a:ext>
              </a:extLst>
            </p:cNvPr>
            <p:cNvSpPr>
              <a:spLocks noChangeShapeType="1"/>
            </p:cNvSpPr>
            <p:nvPr/>
          </p:nvSpPr>
          <p:spPr bwMode="auto">
            <a:xfrm>
              <a:off x="4416" y="2932"/>
              <a:ext cx="69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23">
              <a:extLst>
                <a:ext uri="{FF2B5EF4-FFF2-40B4-BE49-F238E27FC236}">
                  <a16:creationId xmlns:a16="http://schemas.microsoft.com/office/drawing/2014/main" id="{CCA0B361-3391-4108-B7DF-6764EF8CEE12}"/>
                </a:ext>
              </a:extLst>
            </p:cNvPr>
            <p:cNvSpPr>
              <a:spLocks noChangeShapeType="1"/>
            </p:cNvSpPr>
            <p:nvPr/>
          </p:nvSpPr>
          <p:spPr bwMode="auto">
            <a:xfrm>
              <a:off x="5115" y="2932"/>
              <a:ext cx="0"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24">
              <a:extLst>
                <a:ext uri="{FF2B5EF4-FFF2-40B4-BE49-F238E27FC236}">
                  <a16:creationId xmlns:a16="http://schemas.microsoft.com/office/drawing/2014/main" id="{6F8D2B66-607E-4AAD-ADCA-23F1E5A9648E}"/>
                </a:ext>
              </a:extLst>
            </p:cNvPr>
            <p:cNvSpPr>
              <a:spLocks noChangeShapeType="1"/>
            </p:cNvSpPr>
            <p:nvPr/>
          </p:nvSpPr>
          <p:spPr bwMode="auto">
            <a:xfrm flipH="1">
              <a:off x="5115" y="2544"/>
              <a:ext cx="357" cy="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AutoShape 125">
              <a:extLst>
                <a:ext uri="{FF2B5EF4-FFF2-40B4-BE49-F238E27FC236}">
                  <a16:creationId xmlns:a16="http://schemas.microsoft.com/office/drawing/2014/main" id="{38BE3AE8-7C4D-4A06-967F-08C461D29751}"/>
                </a:ext>
              </a:extLst>
            </p:cNvPr>
            <p:cNvSpPr>
              <a:spLocks noChangeArrowheads="1"/>
            </p:cNvSpPr>
            <p:nvPr/>
          </p:nvSpPr>
          <p:spPr bwMode="auto">
            <a:xfrm>
              <a:off x="2592" y="2736"/>
              <a:ext cx="240" cy="336"/>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9" name="AutoShape 126">
              <a:extLst>
                <a:ext uri="{FF2B5EF4-FFF2-40B4-BE49-F238E27FC236}">
                  <a16:creationId xmlns:a16="http://schemas.microsoft.com/office/drawing/2014/main" id="{A71CEC96-0514-43A2-833E-BF924FA85915}"/>
                </a:ext>
              </a:extLst>
            </p:cNvPr>
            <p:cNvSpPr>
              <a:spLocks noChangeArrowheads="1"/>
            </p:cNvSpPr>
            <p:nvPr/>
          </p:nvSpPr>
          <p:spPr bwMode="auto">
            <a:xfrm>
              <a:off x="3984" y="2736"/>
              <a:ext cx="240" cy="336"/>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40" name="Text Box 127">
              <a:extLst>
                <a:ext uri="{FF2B5EF4-FFF2-40B4-BE49-F238E27FC236}">
                  <a16:creationId xmlns:a16="http://schemas.microsoft.com/office/drawing/2014/main" id="{B8DFD86C-D164-40F6-B7EF-933B1DB66691}"/>
                </a:ext>
              </a:extLst>
            </p:cNvPr>
            <p:cNvSpPr txBox="1">
              <a:spLocks noChangeArrowheads="1"/>
            </p:cNvSpPr>
            <p:nvPr/>
          </p:nvSpPr>
          <p:spPr bwMode="auto">
            <a:xfrm>
              <a:off x="948" y="3809"/>
              <a:ext cx="1248" cy="471"/>
            </a:xfrm>
            <a:prstGeom prst="rect">
              <a:avLst/>
            </a:prstGeom>
            <a:solidFill>
              <a:schemeClr val="bg1"/>
            </a:solidFill>
            <a:ln w="12700" cap="sq">
              <a:solidFill>
                <a:schemeClr val="tx1"/>
              </a:solidFill>
              <a:miter lim="800000"/>
              <a:headEnd type="none" w="sm" len="sm"/>
              <a:tailEnd type="none" w="sm" len="sm"/>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1600" dirty="0">
                  <a:latin typeface="Times New Roman" pitchFamily="18" charset="0"/>
                </a:rPr>
                <a:t>Continuous  forming</a:t>
              </a:r>
            </a:p>
          </p:txBody>
        </p:sp>
        <p:sp>
          <p:nvSpPr>
            <p:cNvPr id="41" name="Text Box 128">
              <a:extLst>
                <a:ext uri="{FF2B5EF4-FFF2-40B4-BE49-F238E27FC236}">
                  <a16:creationId xmlns:a16="http://schemas.microsoft.com/office/drawing/2014/main" id="{9EBADD44-53CD-45C7-A542-E6364B5F9E5E}"/>
                </a:ext>
              </a:extLst>
            </p:cNvPr>
            <p:cNvSpPr txBox="1">
              <a:spLocks noChangeArrowheads="1"/>
            </p:cNvSpPr>
            <p:nvPr/>
          </p:nvSpPr>
          <p:spPr bwMode="auto">
            <a:xfrm>
              <a:off x="2976" y="3803"/>
              <a:ext cx="816" cy="508"/>
            </a:xfrm>
            <a:prstGeom prst="rect">
              <a:avLst/>
            </a:prstGeom>
            <a:solidFill>
              <a:schemeClr val="bg1"/>
            </a:solidFill>
            <a:ln w="12700" cap="sq">
              <a:solidFill>
                <a:schemeClr val="tx1"/>
              </a:solidFill>
              <a:miter lim="800000"/>
              <a:headEnd type="none" w="sm" len="sm"/>
              <a:tailEnd type="none" w="sm" len="sm"/>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1400" dirty="0">
                  <a:latin typeface="Times New Roman" pitchFamily="18" charset="0"/>
                </a:rPr>
                <a:t>Automatic</a:t>
              </a:r>
            </a:p>
            <a:p>
              <a:pPr eaLnBrk="1" hangingPunct="1">
                <a:spcBef>
                  <a:spcPct val="50000"/>
                </a:spcBef>
              </a:pPr>
              <a:r>
                <a:rPr lang="en-US" altLang="ja-JP" sz="1400" dirty="0">
                  <a:latin typeface="Times New Roman" pitchFamily="18" charset="0"/>
                </a:rPr>
                <a:t> alignment</a:t>
              </a:r>
            </a:p>
          </p:txBody>
        </p:sp>
        <p:sp>
          <p:nvSpPr>
            <p:cNvPr id="42" name="Text Box 129">
              <a:extLst>
                <a:ext uri="{FF2B5EF4-FFF2-40B4-BE49-F238E27FC236}">
                  <a16:creationId xmlns:a16="http://schemas.microsoft.com/office/drawing/2014/main" id="{482361E2-1318-4DF7-9556-1E49988D8C9A}"/>
                </a:ext>
              </a:extLst>
            </p:cNvPr>
            <p:cNvSpPr txBox="1">
              <a:spLocks noChangeArrowheads="1"/>
            </p:cNvSpPr>
            <p:nvPr/>
          </p:nvSpPr>
          <p:spPr bwMode="auto">
            <a:xfrm>
              <a:off x="4525" y="3790"/>
              <a:ext cx="816" cy="570"/>
            </a:xfrm>
            <a:prstGeom prst="rect">
              <a:avLst/>
            </a:prstGeom>
            <a:solidFill>
              <a:schemeClr val="bg1"/>
            </a:solidFill>
            <a:ln w="12700" cap="sq">
              <a:solidFill>
                <a:schemeClr val="tx1"/>
              </a:solidFill>
              <a:miter lim="800000"/>
              <a:headEnd type="none" w="sm" len="sm"/>
              <a:tailEnd type="none" w="sm" len="sm"/>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1600" dirty="0">
                  <a:latin typeface="Times New Roman" pitchFamily="18" charset="0"/>
                </a:rPr>
                <a:t>Resin</a:t>
              </a:r>
            </a:p>
            <a:p>
              <a:pPr eaLnBrk="1" hangingPunct="1">
                <a:spcBef>
                  <a:spcPct val="50000"/>
                </a:spcBef>
              </a:pPr>
              <a:r>
                <a:rPr lang="en-US" altLang="ja-JP" sz="1600" dirty="0">
                  <a:latin typeface="Times New Roman" pitchFamily="18" charset="0"/>
                </a:rPr>
                <a:t> filling</a:t>
              </a:r>
            </a:p>
          </p:txBody>
        </p:sp>
        <p:sp>
          <p:nvSpPr>
            <p:cNvPr id="43" name="Freeform 130">
              <a:extLst>
                <a:ext uri="{FF2B5EF4-FFF2-40B4-BE49-F238E27FC236}">
                  <a16:creationId xmlns:a16="http://schemas.microsoft.com/office/drawing/2014/main" id="{AAECAA9F-3830-4CDA-96C7-4795E8CBC524}"/>
                </a:ext>
              </a:extLst>
            </p:cNvPr>
            <p:cNvSpPr>
              <a:spLocks/>
            </p:cNvSpPr>
            <p:nvPr/>
          </p:nvSpPr>
          <p:spPr bwMode="auto">
            <a:xfrm>
              <a:off x="441" y="2617"/>
              <a:ext cx="471" cy="119"/>
            </a:xfrm>
            <a:custGeom>
              <a:avLst/>
              <a:gdLst>
                <a:gd name="T0" fmla="*/ 0 w 480"/>
                <a:gd name="T1" fmla="*/ 0 h 240"/>
                <a:gd name="T2" fmla="*/ 188 w 480"/>
                <a:gd name="T3" fmla="*/ 48 h 240"/>
                <a:gd name="T4" fmla="*/ 424 w 480"/>
                <a:gd name="T5" fmla="*/ 48 h 240"/>
                <a:gd name="T6" fmla="*/ 471 w 480"/>
                <a:gd name="T7" fmla="*/ 119 h 240"/>
                <a:gd name="T8" fmla="*/ 0 60000 65536"/>
                <a:gd name="T9" fmla="*/ 0 60000 65536"/>
                <a:gd name="T10" fmla="*/ 0 60000 65536"/>
                <a:gd name="T11" fmla="*/ 0 60000 65536"/>
                <a:gd name="T12" fmla="*/ 0 w 480"/>
                <a:gd name="T13" fmla="*/ 0 h 240"/>
                <a:gd name="T14" fmla="*/ 480 w 480"/>
                <a:gd name="T15" fmla="*/ 240 h 240"/>
              </a:gdLst>
              <a:ahLst/>
              <a:cxnLst>
                <a:cxn ang="T8">
                  <a:pos x="T0" y="T1"/>
                </a:cxn>
                <a:cxn ang="T9">
                  <a:pos x="T2" y="T3"/>
                </a:cxn>
                <a:cxn ang="T10">
                  <a:pos x="T4" y="T5"/>
                </a:cxn>
                <a:cxn ang="T11">
                  <a:pos x="T6" y="T7"/>
                </a:cxn>
              </a:cxnLst>
              <a:rect l="T12" t="T13" r="T14" b="T15"/>
              <a:pathLst>
                <a:path w="480" h="240">
                  <a:moveTo>
                    <a:pt x="0" y="0"/>
                  </a:moveTo>
                  <a:cubicBezTo>
                    <a:pt x="60" y="40"/>
                    <a:pt x="120" y="80"/>
                    <a:pt x="192" y="96"/>
                  </a:cubicBezTo>
                  <a:cubicBezTo>
                    <a:pt x="264" y="112"/>
                    <a:pt x="384" y="72"/>
                    <a:pt x="432" y="96"/>
                  </a:cubicBezTo>
                  <a:cubicBezTo>
                    <a:pt x="480" y="120"/>
                    <a:pt x="472" y="216"/>
                    <a:pt x="480" y="240"/>
                  </a:cubicBezTo>
                </a:path>
              </a:pathLst>
            </a:custGeom>
            <a:noFill/>
            <a:ln w="12700" cap="sq"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31">
              <a:extLst>
                <a:ext uri="{FF2B5EF4-FFF2-40B4-BE49-F238E27FC236}">
                  <a16:creationId xmlns:a16="http://schemas.microsoft.com/office/drawing/2014/main" id="{53AD78B2-C9E6-4E1A-A684-66D024180C84}"/>
                </a:ext>
              </a:extLst>
            </p:cNvPr>
            <p:cNvSpPr>
              <a:spLocks/>
            </p:cNvSpPr>
            <p:nvPr/>
          </p:nvSpPr>
          <p:spPr bwMode="auto">
            <a:xfrm>
              <a:off x="1608" y="2256"/>
              <a:ext cx="168" cy="240"/>
            </a:xfrm>
            <a:custGeom>
              <a:avLst/>
              <a:gdLst>
                <a:gd name="T0" fmla="*/ 24 w 168"/>
                <a:gd name="T1" fmla="*/ 240 h 240"/>
                <a:gd name="T2" fmla="*/ 24 w 168"/>
                <a:gd name="T3" fmla="*/ 48 h 240"/>
                <a:gd name="T4" fmla="*/ 168 w 168"/>
                <a:gd name="T5" fmla="*/ 0 h 240"/>
                <a:gd name="T6" fmla="*/ 0 60000 65536"/>
                <a:gd name="T7" fmla="*/ 0 60000 65536"/>
                <a:gd name="T8" fmla="*/ 0 60000 65536"/>
                <a:gd name="T9" fmla="*/ 0 w 168"/>
                <a:gd name="T10" fmla="*/ 0 h 240"/>
                <a:gd name="T11" fmla="*/ 168 w 168"/>
                <a:gd name="T12" fmla="*/ 240 h 240"/>
              </a:gdLst>
              <a:ahLst/>
              <a:cxnLst>
                <a:cxn ang="T6">
                  <a:pos x="T0" y="T1"/>
                </a:cxn>
                <a:cxn ang="T7">
                  <a:pos x="T2" y="T3"/>
                </a:cxn>
                <a:cxn ang="T8">
                  <a:pos x="T4" y="T5"/>
                </a:cxn>
              </a:cxnLst>
              <a:rect l="T9" t="T10" r="T11" b="T12"/>
              <a:pathLst>
                <a:path w="168" h="240">
                  <a:moveTo>
                    <a:pt x="24" y="240"/>
                  </a:moveTo>
                  <a:cubicBezTo>
                    <a:pt x="12" y="164"/>
                    <a:pt x="0" y="88"/>
                    <a:pt x="24" y="48"/>
                  </a:cubicBezTo>
                  <a:cubicBezTo>
                    <a:pt x="48" y="8"/>
                    <a:pt x="108" y="4"/>
                    <a:pt x="168" y="0"/>
                  </a:cubicBezTo>
                </a:path>
              </a:pathLst>
            </a:custGeom>
            <a:noFill/>
            <a:ln w="12700" cap="sq"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Text Box 132">
              <a:extLst>
                <a:ext uri="{FF2B5EF4-FFF2-40B4-BE49-F238E27FC236}">
                  <a16:creationId xmlns:a16="http://schemas.microsoft.com/office/drawing/2014/main" id="{6C4CC5A7-6E51-48D2-A997-59711E5969BD}"/>
                </a:ext>
              </a:extLst>
            </p:cNvPr>
            <p:cNvSpPr txBox="1">
              <a:spLocks noChangeArrowheads="1"/>
            </p:cNvSpPr>
            <p:nvPr/>
          </p:nvSpPr>
          <p:spPr bwMode="auto">
            <a:xfrm>
              <a:off x="1786" y="2026"/>
              <a:ext cx="94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1400" dirty="0">
                  <a:latin typeface="Times New Roman" pitchFamily="18" charset="0"/>
                </a:rPr>
                <a:t>Formed </a:t>
              </a:r>
              <a:r>
                <a:rPr lang="ja-JP" altLang="en-US" sz="1600" dirty="0">
                  <a:latin typeface="Times New Roman" pitchFamily="18" charset="0"/>
                </a:rPr>
                <a:t>ＰＺＴ</a:t>
              </a:r>
              <a:endParaRPr lang="en-US" altLang="ja-JP" sz="1400" dirty="0">
                <a:latin typeface="Times New Roman" pitchFamily="18" charset="0"/>
              </a:endParaRPr>
            </a:p>
          </p:txBody>
        </p:sp>
        <p:sp>
          <p:nvSpPr>
            <p:cNvPr id="46" name="Freeform 133">
              <a:extLst>
                <a:ext uri="{FF2B5EF4-FFF2-40B4-BE49-F238E27FC236}">
                  <a16:creationId xmlns:a16="http://schemas.microsoft.com/office/drawing/2014/main" id="{10E63F35-A115-4370-866A-38BBA2A8A28E}"/>
                </a:ext>
              </a:extLst>
            </p:cNvPr>
            <p:cNvSpPr>
              <a:spLocks/>
            </p:cNvSpPr>
            <p:nvPr/>
          </p:nvSpPr>
          <p:spPr bwMode="auto">
            <a:xfrm>
              <a:off x="2112" y="2448"/>
              <a:ext cx="168" cy="240"/>
            </a:xfrm>
            <a:custGeom>
              <a:avLst/>
              <a:gdLst>
                <a:gd name="T0" fmla="*/ 24 w 168"/>
                <a:gd name="T1" fmla="*/ 240 h 240"/>
                <a:gd name="T2" fmla="*/ 24 w 168"/>
                <a:gd name="T3" fmla="*/ 48 h 240"/>
                <a:gd name="T4" fmla="*/ 168 w 168"/>
                <a:gd name="T5" fmla="*/ 0 h 240"/>
                <a:gd name="T6" fmla="*/ 0 60000 65536"/>
                <a:gd name="T7" fmla="*/ 0 60000 65536"/>
                <a:gd name="T8" fmla="*/ 0 60000 65536"/>
                <a:gd name="T9" fmla="*/ 0 w 168"/>
                <a:gd name="T10" fmla="*/ 0 h 240"/>
                <a:gd name="T11" fmla="*/ 168 w 168"/>
                <a:gd name="T12" fmla="*/ 240 h 240"/>
              </a:gdLst>
              <a:ahLst/>
              <a:cxnLst>
                <a:cxn ang="T6">
                  <a:pos x="T0" y="T1"/>
                </a:cxn>
                <a:cxn ang="T7">
                  <a:pos x="T2" y="T3"/>
                </a:cxn>
                <a:cxn ang="T8">
                  <a:pos x="T4" y="T5"/>
                </a:cxn>
              </a:cxnLst>
              <a:rect l="T9" t="T10" r="T11" b="T12"/>
              <a:pathLst>
                <a:path w="168" h="240">
                  <a:moveTo>
                    <a:pt x="24" y="240"/>
                  </a:moveTo>
                  <a:cubicBezTo>
                    <a:pt x="12" y="164"/>
                    <a:pt x="0" y="88"/>
                    <a:pt x="24" y="48"/>
                  </a:cubicBezTo>
                  <a:cubicBezTo>
                    <a:pt x="48" y="8"/>
                    <a:pt x="108" y="4"/>
                    <a:pt x="168" y="0"/>
                  </a:cubicBezTo>
                </a:path>
              </a:pathLst>
            </a:custGeom>
            <a:noFill/>
            <a:ln w="12700" cap="sq"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Text Box 134">
              <a:extLst>
                <a:ext uri="{FF2B5EF4-FFF2-40B4-BE49-F238E27FC236}">
                  <a16:creationId xmlns:a16="http://schemas.microsoft.com/office/drawing/2014/main" id="{95BDC29A-1D6C-4D48-A149-A3994B488032}"/>
                </a:ext>
              </a:extLst>
            </p:cNvPr>
            <p:cNvSpPr txBox="1">
              <a:spLocks noChangeArrowheads="1"/>
            </p:cNvSpPr>
            <p:nvPr/>
          </p:nvSpPr>
          <p:spPr bwMode="auto">
            <a:xfrm>
              <a:off x="2241" y="2256"/>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1600" dirty="0">
                  <a:latin typeface="Times New Roman" pitchFamily="18" charset="0"/>
                </a:rPr>
                <a:t>Sintering</a:t>
              </a:r>
            </a:p>
          </p:txBody>
        </p:sp>
        <p:sp>
          <p:nvSpPr>
            <p:cNvPr id="48" name="Freeform 135">
              <a:extLst>
                <a:ext uri="{FF2B5EF4-FFF2-40B4-BE49-F238E27FC236}">
                  <a16:creationId xmlns:a16="http://schemas.microsoft.com/office/drawing/2014/main" id="{5FC220F3-0D19-4FA9-B958-EBED1F27E394}"/>
                </a:ext>
              </a:extLst>
            </p:cNvPr>
            <p:cNvSpPr>
              <a:spLocks/>
            </p:cNvSpPr>
            <p:nvPr/>
          </p:nvSpPr>
          <p:spPr bwMode="auto">
            <a:xfrm>
              <a:off x="3504" y="1968"/>
              <a:ext cx="168" cy="240"/>
            </a:xfrm>
            <a:custGeom>
              <a:avLst/>
              <a:gdLst>
                <a:gd name="T0" fmla="*/ 24 w 168"/>
                <a:gd name="T1" fmla="*/ 240 h 240"/>
                <a:gd name="T2" fmla="*/ 24 w 168"/>
                <a:gd name="T3" fmla="*/ 48 h 240"/>
                <a:gd name="T4" fmla="*/ 168 w 168"/>
                <a:gd name="T5" fmla="*/ 0 h 240"/>
                <a:gd name="T6" fmla="*/ 0 60000 65536"/>
                <a:gd name="T7" fmla="*/ 0 60000 65536"/>
                <a:gd name="T8" fmla="*/ 0 60000 65536"/>
                <a:gd name="T9" fmla="*/ 0 w 168"/>
                <a:gd name="T10" fmla="*/ 0 h 240"/>
                <a:gd name="T11" fmla="*/ 168 w 168"/>
                <a:gd name="T12" fmla="*/ 240 h 240"/>
              </a:gdLst>
              <a:ahLst/>
              <a:cxnLst>
                <a:cxn ang="T6">
                  <a:pos x="T0" y="T1"/>
                </a:cxn>
                <a:cxn ang="T7">
                  <a:pos x="T2" y="T3"/>
                </a:cxn>
                <a:cxn ang="T8">
                  <a:pos x="T4" y="T5"/>
                </a:cxn>
              </a:cxnLst>
              <a:rect l="T9" t="T10" r="T11" b="T12"/>
              <a:pathLst>
                <a:path w="168" h="240">
                  <a:moveTo>
                    <a:pt x="24" y="240"/>
                  </a:moveTo>
                  <a:cubicBezTo>
                    <a:pt x="12" y="164"/>
                    <a:pt x="0" y="88"/>
                    <a:pt x="24" y="48"/>
                  </a:cubicBezTo>
                  <a:cubicBezTo>
                    <a:pt x="48" y="8"/>
                    <a:pt x="108" y="4"/>
                    <a:pt x="168" y="0"/>
                  </a:cubicBezTo>
                </a:path>
              </a:pathLst>
            </a:custGeom>
            <a:noFill/>
            <a:ln w="12700" cap="sq"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Text Box 137">
              <a:extLst>
                <a:ext uri="{FF2B5EF4-FFF2-40B4-BE49-F238E27FC236}">
                  <a16:creationId xmlns:a16="http://schemas.microsoft.com/office/drawing/2014/main" id="{D2375E71-12D9-4E52-80E8-157DB63D6235}"/>
                </a:ext>
              </a:extLst>
            </p:cNvPr>
            <p:cNvSpPr txBox="1">
              <a:spLocks noChangeArrowheads="1"/>
            </p:cNvSpPr>
            <p:nvPr/>
          </p:nvSpPr>
          <p:spPr bwMode="auto">
            <a:xfrm>
              <a:off x="4222" y="2319"/>
              <a:ext cx="4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1400" dirty="0">
                  <a:latin typeface="Times New Roman" pitchFamily="18" charset="0"/>
                </a:rPr>
                <a:t>resin</a:t>
              </a:r>
            </a:p>
          </p:txBody>
        </p:sp>
        <p:sp>
          <p:nvSpPr>
            <p:cNvPr id="50" name="Freeform 138">
              <a:extLst>
                <a:ext uri="{FF2B5EF4-FFF2-40B4-BE49-F238E27FC236}">
                  <a16:creationId xmlns:a16="http://schemas.microsoft.com/office/drawing/2014/main" id="{C09CDFAD-FF4C-41BF-B162-E98826DE66D6}"/>
                </a:ext>
              </a:extLst>
            </p:cNvPr>
            <p:cNvSpPr>
              <a:spLocks/>
            </p:cNvSpPr>
            <p:nvPr/>
          </p:nvSpPr>
          <p:spPr bwMode="auto">
            <a:xfrm>
              <a:off x="4416" y="2544"/>
              <a:ext cx="144" cy="288"/>
            </a:xfrm>
            <a:custGeom>
              <a:avLst/>
              <a:gdLst>
                <a:gd name="T0" fmla="*/ 0 w 144"/>
                <a:gd name="T1" fmla="*/ 0 h 288"/>
                <a:gd name="T2" fmla="*/ 96 w 144"/>
                <a:gd name="T3" fmla="*/ 48 h 288"/>
                <a:gd name="T4" fmla="*/ 144 w 144"/>
                <a:gd name="T5" fmla="*/ 288 h 288"/>
                <a:gd name="T6" fmla="*/ 0 60000 65536"/>
                <a:gd name="T7" fmla="*/ 0 60000 65536"/>
                <a:gd name="T8" fmla="*/ 0 60000 65536"/>
                <a:gd name="T9" fmla="*/ 0 w 144"/>
                <a:gd name="T10" fmla="*/ 0 h 288"/>
                <a:gd name="T11" fmla="*/ 144 w 144"/>
                <a:gd name="T12" fmla="*/ 288 h 288"/>
              </a:gdLst>
              <a:ahLst/>
              <a:cxnLst>
                <a:cxn ang="T6">
                  <a:pos x="T0" y="T1"/>
                </a:cxn>
                <a:cxn ang="T7">
                  <a:pos x="T2" y="T3"/>
                </a:cxn>
                <a:cxn ang="T8">
                  <a:pos x="T4" y="T5"/>
                </a:cxn>
              </a:cxnLst>
              <a:rect l="T9" t="T10" r="T11" b="T12"/>
              <a:pathLst>
                <a:path w="144" h="288">
                  <a:moveTo>
                    <a:pt x="0" y="0"/>
                  </a:moveTo>
                  <a:cubicBezTo>
                    <a:pt x="36" y="0"/>
                    <a:pt x="72" y="0"/>
                    <a:pt x="96" y="48"/>
                  </a:cubicBezTo>
                  <a:cubicBezTo>
                    <a:pt x="120" y="96"/>
                    <a:pt x="132" y="192"/>
                    <a:pt x="144" y="288"/>
                  </a:cubicBezTo>
                </a:path>
              </a:pathLst>
            </a:custGeom>
            <a:noFill/>
            <a:ln w="12700" cap="sq"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46331"/>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PZT Arrays</a:t>
            </a:r>
          </a:p>
        </p:txBody>
      </p:sp>
      <p:sp>
        <p:nvSpPr>
          <p:cNvPr id="6" name="Text Box 51">
            <a:extLst>
              <a:ext uri="{FF2B5EF4-FFF2-40B4-BE49-F238E27FC236}">
                <a16:creationId xmlns:a16="http://schemas.microsoft.com/office/drawing/2014/main" id="{EAA0CFBC-A113-4B74-8A89-5BEE9639FEE0}"/>
              </a:ext>
            </a:extLst>
          </p:cNvPr>
          <p:cNvSpPr txBox="1">
            <a:spLocks noChangeArrowheads="1"/>
          </p:cNvSpPr>
          <p:nvPr/>
        </p:nvSpPr>
        <p:spPr bwMode="auto">
          <a:xfrm>
            <a:off x="277560" y="1251439"/>
            <a:ext cx="3581400" cy="1323439"/>
          </a:xfrm>
          <a:prstGeom prst="rect">
            <a:avLst/>
          </a:prstGeom>
          <a:noFill/>
          <a:ln w="9525">
            <a:noFill/>
            <a:miter lim="800000"/>
            <a:headEnd/>
            <a:tailEnd/>
          </a:ln>
        </p:spPr>
        <p:txBody>
          <a:bodyPr wrap="square">
            <a:spAutoFit/>
          </a:bodyPr>
          <a:lstStyle/>
          <a:p>
            <a:pPr algn="ctr">
              <a:spcBef>
                <a:spcPct val="50000"/>
              </a:spcBef>
              <a:defRPr/>
            </a:pPr>
            <a:r>
              <a:rPr lang="en-US" sz="1600" dirty="0">
                <a:latin typeface="+mj-lt"/>
              </a:rPr>
              <a:t>Dicing and filling the spaces with polymer allows the formation of arrays with individual elements mechanically and electrically isolated from one another. </a:t>
            </a:r>
          </a:p>
        </p:txBody>
      </p:sp>
      <p:grpSp>
        <p:nvGrpSpPr>
          <p:cNvPr id="56" name="Group 2">
            <a:extLst>
              <a:ext uri="{FF2B5EF4-FFF2-40B4-BE49-F238E27FC236}">
                <a16:creationId xmlns:a16="http://schemas.microsoft.com/office/drawing/2014/main" id="{658B09A7-6D0E-4EE8-A391-4085E6CA277C}"/>
              </a:ext>
            </a:extLst>
          </p:cNvPr>
          <p:cNvGrpSpPr>
            <a:grpSpLocks/>
          </p:cNvGrpSpPr>
          <p:nvPr/>
        </p:nvGrpSpPr>
        <p:grpSpPr bwMode="auto">
          <a:xfrm>
            <a:off x="4202206" y="852500"/>
            <a:ext cx="3285512" cy="3497623"/>
            <a:chOff x="1824" y="1200"/>
            <a:chExt cx="1737" cy="1904"/>
          </a:xfrm>
        </p:grpSpPr>
        <p:grpSp>
          <p:nvGrpSpPr>
            <p:cNvPr id="57" name="Group 3">
              <a:extLst>
                <a:ext uri="{FF2B5EF4-FFF2-40B4-BE49-F238E27FC236}">
                  <a16:creationId xmlns:a16="http://schemas.microsoft.com/office/drawing/2014/main" id="{28985D4B-4F2F-4E7B-B84E-262A9CF2D85F}"/>
                </a:ext>
              </a:extLst>
            </p:cNvPr>
            <p:cNvGrpSpPr>
              <a:grpSpLocks/>
            </p:cNvGrpSpPr>
            <p:nvPr/>
          </p:nvGrpSpPr>
          <p:grpSpPr bwMode="auto">
            <a:xfrm>
              <a:off x="1824" y="2064"/>
              <a:ext cx="1689" cy="390"/>
              <a:chOff x="1959" y="1728"/>
              <a:chExt cx="1689" cy="390"/>
            </a:xfrm>
          </p:grpSpPr>
          <p:grpSp>
            <p:nvGrpSpPr>
              <p:cNvPr id="66" name="Group 4">
                <a:extLst>
                  <a:ext uri="{FF2B5EF4-FFF2-40B4-BE49-F238E27FC236}">
                    <a16:creationId xmlns:a16="http://schemas.microsoft.com/office/drawing/2014/main" id="{9EBEAD33-268F-4431-9111-B66E4F3AC399}"/>
                  </a:ext>
                </a:extLst>
              </p:cNvPr>
              <p:cNvGrpSpPr>
                <a:grpSpLocks/>
              </p:cNvGrpSpPr>
              <p:nvPr/>
            </p:nvGrpSpPr>
            <p:grpSpPr bwMode="auto">
              <a:xfrm>
                <a:off x="1968" y="1824"/>
                <a:ext cx="1680" cy="288"/>
                <a:chOff x="1008" y="1824"/>
                <a:chExt cx="1680" cy="288"/>
              </a:xfrm>
            </p:grpSpPr>
            <p:sp>
              <p:nvSpPr>
                <p:cNvPr id="86" name="Rectangle 5">
                  <a:extLst>
                    <a:ext uri="{FF2B5EF4-FFF2-40B4-BE49-F238E27FC236}">
                      <a16:creationId xmlns:a16="http://schemas.microsoft.com/office/drawing/2014/main" id="{D6C1BF38-EE67-4C2A-A071-B379C70AFC7F}"/>
                    </a:ext>
                  </a:extLst>
                </p:cNvPr>
                <p:cNvSpPr>
                  <a:spLocks noChangeArrowheads="1"/>
                </p:cNvSpPr>
                <p:nvPr/>
              </p:nvSpPr>
              <p:spPr bwMode="auto">
                <a:xfrm>
                  <a:off x="1008" y="2064"/>
                  <a:ext cx="1680" cy="48"/>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87" name="Rectangle 6">
                  <a:extLst>
                    <a:ext uri="{FF2B5EF4-FFF2-40B4-BE49-F238E27FC236}">
                      <a16:creationId xmlns:a16="http://schemas.microsoft.com/office/drawing/2014/main" id="{CBF3B6DD-346D-4F8A-A7CB-37DA0E7ADA1D}"/>
                    </a:ext>
                  </a:extLst>
                </p:cNvPr>
                <p:cNvSpPr>
                  <a:spLocks noChangeArrowheads="1"/>
                </p:cNvSpPr>
                <p:nvPr/>
              </p:nvSpPr>
              <p:spPr bwMode="auto">
                <a:xfrm>
                  <a:off x="1008"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88" name="Rectangle 7">
                  <a:extLst>
                    <a:ext uri="{FF2B5EF4-FFF2-40B4-BE49-F238E27FC236}">
                      <a16:creationId xmlns:a16="http://schemas.microsoft.com/office/drawing/2014/main" id="{C3AD8450-9078-43A3-A3EE-5A1D82FC9E72}"/>
                    </a:ext>
                  </a:extLst>
                </p:cNvPr>
                <p:cNvSpPr>
                  <a:spLocks noChangeArrowheads="1"/>
                </p:cNvSpPr>
                <p:nvPr/>
              </p:nvSpPr>
              <p:spPr bwMode="auto">
                <a:xfrm>
                  <a:off x="1104"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89" name="Rectangle 8">
                  <a:extLst>
                    <a:ext uri="{FF2B5EF4-FFF2-40B4-BE49-F238E27FC236}">
                      <a16:creationId xmlns:a16="http://schemas.microsoft.com/office/drawing/2014/main" id="{C26E51C5-DD22-47FA-AD3B-20FA4E9D3B0A}"/>
                    </a:ext>
                  </a:extLst>
                </p:cNvPr>
                <p:cNvSpPr>
                  <a:spLocks noChangeArrowheads="1"/>
                </p:cNvSpPr>
                <p:nvPr/>
              </p:nvSpPr>
              <p:spPr bwMode="auto">
                <a:xfrm>
                  <a:off x="1200"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90" name="Rectangle 9">
                  <a:extLst>
                    <a:ext uri="{FF2B5EF4-FFF2-40B4-BE49-F238E27FC236}">
                      <a16:creationId xmlns:a16="http://schemas.microsoft.com/office/drawing/2014/main" id="{2A4D68C3-311B-48DE-9311-BE56263FEF61}"/>
                    </a:ext>
                  </a:extLst>
                </p:cNvPr>
                <p:cNvSpPr>
                  <a:spLocks noChangeArrowheads="1"/>
                </p:cNvSpPr>
                <p:nvPr/>
              </p:nvSpPr>
              <p:spPr bwMode="auto">
                <a:xfrm>
                  <a:off x="1296"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91" name="Rectangle 10">
                  <a:extLst>
                    <a:ext uri="{FF2B5EF4-FFF2-40B4-BE49-F238E27FC236}">
                      <a16:creationId xmlns:a16="http://schemas.microsoft.com/office/drawing/2014/main" id="{FB673AE5-08D8-4C91-94D5-CA4F14F6183E}"/>
                    </a:ext>
                  </a:extLst>
                </p:cNvPr>
                <p:cNvSpPr>
                  <a:spLocks noChangeArrowheads="1"/>
                </p:cNvSpPr>
                <p:nvPr/>
              </p:nvSpPr>
              <p:spPr bwMode="auto">
                <a:xfrm>
                  <a:off x="1392"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92" name="Rectangle 11">
                  <a:extLst>
                    <a:ext uri="{FF2B5EF4-FFF2-40B4-BE49-F238E27FC236}">
                      <a16:creationId xmlns:a16="http://schemas.microsoft.com/office/drawing/2014/main" id="{3AE6E02E-2935-4A77-BAAF-B4E2FC9FAF82}"/>
                    </a:ext>
                  </a:extLst>
                </p:cNvPr>
                <p:cNvSpPr>
                  <a:spLocks noChangeArrowheads="1"/>
                </p:cNvSpPr>
                <p:nvPr/>
              </p:nvSpPr>
              <p:spPr bwMode="auto">
                <a:xfrm>
                  <a:off x="1488"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93" name="Rectangle 12">
                  <a:extLst>
                    <a:ext uri="{FF2B5EF4-FFF2-40B4-BE49-F238E27FC236}">
                      <a16:creationId xmlns:a16="http://schemas.microsoft.com/office/drawing/2014/main" id="{9B2D805B-E11C-4D39-9602-ECA834F2235C}"/>
                    </a:ext>
                  </a:extLst>
                </p:cNvPr>
                <p:cNvSpPr>
                  <a:spLocks noChangeArrowheads="1"/>
                </p:cNvSpPr>
                <p:nvPr/>
              </p:nvSpPr>
              <p:spPr bwMode="auto">
                <a:xfrm>
                  <a:off x="1584"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94" name="Rectangle 13">
                  <a:extLst>
                    <a:ext uri="{FF2B5EF4-FFF2-40B4-BE49-F238E27FC236}">
                      <a16:creationId xmlns:a16="http://schemas.microsoft.com/office/drawing/2014/main" id="{C18BDDFA-7F19-4FE6-8589-737871B5D54F}"/>
                    </a:ext>
                  </a:extLst>
                </p:cNvPr>
                <p:cNvSpPr>
                  <a:spLocks noChangeArrowheads="1"/>
                </p:cNvSpPr>
                <p:nvPr/>
              </p:nvSpPr>
              <p:spPr bwMode="auto">
                <a:xfrm>
                  <a:off x="1680"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95" name="Rectangle 14">
                  <a:extLst>
                    <a:ext uri="{FF2B5EF4-FFF2-40B4-BE49-F238E27FC236}">
                      <a16:creationId xmlns:a16="http://schemas.microsoft.com/office/drawing/2014/main" id="{6A26F7C5-80CA-4FB1-B4B0-13D81622C5FE}"/>
                    </a:ext>
                  </a:extLst>
                </p:cNvPr>
                <p:cNvSpPr>
                  <a:spLocks noChangeArrowheads="1"/>
                </p:cNvSpPr>
                <p:nvPr/>
              </p:nvSpPr>
              <p:spPr bwMode="auto">
                <a:xfrm>
                  <a:off x="1776"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96" name="Rectangle 15">
                  <a:extLst>
                    <a:ext uri="{FF2B5EF4-FFF2-40B4-BE49-F238E27FC236}">
                      <a16:creationId xmlns:a16="http://schemas.microsoft.com/office/drawing/2014/main" id="{D025A03A-D468-4FFD-AEBC-7DCB46D53381}"/>
                    </a:ext>
                  </a:extLst>
                </p:cNvPr>
                <p:cNvSpPr>
                  <a:spLocks noChangeArrowheads="1"/>
                </p:cNvSpPr>
                <p:nvPr/>
              </p:nvSpPr>
              <p:spPr bwMode="auto">
                <a:xfrm>
                  <a:off x="1872"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97" name="Rectangle 16">
                  <a:extLst>
                    <a:ext uri="{FF2B5EF4-FFF2-40B4-BE49-F238E27FC236}">
                      <a16:creationId xmlns:a16="http://schemas.microsoft.com/office/drawing/2014/main" id="{57073073-0781-4563-A711-6502E17FAD99}"/>
                    </a:ext>
                  </a:extLst>
                </p:cNvPr>
                <p:cNvSpPr>
                  <a:spLocks noChangeArrowheads="1"/>
                </p:cNvSpPr>
                <p:nvPr/>
              </p:nvSpPr>
              <p:spPr bwMode="auto">
                <a:xfrm>
                  <a:off x="1968"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98" name="Rectangle 17">
                  <a:extLst>
                    <a:ext uri="{FF2B5EF4-FFF2-40B4-BE49-F238E27FC236}">
                      <a16:creationId xmlns:a16="http://schemas.microsoft.com/office/drawing/2014/main" id="{1D9C233D-7BD1-452E-93D0-C4E729B91D08}"/>
                    </a:ext>
                  </a:extLst>
                </p:cNvPr>
                <p:cNvSpPr>
                  <a:spLocks noChangeArrowheads="1"/>
                </p:cNvSpPr>
                <p:nvPr/>
              </p:nvSpPr>
              <p:spPr bwMode="auto">
                <a:xfrm>
                  <a:off x="2064"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99" name="Rectangle 18">
                  <a:extLst>
                    <a:ext uri="{FF2B5EF4-FFF2-40B4-BE49-F238E27FC236}">
                      <a16:creationId xmlns:a16="http://schemas.microsoft.com/office/drawing/2014/main" id="{AF869428-12AE-4AB9-997D-6E75DFBEEF3E}"/>
                    </a:ext>
                  </a:extLst>
                </p:cNvPr>
                <p:cNvSpPr>
                  <a:spLocks noChangeArrowheads="1"/>
                </p:cNvSpPr>
                <p:nvPr/>
              </p:nvSpPr>
              <p:spPr bwMode="auto">
                <a:xfrm>
                  <a:off x="2160"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00" name="Rectangle 19">
                  <a:extLst>
                    <a:ext uri="{FF2B5EF4-FFF2-40B4-BE49-F238E27FC236}">
                      <a16:creationId xmlns:a16="http://schemas.microsoft.com/office/drawing/2014/main" id="{8C0E1417-76A7-4514-934D-181F90563441}"/>
                    </a:ext>
                  </a:extLst>
                </p:cNvPr>
                <p:cNvSpPr>
                  <a:spLocks noChangeArrowheads="1"/>
                </p:cNvSpPr>
                <p:nvPr/>
              </p:nvSpPr>
              <p:spPr bwMode="auto">
                <a:xfrm>
                  <a:off x="2256"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01" name="Rectangle 20">
                  <a:extLst>
                    <a:ext uri="{FF2B5EF4-FFF2-40B4-BE49-F238E27FC236}">
                      <a16:creationId xmlns:a16="http://schemas.microsoft.com/office/drawing/2014/main" id="{FBE810C1-C7E7-4DA4-83D4-B90F158D3CA0}"/>
                    </a:ext>
                  </a:extLst>
                </p:cNvPr>
                <p:cNvSpPr>
                  <a:spLocks noChangeArrowheads="1"/>
                </p:cNvSpPr>
                <p:nvPr/>
              </p:nvSpPr>
              <p:spPr bwMode="auto">
                <a:xfrm>
                  <a:off x="2352"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02" name="Rectangle 21">
                  <a:extLst>
                    <a:ext uri="{FF2B5EF4-FFF2-40B4-BE49-F238E27FC236}">
                      <a16:creationId xmlns:a16="http://schemas.microsoft.com/office/drawing/2014/main" id="{541D7CC9-5486-4D2E-8725-5DB3D3B435F0}"/>
                    </a:ext>
                  </a:extLst>
                </p:cNvPr>
                <p:cNvSpPr>
                  <a:spLocks noChangeArrowheads="1"/>
                </p:cNvSpPr>
                <p:nvPr/>
              </p:nvSpPr>
              <p:spPr bwMode="auto">
                <a:xfrm>
                  <a:off x="2448"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03" name="Rectangle 22">
                  <a:extLst>
                    <a:ext uri="{FF2B5EF4-FFF2-40B4-BE49-F238E27FC236}">
                      <a16:creationId xmlns:a16="http://schemas.microsoft.com/office/drawing/2014/main" id="{0D37DCB9-E43D-4969-B137-F9E656F9CD3B}"/>
                    </a:ext>
                  </a:extLst>
                </p:cNvPr>
                <p:cNvSpPr>
                  <a:spLocks noChangeArrowheads="1"/>
                </p:cNvSpPr>
                <p:nvPr/>
              </p:nvSpPr>
              <p:spPr bwMode="auto">
                <a:xfrm>
                  <a:off x="2544"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04" name="Rectangle 23">
                  <a:extLst>
                    <a:ext uri="{FF2B5EF4-FFF2-40B4-BE49-F238E27FC236}">
                      <a16:creationId xmlns:a16="http://schemas.microsoft.com/office/drawing/2014/main" id="{BFE04CDE-C724-4482-BFA1-A6A42884B764}"/>
                    </a:ext>
                  </a:extLst>
                </p:cNvPr>
                <p:cNvSpPr>
                  <a:spLocks noChangeArrowheads="1"/>
                </p:cNvSpPr>
                <p:nvPr/>
              </p:nvSpPr>
              <p:spPr bwMode="auto">
                <a:xfrm>
                  <a:off x="2640" y="1824"/>
                  <a:ext cx="48" cy="24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sp>
            <p:nvSpPr>
              <p:cNvPr id="67" name="Freeform 24" descr="Granite">
                <a:extLst>
                  <a:ext uri="{FF2B5EF4-FFF2-40B4-BE49-F238E27FC236}">
                    <a16:creationId xmlns:a16="http://schemas.microsoft.com/office/drawing/2014/main" id="{C88165F2-0B26-4AE0-B6C6-4687ABBF54AC}"/>
                  </a:ext>
                </a:extLst>
              </p:cNvPr>
              <p:cNvSpPr>
                <a:spLocks/>
              </p:cNvSpPr>
              <p:nvPr/>
            </p:nvSpPr>
            <p:spPr bwMode="auto">
              <a:xfrm>
                <a:off x="2016" y="1728"/>
                <a:ext cx="144" cy="336"/>
              </a:xfrm>
              <a:custGeom>
                <a:avLst/>
                <a:gdLst>
                  <a:gd name="T0" fmla="*/ 96 w 144"/>
                  <a:gd name="T1" fmla="*/ 0 h 336"/>
                  <a:gd name="T2" fmla="*/ 144 w 144"/>
                  <a:gd name="T3" fmla="*/ 0 h 336"/>
                  <a:gd name="T4" fmla="*/ 48 w 144"/>
                  <a:gd name="T5" fmla="*/ 96 h 336"/>
                  <a:gd name="T6" fmla="*/ 48 w 144"/>
                  <a:gd name="T7" fmla="*/ 336 h 336"/>
                  <a:gd name="T8" fmla="*/ 0 w 144"/>
                  <a:gd name="T9" fmla="*/ 336 h 336"/>
                  <a:gd name="T10" fmla="*/ 0 w 144"/>
                  <a:gd name="T11" fmla="*/ 96 h 336"/>
                  <a:gd name="T12" fmla="*/ 96 w 144"/>
                  <a:gd name="T13" fmla="*/ 0 h 336"/>
                  <a:gd name="T14" fmla="*/ 0 60000 65536"/>
                  <a:gd name="T15" fmla="*/ 0 60000 65536"/>
                  <a:gd name="T16" fmla="*/ 0 60000 65536"/>
                  <a:gd name="T17" fmla="*/ 0 60000 65536"/>
                  <a:gd name="T18" fmla="*/ 0 60000 65536"/>
                  <a:gd name="T19" fmla="*/ 0 60000 65536"/>
                  <a:gd name="T20" fmla="*/ 0 60000 65536"/>
                  <a:gd name="T21" fmla="*/ 0 w 144"/>
                  <a:gd name="T22" fmla="*/ 0 h 336"/>
                  <a:gd name="T23" fmla="*/ 144 w 1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6">
                    <a:moveTo>
                      <a:pt x="96" y="0"/>
                    </a:moveTo>
                    <a:lnTo>
                      <a:pt x="144" y="0"/>
                    </a:lnTo>
                    <a:lnTo>
                      <a:pt x="48" y="96"/>
                    </a:lnTo>
                    <a:lnTo>
                      <a:pt x="48" y="336"/>
                    </a:lnTo>
                    <a:lnTo>
                      <a:pt x="0" y="336"/>
                    </a:lnTo>
                    <a:lnTo>
                      <a:pt x="0" y="96"/>
                    </a:lnTo>
                    <a:lnTo>
                      <a:pt x="96" y="0"/>
                    </a:lnTo>
                    <a:close/>
                  </a:path>
                </a:pathLst>
              </a:custGeom>
              <a:blipFill dpi="0" rotWithShape="1">
                <a:blip r:embed="rId2"/>
                <a:srcRect/>
                <a:tile tx="0" ty="0" sx="100000" sy="100000" flip="none" algn="tl"/>
              </a:blipFill>
              <a:ln w="9525">
                <a:solidFill>
                  <a:schemeClr val="tx1"/>
                </a:solidFill>
                <a:round/>
                <a:headEnd/>
                <a:tailEnd/>
              </a:ln>
            </p:spPr>
            <p:txBody>
              <a:bodyPr/>
              <a:lstStyle/>
              <a:p>
                <a:endParaRPr lang="en-US"/>
              </a:p>
            </p:txBody>
          </p:sp>
          <p:sp>
            <p:nvSpPr>
              <p:cNvPr id="68" name="Freeform 25" descr="Granite">
                <a:extLst>
                  <a:ext uri="{FF2B5EF4-FFF2-40B4-BE49-F238E27FC236}">
                    <a16:creationId xmlns:a16="http://schemas.microsoft.com/office/drawing/2014/main" id="{96306BF0-A035-4982-9006-EFD667C1AA43}"/>
                  </a:ext>
                </a:extLst>
              </p:cNvPr>
              <p:cNvSpPr>
                <a:spLocks/>
              </p:cNvSpPr>
              <p:nvPr/>
            </p:nvSpPr>
            <p:spPr bwMode="auto">
              <a:xfrm>
                <a:off x="2112" y="1728"/>
                <a:ext cx="144" cy="336"/>
              </a:xfrm>
              <a:custGeom>
                <a:avLst/>
                <a:gdLst>
                  <a:gd name="T0" fmla="*/ 96 w 144"/>
                  <a:gd name="T1" fmla="*/ 0 h 336"/>
                  <a:gd name="T2" fmla="*/ 144 w 144"/>
                  <a:gd name="T3" fmla="*/ 0 h 336"/>
                  <a:gd name="T4" fmla="*/ 48 w 144"/>
                  <a:gd name="T5" fmla="*/ 96 h 336"/>
                  <a:gd name="T6" fmla="*/ 48 w 144"/>
                  <a:gd name="T7" fmla="*/ 336 h 336"/>
                  <a:gd name="T8" fmla="*/ 0 w 144"/>
                  <a:gd name="T9" fmla="*/ 336 h 336"/>
                  <a:gd name="T10" fmla="*/ 0 w 144"/>
                  <a:gd name="T11" fmla="*/ 96 h 336"/>
                  <a:gd name="T12" fmla="*/ 96 w 144"/>
                  <a:gd name="T13" fmla="*/ 0 h 336"/>
                  <a:gd name="T14" fmla="*/ 0 60000 65536"/>
                  <a:gd name="T15" fmla="*/ 0 60000 65536"/>
                  <a:gd name="T16" fmla="*/ 0 60000 65536"/>
                  <a:gd name="T17" fmla="*/ 0 60000 65536"/>
                  <a:gd name="T18" fmla="*/ 0 60000 65536"/>
                  <a:gd name="T19" fmla="*/ 0 60000 65536"/>
                  <a:gd name="T20" fmla="*/ 0 60000 65536"/>
                  <a:gd name="T21" fmla="*/ 0 w 144"/>
                  <a:gd name="T22" fmla="*/ 0 h 336"/>
                  <a:gd name="T23" fmla="*/ 144 w 1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6">
                    <a:moveTo>
                      <a:pt x="96" y="0"/>
                    </a:moveTo>
                    <a:lnTo>
                      <a:pt x="144" y="0"/>
                    </a:lnTo>
                    <a:lnTo>
                      <a:pt x="48" y="96"/>
                    </a:lnTo>
                    <a:lnTo>
                      <a:pt x="48" y="336"/>
                    </a:lnTo>
                    <a:lnTo>
                      <a:pt x="0" y="336"/>
                    </a:lnTo>
                    <a:lnTo>
                      <a:pt x="0" y="96"/>
                    </a:lnTo>
                    <a:lnTo>
                      <a:pt x="96" y="0"/>
                    </a:lnTo>
                    <a:close/>
                  </a:path>
                </a:pathLst>
              </a:custGeom>
              <a:blipFill dpi="0" rotWithShape="1">
                <a:blip r:embed="rId2"/>
                <a:srcRect/>
                <a:tile tx="0" ty="0" sx="100000" sy="100000" flip="none" algn="tl"/>
              </a:blipFill>
              <a:ln w="9525">
                <a:solidFill>
                  <a:schemeClr val="tx1"/>
                </a:solidFill>
                <a:round/>
                <a:headEnd/>
                <a:tailEnd/>
              </a:ln>
            </p:spPr>
            <p:txBody>
              <a:bodyPr/>
              <a:lstStyle/>
              <a:p>
                <a:endParaRPr lang="en-US"/>
              </a:p>
            </p:txBody>
          </p:sp>
          <p:sp>
            <p:nvSpPr>
              <p:cNvPr id="69" name="Freeform 26" descr="Granite">
                <a:extLst>
                  <a:ext uri="{FF2B5EF4-FFF2-40B4-BE49-F238E27FC236}">
                    <a16:creationId xmlns:a16="http://schemas.microsoft.com/office/drawing/2014/main" id="{503A2CB3-4A74-4B93-9795-7C8E421C6ABB}"/>
                  </a:ext>
                </a:extLst>
              </p:cNvPr>
              <p:cNvSpPr>
                <a:spLocks/>
              </p:cNvSpPr>
              <p:nvPr/>
            </p:nvSpPr>
            <p:spPr bwMode="auto">
              <a:xfrm>
                <a:off x="2208" y="1728"/>
                <a:ext cx="144" cy="336"/>
              </a:xfrm>
              <a:custGeom>
                <a:avLst/>
                <a:gdLst>
                  <a:gd name="T0" fmla="*/ 96 w 144"/>
                  <a:gd name="T1" fmla="*/ 0 h 336"/>
                  <a:gd name="T2" fmla="*/ 144 w 144"/>
                  <a:gd name="T3" fmla="*/ 0 h 336"/>
                  <a:gd name="T4" fmla="*/ 48 w 144"/>
                  <a:gd name="T5" fmla="*/ 96 h 336"/>
                  <a:gd name="T6" fmla="*/ 48 w 144"/>
                  <a:gd name="T7" fmla="*/ 336 h 336"/>
                  <a:gd name="T8" fmla="*/ 0 w 144"/>
                  <a:gd name="T9" fmla="*/ 336 h 336"/>
                  <a:gd name="T10" fmla="*/ 0 w 144"/>
                  <a:gd name="T11" fmla="*/ 96 h 336"/>
                  <a:gd name="T12" fmla="*/ 96 w 144"/>
                  <a:gd name="T13" fmla="*/ 0 h 336"/>
                  <a:gd name="T14" fmla="*/ 0 60000 65536"/>
                  <a:gd name="T15" fmla="*/ 0 60000 65536"/>
                  <a:gd name="T16" fmla="*/ 0 60000 65536"/>
                  <a:gd name="T17" fmla="*/ 0 60000 65536"/>
                  <a:gd name="T18" fmla="*/ 0 60000 65536"/>
                  <a:gd name="T19" fmla="*/ 0 60000 65536"/>
                  <a:gd name="T20" fmla="*/ 0 60000 65536"/>
                  <a:gd name="T21" fmla="*/ 0 w 144"/>
                  <a:gd name="T22" fmla="*/ 0 h 336"/>
                  <a:gd name="T23" fmla="*/ 144 w 1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6">
                    <a:moveTo>
                      <a:pt x="96" y="0"/>
                    </a:moveTo>
                    <a:lnTo>
                      <a:pt x="144" y="0"/>
                    </a:lnTo>
                    <a:lnTo>
                      <a:pt x="48" y="96"/>
                    </a:lnTo>
                    <a:lnTo>
                      <a:pt x="48" y="336"/>
                    </a:lnTo>
                    <a:lnTo>
                      <a:pt x="0" y="336"/>
                    </a:lnTo>
                    <a:lnTo>
                      <a:pt x="0" y="96"/>
                    </a:lnTo>
                    <a:lnTo>
                      <a:pt x="96" y="0"/>
                    </a:lnTo>
                    <a:close/>
                  </a:path>
                </a:pathLst>
              </a:custGeom>
              <a:blipFill dpi="0" rotWithShape="1">
                <a:blip r:embed="rId2"/>
                <a:srcRect/>
                <a:tile tx="0" ty="0" sx="100000" sy="100000" flip="none" algn="tl"/>
              </a:blipFill>
              <a:ln w="9525">
                <a:solidFill>
                  <a:schemeClr val="tx1"/>
                </a:solidFill>
                <a:round/>
                <a:headEnd/>
                <a:tailEnd/>
              </a:ln>
            </p:spPr>
            <p:txBody>
              <a:bodyPr/>
              <a:lstStyle/>
              <a:p>
                <a:endParaRPr lang="en-US"/>
              </a:p>
            </p:txBody>
          </p:sp>
          <p:sp>
            <p:nvSpPr>
              <p:cNvPr id="70" name="Freeform 27" descr="Granite">
                <a:extLst>
                  <a:ext uri="{FF2B5EF4-FFF2-40B4-BE49-F238E27FC236}">
                    <a16:creationId xmlns:a16="http://schemas.microsoft.com/office/drawing/2014/main" id="{50EC90E9-3345-43DF-9B64-5327D93739F2}"/>
                  </a:ext>
                </a:extLst>
              </p:cNvPr>
              <p:cNvSpPr>
                <a:spLocks/>
              </p:cNvSpPr>
              <p:nvPr/>
            </p:nvSpPr>
            <p:spPr bwMode="auto">
              <a:xfrm>
                <a:off x="2304" y="1728"/>
                <a:ext cx="144" cy="336"/>
              </a:xfrm>
              <a:custGeom>
                <a:avLst/>
                <a:gdLst>
                  <a:gd name="T0" fmla="*/ 96 w 144"/>
                  <a:gd name="T1" fmla="*/ 0 h 336"/>
                  <a:gd name="T2" fmla="*/ 144 w 144"/>
                  <a:gd name="T3" fmla="*/ 0 h 336"/>
                  <a:gd name="T4" fmla="*/ 48 w 144"/>
                  <a:gd name="T5" fmla="*/ 96 h 336"/>
                  <a:gd name="T6" fmla="*/ 48 w 144"/>
                  <a:gd name="T7" fmla="*/ 336 h 336"/>
                  <a:gd name="T8" fmla="*/ 0 w 144"/>
                  <a:gd name="T9" fmla="*/ 336 h 336"/>
                  <a:gd name="T10" fmla="*/ 0 w 144"/>
                  <a:gd name="T11" fmla="*/ 96 h 336"/>
                  <a:gd name="T12" fmla="*/ 96 w 144"/>
                  <a:gd name="T13" fmla="*/ 0 h 336"/>
                  <a:gd name="T14" fmla="*/ 0 60000 65536"/>
                  <a:gd name="T15" fmla="*/ 0 60000 65536"/>
                  <a:gd name="T16" fmla="*/ 0 60000 65536"/>
                  <a:gd name="T17" fmla="*/ 0 60000 65536"/>
                  <a:gd name="T18" fmla="*/ 0 60000 65536"/>
                  <a:gd name="T19" fmla="*/ 0 60000 65536"/>
                  <a:gd name="T20" fmla="*/ 0 60000 65536"/>
                  <a:gd name="T21" fmla="*/ 0 w 144"/>
                  <a:gd name="T22" fmla="*/ 0 h 336"/>
                  <a:gd name="T23" fmla="*/ 144 w 1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6">
                    <a:moveTo>
                      <a:pt x="96" y="0"/>
                    </a:moveTo>
                    <a:lnTo>
                      <a:pt x="144" y="0"/>
                    </a:lnTo>
                    <a:lnTo>
                      <a:pt x="48" y="96"/>
                    </a:lnTo>
                    <a:lnTo>
                      <a:pt x="48" y="336"/>
                    </a:lnTo>
                    <a:lnTo>
                      <a:pt x="0" y="336"/>
                    </a:lnTo>
                    <a:lnTo>
                      <a:pt x="0" y="96"/>
                    </a:lnTo>
                    <a:lnTo>
                      <a:pt x="96" y="0"/>
                    </a:lnTo>
                    <a:close/>
                  </a:path>
                </a:pathLst>
              </a:custGeom>
              <a:blipFill dpi="0" rotWithShape="1">
                <a:blip r:embed="rId2"/>
                <a:srcRect/>
                <a:tile tx="0" ty="0" sx="100000" sy="100000" flip="none" algn="tl"/>
              </a:blipFill>
              <a:ln w="9525">
                <a:solidFill>
                  <a:schemeClr val="tx1"/>
                </a:solidFill>
                <a:round/>
                <a:headEnd/>
                <a:tailEnd/>
              </a:ln>
            </p:spPr>
            <p:txBody>
              <a:bodyPr/>
              <a:lstStyle/>
              <a:p>
                <a:endParaRPr lang="en-US"/>
              </a:p>
            </p:txBody>
          </p:sp>
          <p:sp>
            <p:nvSpPr>
              <p:cNvPr id="71" name="Freeform 28" descr="Granite">
                <a:extLst>
                  <a:ext uri="{FF2B5EF4-FFF2-40B4-BE49-F238E27FC236}">
                    <a16:creationId xmlns:a16="http://schemas.microsoft.com/office/drawing/2014/main" id="{BE132B62-588E-4F34-80C3-9D928095BD77}"/>
                  </a:ext>
                </a:extLst>
              </p:cNvPr>
              <p:cNvSpPr>
                <a:spLocks/>
              </p:cNvSpPr>
              <p:nvPr/>
            </p:nvSpPr>
            <p:spPr bwMode="auto">
              <a:xfrm>
                <a:off x="2400" y="1728"/>
                <a:ext cx="144" cy="336"/>
              </a:xfrm>
              <a:custGeom>
                <a:avLst/>
                <a:gdLst>
                  <a:gd name="T0" fmla="*/ 96 w 144"/>
                  <a:gd name="T1" fmla="*/ 0 h 336"/>
                  <a:gd name="T2" fmla="*/ 144 w 144"/>
                  <a:gd name="T3" fmla="*/ 0 h 336"/>
                  <a:gd name="T4" fmla="*/ 48 w 144"/>
                  <a:gd name="T5" fmla="*/ 96 h 336"/>
                  <a:gd name="T6" fmla="*/ 48 w 144"/>
                  <a:gd name="T7" fmla="*/ 336 h 336"/>
                  <a:gd name="T8" fmla="*/ 0 w 144"/>
                  <a:gd name="T9" fmla="*/ 336 h 336"/>
                  <a:gd name="T10" fmla="*/ 0 w 144"/>
                  <a:gd name="T11" fmla="*/ 96 h 336"/>
                  <a:gd name="T12" fmla="*/ 96 w 144"/>
                  <a:gd name="T13" fmla="*/ 0 h 336"/>
                  <a:gd name="T14" fmla="*/ 0 60000 65536"/>
                  <a:gd name="T15" fmla="*/ 0 60000 65536"/>
                  <a:gd name="T16" fmla="*/ 0 60000 65536"/>
                  <a:gd name="T17" fmla="*/ 0 60000 65536"/>
                  <a:gd name="T18" fmla="*/ 0 60000 65536"/>
                  <a:gd name="T19" fmla="*/ 0 60000 65536"/>
                  <a:gd name="T20" fmla="*/ 0 60000 65536"/>
                  <a:gd name="T21" fmla="*/ 0 w 144"/>
                  <a:gd name="T22" fmla="*/ 0 h 336"/>
                  <a:gd name="T23" fmla="*/ 144 w 1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6">
                    <a:moveTo>
                      <a:pt x="96" y="0"/>
                    </a:moveTo>
                    <a:lnTo>
                      <a:pt x="144" y="0"/>
                    </a:lnTo>
                    <a:lnTo>
                      <a:pt x="48" y="96"/>
                    </a:lnTo>
                    <a:lnTo>
                      <a:pt x="48" y="336"/>
                    </a:lnTo>
                    <a:lnTo>
                      <a:pt x="0" y="336"/>
                    </a:lnTo>
                    <a:lnTo>
                      <a:pt x="0" y="96"/>
                    </a:lnTo>
                    <a:lnTo>
                      <a:pt x="96" y="0"/>
                    </a:lnTo>
                    <a:close/>
                  </a:path>
                </a:pathLst>
              </a:custGeom>
              <a:blipFill dpi="0" rotWithShape="1">
                <a:blip r:embed="rId2"/>
                <a:srcRect/>
                <a:tile tx="0" ty="0" sx="100000" sy="100000" flip="none" algn="tl"/>
              </a:blipFill>
              <a:ln w="9525">
                <a:solidFill>
                  <a:schemeClr val="tx1"/>
                </a:solidFill>
                <a:round/>
                <a:headEnd/>
                <a:tailEnd/>
              </a:ln>
            </p:spPr>
            <p:txBody>
              <a:bodyPr/>
              <a:lstStyle/>
              <a:p>
                <a:endParaRPr lang="en-US"/>
              </a:p>
            </p:txBody>
          </p:sp>
          <p:sp>
            <p:nvSpPr>
              <p:cNvPr id="72" name="Freeform 29" descr="Granite">
                <a:extLst>
                  <a:ext uri="{FF2B5EF4-FFF2-40B4-BE49-F238E27FC236}">
                    <a16:creationId xmlns:a16="http://schemas.microsoft.com/office/drawing/2014/main" id="{831E58EB-CBF2-4083-8C55-919F4C528AE6}"/>
                  </a:ext>
                </a:extLst>
              </p:cNvPr>
              <p:cNvSpPr>
                <a:spLocks/>
              </p:cNvSpPr>
              <p:nvPr/>
            </p:nvSpPr>
            <p:spPr bwMode="auto">
              <a:xfrm>
                <a:off x="2496" y="1728"/>
                <a:ext cx="144" cy="336"/>
              </a:xfrm>
              <a:custGeom>
                <a:avLst/>
                <a:gdLst>
                  <a:gd name="T0" fmla="*/ 96 w 144"/>
                  <a:gd name="T1" fmla="*/ 0 h 336"/>
                  <a:gd name="T2" fmla="*/ 144 w 144"/>
                  <a:gd name="T3" fmla="*/ 0 h 336"/>
                  <a:gd name="T4" fmla="*/ 48 w 144"/>
                  <a:gd name="T5" fmla="*/ 96 h 336"/>
                  <a:gd name="T6" fmla="*/ 48 w 144"/>
                  <a:gd name="T7" fmla="*/ 336 h 336"/>
                  <a:gd name="T8" fmla="*/ 0 w 144"/>
                  <a:gd name="T9" fmla="*/ 336 h 336"/>
                  <a:gd name="T10" fmla="*/ 0 w 144"/>
                  <a:gd name="T11" fmla="*/ 96 h 336"/>
                  <a:gd name="T12" fmla="*/ 96 w 144"/>
                  <a:gd name="T13" fmla="*/ 0 h 336"/>
                  <a:gd name="T14" fmla="*/ 0 60000 65536"/>
                  <a:gd name="T15" fmla="*/ 0 60000 65536"/>
                  <a:gd name="T16" fmla="*/ 0 60000 65536"/>
                  <a:gd name="T17" fmla="*/ 0 60000 65536"/>
                  <a:gd name="T18" fmla="*/ 0 60000 65536"/>
                  <a:gd name="T19" fmla="*/ 0 60000 65536"/>
                  <a:gd name="T20" fmla="*/ 0 60000 65536"/>
                  <a:gd name="T21" fmla="*/ 0 w 144"/>
                  <a:gd name="T22" fmla="*/ 0 h 336"/>
                  <a:gd name="T23" fmla="*/ 144 w 1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6">
                    <a:moveTo>
                      <a:pt x="96" y="0"/>
                    </a:moveTo>
                    <a:lnTo>
                      <a:pt x="144" y="0"/>
                    </a:lnTo>
                    <a:lnTo>
                      <a:pt x="48" y="96"/>
                    </a:lnTo>
                    <a:lnTo>
                      <a:pt x="48" y="336"/>
                    </a:lnTo>
                    <a:lnTo>
                      <a:pt x="0" y="336"/>
                    </a:lnTo>
                    <a:lnTo>
                      <a:pt x="0" y="96"/>
                    </a:lnTo>
                    <a:lnTo>
                      <a:pt x="96" y="0"/>
                    </a:lnTo>
                    <a:close/>
                  </a:path>
                </a:pathLst>
              </a:custGeom>
              <a:blipFill dpi="0" rotWithShape="1">
                <a:blip r:embed="rId2"/>
                <a:srcRect/>
                <a:tile tx="0" ty="0" sx="100000" sy="100000" flip="none" algn="tl"/>
              </a:blipFill>
              <a:ln w="9525">
                <a:solidFill>
                  <a:schemeClr val="tx1"/>
                </a:solidFill>
                <a:round/>
                <a:headEnd/>
                <a:tailEnd/>
              </a:ln>
            </p:spPr>
            <p:txBody>
              <a:bodyPr/>
              <a:lstStyle/>
              <a:p>
                <a:endParaRPr lang="en-US"/>
              </a:p>
            </p:txBody>
          </p:sp>
          <p:sp>
            <p:nvSpPr>
              <p:cNvPr id="73" name="Freeform 30" descr="Granite">
                <a:extLst>
                  <a:ext uri="{FF2B5EF4-FFF2-40B4-BE49-F238E27FC236}">
                    <a16:creationId xmlns:a16="http://schemas.microsoft.com/office/drawing/2014/main" id="{A9C49F69-C284-48DF-9AD9-62332BF3E169}"/>
                  </a:ext>
                </a:extLst>
              </p:cNvPr>
              <p:cNvSpPr>
                <a:spLocks/>
              </p:cNvSpPr>
              <p:nvPr/>
            </p:nvSpPr>
            <p:spPr bwMode="auto">
              <a:xfrm>
                <a:off x="2592" y="1728"/>
                <a:ext cx="144" cy="336"/>
              </a:xfrm>
              <a:custGeom>
                <a:avLst/>
                <a:gdLst>
                  <a:gd name="T0" fmla="*/ 96 w 144"/>
                  <a:gd name="T1" fmla="*/ 0 h 336"/>
                  <a:gd name="T2" fmla="*/ 144 w 144"/>
                  <a:gd name="T3" fmla="*/ 0 h 336"/>
                  <a:gd name="T4" fmla="*/ 48 w 144"/>
                  <a:gd name="T5" fmla="*/ 96 h 336"/>
                  <a:gd name="T6" fmla="*/ 48 w 144"/>
                  <a:gd name="T7" fmla="*/ 336 h 336"/>
                  <a:gd name="T8" fmla="*/ 0 w 144"/>
                  <a:gd name="T9" fmla="*/ 336 h 336"/>
                  <a:gd name="T10" fmla="*/ 0 w 144"/>
                  <a:gd name="T11" fmla="*/ 96 h 336"/>
                  <a:gd name="T12" fmla="*/ 96 w 144"/>
                  <a:gd name="T13" fmla="*/ 0 h 336"/>
                  <a:gd name="T14" fmla="*/ 0 60000 65536"/>
                  <a:gd name="T15" fmla="*/ 0 60000 65536"/>
                  <a:gd name="T16" fmla="*/ 0 60000 65536"/>
                  <a:gd name="T17" fmla="*/ 0 60000 65536"/>
                  <a:gd name="T18" fmla="*/ 0 60000 65536"/>
                  <a:gd name="T19" fmla="*/ 0 60000 65536"/>
                  <a:gd name="T20" fmla="*/ 0 60000 65536"/>
                  <a:gd name="T21" fmla="*/ 0 w 144"/>
                  <a:gd name="T22" fmla="*/ 0 h 336"/>
                  <a:gd name="T23" fmla="*/ 144 w 1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6">
                    <a:moveTo>
                      <a:pt x="96" y="0"/>
                    </a:moveTo>
                    <a:lnTo>
                      <a:pt x="144" y="0"/>
                    </a:lnTo>
                    <a:lnTo>
                      <a:pt x="48" y="96"/>
                    </a:lnTo>
                    <a:lnTo>
                      <a:pt x="48" y="336"/>
                    </a:lnTo>
                    <a:lnTo>
                      <a:pt x="0" y="336"/>
                    </a:lnTo>
                    <a:lnTo>
                      <a:pt x="0" y="96"/>
                    </a:lnTo>
                    <a:lnTo>
                      <a:pt x="96" y="0"/>
                    </a:lnTo>
                    <a:close/>
                  </a:path>
                </a:pathLst>
              </a:custGeom>
              <a:blipFill dpi="0" rotWithShape="1">
                <a:blip r:embed="rId2"/>
                <a:srcRect/>
                <a:tile tx="0" ty="0" sx="100000" sy="100000" flip="none" algn="tl"/>
              </a:blipFill>
              <a:ln w="9525">
                <a:solidFill>
                  <a:schemeClr val="tx1"/>
                </a:solidFill>
                <a:round/>
                <a:headEnd/>
                <a:tailEnd/>
              </a:ln>
            </p:spPr>
            <p:txBody>
              <a:bodyPr/>
              <a:lstStyle/>
              <a:p>
                <a:endParaRPr lang="en-US"/>
              </a:p>
            </p:txBody>
          </p:sp>
          <p:sp>
            <p:nvSpPr>
              <p:cNvPr id="74" name="Freeform 31" descr="Granite">
                <a:extLst>
                  <a:ext uri="{FF2B5EF4-FFF2-40B4-BE49-F238E27FC236}">
                    <a16:creationId xmlns:a16="http://schemas.microsoft.com/office/drawing/2014/main" id="{3A89EDCE-92D9-4293-9937-8A58B44968A0}"/>
                  </a:ext>
                </a:extLst>
              </p:cNvPr>
              <p:cNvSpPr>
                <a:spLocks/>
              </p:cNvSpPr>
              <p:nvPr/>
            </p:nvSpPr>
            <p:spPr bwMode="auto">
              <a:xfrm>
                <a:off x="2688" y="1728"/>
                <a:ext cx="144" cy="336"/>
              </a:xfrm>
              <a:custGeom>
                <a:avLst/>
                <a:gdLst>
                  <a:gd name="T0" fmla="*/ 96 w 144"/>
                  <a:gd name="T1" fmla="*/ 0 h 336"/>
                  <a:gd name="T2" fmla="*/ 144 w 144"/>
                  <a:gd name="T3" fmla="*/ 0 h 336"/>
                  <a:gd name="T4" fmla="*/ 48 w 144"/>
                  <a:gd name="T5" fmla="*/ 96 h 336"/>
                  <a:gd name="T6" fmla="*/ 48 w 144"/>
                  <a:gd name="T7" fmla="*/ 336 h 336"/>
                  <a:gd name="T8" fmla="*/ 0 w 144"/>
                  <a:gd name="T9" fmla="*/ 336 h 336"/>
                  <a:gd name="T10" fmla="*/ 0 w 144"/>
                  <a:gd name="T11" fmla="*/ 96 h 336"/>
                  <a:gd name="T12" fmla="*/ 96 w 144"/>
                  <a:gd name="T13" fmla="*/ 0 h 336"/>
                  <a:gd name="T14" fmla="*/ 0 60000 65536"/>
                  <a:gd name="T15" fmla="*/ 0 60000 65536"/>
                  <a:gd name="T16" fmla="*/ 0 60000 65536"/>
                  <a:gd name="T17" fmla="*/ 0 60000 65536"/>
                  <a:gd name="T18" fmla="*/ 0 60000 65536"/>
                  <a:gd name="T19" fmla="*/ 0 60000 65536"/>
                  <a:gd name="T20" fmla="*/ 0 60000 65536"/>
                  <a:gd name="T21" fmla="*/ 0 w 144"/>
                  <a:gd name="T22" fmla="*/ 0 h 336"/>
                  <a:gd name="T23" fmla="*/ 144 w 1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6">
                    <a:moveTo>
                      <a:pt x="96" y="0"/>
                    </a:moveTo>
                    <a:lnTo>
                      <a:pt x="144" y="0"/>
                    </a:lnTo>
                    <a:lnTo>
                      <a:pt x="48" y="96"/>
                    </a:lnTo>
                    <a:lnTo>
                      <a:pt x="48" y="336"/>
                    </a:lnTo>
                    <a:lnTo>
                      <a:pt x="0" y="336"/>
                    </a:lnTo>
                    <a:lnTo>
                      <a:pt x="0" y="96"/>
                    </a:lnTo>
                    <a:lnTo>
                      <a:pt x="96" y="0"/>
                    </a:lnTo>
                    <a:close/>
                  </a:path>
                </a:pathLst>
              </a:custGeom>
              <a:blipFill dpi="0" rotWithShape="1">
                <a:blip r:embed="rId2"/>
                <a:srcRect/>
                <a:tile tx="0" ty="0" sx="100000" sy="100000" flip="none" algn="tl"/>
              </a:blipFill>
              <a:ln w="9525">
                <a:solidFill>
                  <a:schemeClr val="tx1"/>
                </a:solidFill>
                <a:round/>
                <a:headEnd/>
                <a:tailEnd/>
              </a:ln>
            </p:spPr>
            <p:txBody>
              <a:bodyPr/>
              <a:lstStyle/>
              <a:p>
                <a:endParaRPr lang="en-US"/>
              </a:p>
            </p:txBody>
          </p:sp>
          <p:sp>
            <p:nvSpPr>
              <p:cNvPr id="75" name="Freeform 32" descr="Granite">
                <a:extLst>
                  <a:ext uri="{FF2B5EF4-FFF2-40B4-BE49-F238E27FC236}">
                    <a16:creationId xmlns:a16="http://schemas.microsoft.com/office/drawing/2014/main" id="{3BEEA010-198F-43A6-A4CD-63CF024A4F19}"/>
                  </a:ext>
                </a:extLst>
              </p:cNvPr>
              <p:cNvSpPr>
                <a:spLocks/>
              </p:cNvSpPr>
              <p:nvPr/>
            </p:nvSpPr>
            <p:spPr bwMode="auto">
              <a:xfrm>
                <a:off x="2784" y="1728"/>
                <a:ext cx="144" cy="336"/>
              </a:xfrm>
              <a:custGeom>
                <a:avLst/>
                <a:gdLst>
                  <a:gd name="T0" fmla="*/ 96 w 144"/>
                  <a:gd name="T1" fmla="*/ 0 h 336"/>
                  <a:gd name="T2" fmla="*/ 144 w 144"/>
                  <a:gd name="T3" fmla="*/ 0 h 336"/>
                  <a:gd name="T4" fmla="*/ 48 w 144"/>
                  <a:gd name="T5" fmla="*/ 96 h 336"/>
                  <a:gd name="T6" fmla="*/ 48 w 144"/>
                  <a:gd name="T7" fmla="*/ 336 h 336"/>
                  <a:gd name="T8" fmla="*/ 0 w 144"/>
                  <a:gd name="T9" fmla="*/ 336 h 336"/>
                  <a:gd name="T10" fmla="*/ 0 w 144"/>
                  <a:gd name="T11" fmla="*/ 96 h 336"/>
                  <a:gd name="T12" fmla="*/ 96 w 144"/>
                  <a:gd name="T13" fmla="*/ 0 h 336"/>
                  <a:gd name="T14" fmla="*/ 0 60000 65536"/>
                  <a:gd name="T15" fmla="*/ 0 60000 65536"/>
                  <a:gd name="T16" fmla="*/ 0 60000 65536"/>
                  <a:gd name="T17" fmla="*/ 0 60000 65536"/>
                  <a:gd name="T18" fmla="*/ 0 60000 65536"/>
                  <a:gd name="T19" fmla="*/ 0 60000 65536"/>
                  <a:gd name="T20" fmla="*/ 0 60000 65536"/>
                  <a:gd name="T21" fmla="*/ 0 w 144"/>
                  <a:gd name="T22" fmla="*/ 0 h 336"/>
                  <a:gd name="T23" fmla="*/ 144 w 1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6">
                    <a:moveTo>
                      <a:pt x="96" y="0"/>
                    </a:moveTo>
                    <a:lnTo>
                      <a:pt x="144" y="0"/>
                    </a:lnTo>
                    <a:lnTo>
                      <a:pt x="48" y="96"/>
                    </a:lnTo>
                    <a:lnTo>
                      <a:pt x="48" y="336"/>
                    </a:lnTo>
                    <a:lnTo>
                      <a:pt x="0" y="336"/>
                    </a:lnTo>
                    <a:lnTo>
                      <a:pt x="0" y="96"/>
                    </a:lnTo>
                    <a:lnTo>
                      <a:pt x="96" y="0"/>
                    </a:lnTo>
                    <a:close/>
                  </a:path>
                </a:pathLst>
              </a:custGeom>
              <a:blipFill dpi="0" rotWithShape="1">
                <a:blip r:embed="rId2"/>
                <a:srcRect/>
                <a:tile tx="0" ty="0" sx="100000" sy="100000" flip="none" algn="tl"/>
              </a:blipFill>
              <a:ln w="9525">
                <a:solidFill>
                  <a:schemeClr val="tx1"/>
                </a:solidFill>
                <a:round/>
                <a:headEnd/>
                <a:tailEnd/>
              </a:ln>
            </p:spPr>
            <p:txBody>
              <a:bodyPr/>
              <a:lstStyle/>
              <a:p>
                <a:endParaRPr lang="en-US"/>
              </a:p>
            </p:txBody>
          </p:sp>
          <p:sp>
            <p:nvSpPr>
              <p:cNvPr id="76" name="Line 33">
                <a:extLst>
                  <a:ext uri="{FF2B5EF4-FFF2-40B4-BE49-F238E27FC236}">
                    <a16:creationId xmlns:a16="http://schemas.microsoft.com/office/drawing/2014/main" id="{98526E56-77AF-416B-8360-98CC2FC61A94}"/>
                  </a:ext>
                </a:extLst>
              </p:cNvPr>
              <p:cNvSpPr>
                <a:spLocks noChangeShapeType="1"/>
              </p:cNvSpPr>
              <p:nvPr/>
            </p:nvSpPr>
            <p:spPr bwMode="auto">
              <a:xfrm>
                <a:off x="2016" y="182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34">
                <a:extLst>
                  <a:ext uri="{FF2B5EF4-FFF2-40B4-BE49-F238E27FC236}">
                    <a16:creationId xmlns:a16="http://schemas.microsoft.com/office/drawing/2014/main" id="{CFA56A62-236E-4AA8-B9F1-4B440BFADC9F}"/>
                  </a:ext>
                </a:extLst>
              </p:cNvPr>
              <p:cNvSpPr>
                <a:spLocks noChangeShapeType="1"/>
              </p:cNvSpPr>
              <p:nvPr/>
            </p:nvSpPr>
            <p:spPr bwMode="auto">
              <a:xfrm>
                <a:off x="2112" y="182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35">
                <a:extLst>
                  <a:ext uri="{FF2B5EF4-FFF2-40B4-BE49-F238E27FC236}">
                    <a16:creationId xmlns:a16="http://schemas.microsoft.com/office/drawing/2014/main" id="{3108A14D-BF92-4AE3-8439-073CB44028A1}"/>
                  </a:ext>
                </a:extLst>
              </p:cNvPr>
              <p:cNvSpPr>
                <a:spLocks noChangeShapeType="1"/>
              </p:cNvSpPr>
              <p:nvPr/>
            </p:nvSpPr>
            <p:spPr bwMode="auto">
              <a:xfrm>
                <a:off x="2208" y="182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36">
                <a:extLst>
                  <a:ext uri="{FF2B5EF4-FFF2-40B4-BE49-F238E27FC236}">
                    <a16:creationId xmlns:a16="http://schemas.microsoft.com/office/drawing/2014/main" id="{83AD292D-8B0A-4BDD-A0C4-2BA52B9D64B0}"/>
                  </a:ext>
                </a:extLst>
              </p:cNvPr>
              <p:cNvSpPr>
                <a:spLocks noChangeShapeType="1"/>
              </p:cNvSpPr>
              <p:nvPr/>
            </p:nvSpPr>
            <p:spPr bwMode="auto">
              <a:xfrm>
                <a:off x="2304" y="182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37">
                <a:extLst>
                  <a:ext uri="{FF2B5EF4-FFF2-40B4-BE49-F238E27FC236}">
                    <a16:creationId xmlns:a16="http://schemas.microsoft.com/office/drawing/2014/main" id="{16C1A3AC-8B72-4CE6-B67B-40CCDA6DBBC5}"/>
                  </a:ext>
                </a:extLst>
              </p:cNvPr>
              <p:cNvSpPr>
                <a:spLocks noChangeShapeType="1"/>
              </p:cNvSpPr>
              <p:nvPr/>
            </p:nvSpPr>
            <p:spPr bwMode="auto">
              <a:xfrm>
                <a:off x="2400" y="182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38">
                <a:extLst>
                  <a:ext uri="{FF2B5EF4-FFF2-40B4-BE49-F238E27FC236}">
                    <a16:creationId xmlns:a16="http://schemas.microsoft.com/office/drawing/2014/main" id="{EB87FEBC-ADEC-4CAB-AF75-0D9F7CA94BD6}"/>
                  </a:ext>
                </a:extLst>
              </p:cNvPr>
              <p:cNvSpPr>
                <a:spLocks noChangeShapeType="1"/>
              </p:cNvSpPr>
              <p:nvPr/>
            </p:nvSpPr>
            <p:spPr bwMode="auto">
              <a:xfrm>
                <a:off x="2496" y="182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39">
                <a:extLst>
                  <a:ext uri="{FF2B5EF4-FFF2-40B4-BE49-F238E27FC236}">
                    <a16:creationId xmlns:a16="http://schemas.microsoft.com/office/drawing/2014/main" id="{BA36E98C-842B-431E-AF57-AA81E4315550}"/>
                  </a:ext>
                </a:extLst>
              </p:cNvPr>
              <p:cNvSpPr>
                <a:spLocks noChangeShapeType="1"/>
              </p:cNvSpPr>
              <p:nvPr/>
            </p:nvSpPr>
            <p:spPr bwMode="auto">
              <a:xfrm>
                <a:off x="2592" y="182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40">
                <a:extLst>
                  <a:ext uri="{FF2B5EF4-FFF2-40B4-BE49-F238E27FC236}">
                    <a16:creationId xmlns:a16="http://schemas.microsoft.com/office/drawing/2014/main" id="{0DA1AAC1-B121-4CD8-AF87-CAF7A04FC243}"/>
                  </a:ext>
                </a:extLst>
              </p:cNvPr>
              <p:cNvSpPr>
                <a:spLocks noChangeShapeType="1"/>
              </p:cNvSpPr>
              <p:nvPr/>
            </p:nvSpPr>
            <p:spPr bwMode="auto">
              <a:xfrm>
                <a:off x="2688" y="182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41">
                <a:extLst>
                  <a:ext uri="{FF2B5EF4-FFF2-40B4-BE49-F238E27FC236}">
                    <a16:creationId xmlns:a16="http://schemas.microsoft.com/office/drawing/2014/main" id="{3544C963-053F-4C37-A54F-CCA52838B5F7}"/>
                  </a:ext>
                </a:extLst>
              </p:cNvPr>
              <p:cNvSpPr>
                <a:spLocks noChangeShapeType="1"/>
              </p:cNvSpPr>
              <p:nvPr/>
            </p:nvSpPr>
            <p:spPr bwMode="auto">
              <a:xfrm>
                <a:off x="2784" y="182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Rectangle 42">
                <a:extLst>
                  <a:ext uri="{FF2B5EF4-FFF2-40B4-BE49-F238E27FC236}">
                    <a16:creationId xmlns:a16="http://schemas.microsoft.com/office/drawing/2014/main" id="{980A86D1-C5FB-4D43-A724-F591C0C3BDD2}"/>
                  </a:ext>
                </a:extLst>
              </p:cNvPr>
              <p:cNvSpPr>
                <a:spLocks noChangeArrowheads="1"/>
              </p:cNvSpPr>
              <p:nvPr/>
            </p:nvSpPr>
            <p:spPr bwMode="auto">
              <a:xfrm>
                <a:off x="1959" y="2064"/>
                <a:ext cx="873" cy="54"/>
              </a:xfrm>
              <a:prstGeom prst="rect">
                <a:avLst/>
              </a:prstGeom>
              <a:solidFill>
                <a:schemeClr val="bg1"/>
              </a:solidFill>
              <a:ln w="9525">
                <a:solidFill>
                  <a:schemeClr val="tx1"/>
                </a:solidFill>
                <a:miter lim="800000"/>
                <a:headEnd/>
                <a:tailEnd/>
              </a:ln>
            </p:spPr>
            <p:txBody>
              <a:bodyPr wrap="none" anchor="ctr"/>
              <a:lstStyle/>
              <a:p>
                <a:endParaRPr lang="en-US"/>
              </a:p>
            </p:txBody>
          </p:sp>
        </p:grpSp>
        <p:sp>
          <p:nvSpPr>
            <p:cNvPr id="58" name="Freeform 43">
              <a:extLst>
                <a:ext uri="{FF2B5EF4-FFF2-40B4-BE49-F238E27FC236}">
                  <a16:creationId xmlns:a16="http://schemas.microsoft.com/office/drawing/2014/main" id="{D42BC2FF-0CE6-408E-A708-52EBD92640B5}"/>
                </a:ext>
              </a:extLst>
            </p:cNvPr>
            <p:cNvSpPr>
              <a:spLocks/>
            </p:cNvSpPr>
            <p:nvPr/>
          </p:nvSpPr>
          <p:spPr bwMode="auto">
            <a:xfrm flipV="1">
              <a:off x="2757" y="2424"/>
              <a:ext cx="702" cy="336"/>
            </a:xfrm>
            <a:custGeom>
              <a:avLst/>
              <a:gdLst>
                <a:gd name="T0" fmla="*/ 0 w 702"/>
                <a:gd name="T1" fmla="*/ 336 h 336"/>
                <a:gd name="T2" fmla="*/ 384 w 702"/>
                <a:gd name="T3" fmla="*/ 0 h 336"/>
                <a:gd name="T4" fmla="*/ 702 w 702"/>
                <a:gd name="T5" fmla="*/ 336 h 336"/>
                <a:gd name="T6" fmla="*/ 0 60000 65536"/>
                <a:gd name="T7" fmla="*/ 0 60000 65536"/>
                <a:gd name="T8" fmla="*/ 0 60000 65536"/>
                <a:gd name="T9" fmla="*/ 0 w 702"/>
                <a:gd name="T10" fmla="*/ 0 h 336"/>
                <a:gd name="T11" fmla="*/ 702 w 702"/>
                <a:gd name="T12" fmla="*/ 336 h 336"/>
              </a:gdLst>
              <a:ahLst/>
              <a:cxnLst>
                <a:cxn ang="T6">
                  <a:pos x="T0" y="T1"/>
                </a:cxn>
                <a:cxn ang="T7">
                  <a:pos x="T2" y="T3"/>
                </a:cxn>
                <a:cxn ang="T8">
                  <a:pos x="T4" y="T5"/>
                </a:cxn>
              </a:cxnLst>
              <a:rect l="T9" t="T10" r="T11" b="T12"/>
              <a:pathLst>
                <a:path w="702" h="336">
                  <a:moveTo>
                    <a:pt x="0" y="336"/>
                  </a:moveTo>
                  <a:lnTo>
                    <a:pt x="384" y="0"/>
                  </a:lnTo>
                  <a:lnTo>
                    <a:pt x="702" y="336"/>
                  </a:lnTo>
                </a:path>
              </a:pathLst>
            </a:custGeom>
            <a:noFill/>
            <a:ln w="190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Freeform 44">
              <a:extLst>
                <a:ext uri="{FF2B5EF4-FFF2-40B4-BE49-F238E27FC236}">
                  <a16:creationId xmlns:a16="http://schemas.microsoft.com/office/drawing/2014/main" id="{1D2BB688-24FC-457F-B864-9203E2AC1B02}"/>
                </a:ext>
              </a:extLst>
            </p:cNvPr>
            <p:cNvSpPr>
              <a:spLocks/>
            </p:cNvSpPr>
            <p:nvPr/>
          </p:nvSpPr>
          <p:spPr bwMode="auto">
            <a:xfrm>
              <a:off x="2859" y="1728"/>
              <a:ext cx="702" cy="336"/>
            </a:xfrm>
            <a:custGeom>
              <a:avLst/>
              <a:gdLst>
                <a:gd name="T0" fmla="*/ 0 w 702"/>
                <a:gd name="T1" fmla="*/ 336 h 336"/>
                <a:gd name="T2" fmla="*/ 384 w 702"/>
                <a:gd name="T3" fmla="*/ 0 h 336"/>
                <a:gd name="T4" fmla="*/ 702 w 702"/>
                <a:gd name="T5" fmla="*/ 336 h 336"/>
                <a:gd name="T6" fmla="*/ 0 60000 65536"/>
                <a:gd name="T7" fmla="*/ 0 60000 65536"/>
                <a:gd name="T8" fmla="*/ 0 60000 65536"/>
                <a:gd name="T9" fmla="*/ 0 w 702"/>
                <a:gd name="T10" fmla="*/ 0 h 336"/>
                <a:gd name="T11" fmla="*/ 702 w 702"/>
                <a:gd name="T12" fmla="*/ 336 h 336"/>
              </a:gdLst>
              <a:ahLst/>
              <a:cxnLst>
                <a:cxn ang="T6">
                  <a:pos x="T0" y="T1"/>
                </a:cxn>
                <a:cxn ang="T7">
                  <a:pos x="T2" y="T3"/>
                </a:cxn>
                <a:cxn ang="T8">
                  <a:pos x="T4" y="T5"/>
                </a:cxn>
              </a:cxnLst>
              <a:rect l="T9" t="T10" r="T11" b="T12"/>
              <a:pathLst>
                <a:path w="702" h="336">
                  <a:moveTo>
                    <a:pt x="0" y="336"/>
                  </a:moveTo>
                  <a:lnTo>
                    <a:pt x="384" y="0"/>
                  </a:lnTo>
                  <a:lnTo>
                    <a:pt x="702" y="336"/>
                  </a:lnTo>
                </a:path>
              </a:pathLst>
            </a:custGeom>
            <a:noFill/>
            <a:ln w="190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Text Box 45">
              <a:extLst>
                <a:ext uri="{FF2B5EF4-FFF2-40B4-BE49-F238E27FC236}">
                  <a16:creationId xmlns:a16="http://schemas.microsoft.com/office/drawing/2014/main" id="{223DA8AA-7FF1-4DA9-ACEF-197311798A01}"/>
                </a:ext>
              </a:extLst>
            </p:cNvPr>
            <p:cNvSpPr txBox="1">
              <a:spLocks noChangeArrowheads="1"/>
            </p:cNvSpPr>
            <p:nvPr/>
          </p:nvSpPr>
          <p:spPr bwMode="auto">
            <a:xfrm>
              <a:off x="3007" y="1200"/>
              <a:ext cx="488" cy="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200" b="1"/>
                <a:t>Diced</a:t>
              </a:r>
            </a:p>
            <a:p>
              <a:pPr algn="ctr" eaLnBrk="1" hangingPunct="1"/>
              <a:r>
                <a:rPr lang="en-US" sz="1200" b="1"/>
                <a:t>PZ Material</a:t>
              </a:r>
            </a:p>
            <a:p>
              <a:pPr algn="ctr" eaLnBrk="1" hangingPunct="1"/>
              <a:r>
                <a:rPr lang="en-US" sz="1200" b="1"/>
                <a:t>Ready for </a:t>
              </a:r>
            </a:p>
            <a:p>
              <a:pPr algn="ctr" eaLnBrk="1" hangingPunct="1"/>
              <a:r>
                <a:rPr lang="en-US" sz="1200" b="1"/>
                <a:t>Polymer</a:t>
              </a:r>
            </a:p>
          </p:txBody>
        </p:sp>
        <p:sp>
          <p:nvSpPr>
            <p:cNvPr id="61" name="Text Box 46">
              <a:extLst>
                <a:ext uri="{FF2B5EF4-FFF2-40B4-BE49-F238E27FC236}">
                  <a16:creationId xmlns:a16="http://schemas.microsoft.com/office/drawing/2014/main" id="{78563101-D0BB-4C1C-AECA-10FD921C467A}"/>
                </a:ext>
              </a:extLst>
            </p:cNvPr>
            <p:cNvSpPr txBox="1">
              <a:spLocks noChangeArrowheads="1"/>
            </p:cNvSpPr>
            <p:nvPr/>
          </p:nvSpPr>
          <p:spPr bwMode="auto">
            <a:xfrm>
              <a:off x="2874" y="2736"/>
              <a:ext cx="522" cy="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200" b="1"/>
                <a:t>Spine Holds</a:t>
              </a:r>
            </a:p>
            <a:p>
              <a:pPr algn="ctr" eaLnBrk="1" hangingPunct="1"/>
              <a:r>
                <a:rPr lang="en-US" sz="1200" b="1"/>
                <a:t>The Array </a:t>
              </a:r>
            </a:p>
            <a:p>
              <a:pPr algn="ctr" eaLnBrk="1" hangingPunct="1"/>
              <a:r>
                <a:rPr lang="en-US" sz="1200" b="1"/>
                <a:t>Together</a:t>
              </a:r>
            </a:p>
          </p:txBody>
        </p:sp>
        <p:sp>
          <p:nvSpPr>
            <p:cNvPr id="62" name="Freeform 47">
              <a:extLst>
                <a:ext uri="{FF2B5EF4-FFF2-40B4-BE49-F238E27FC236}">
                  <a16:creationId xmlns:a16="http://schemas.microsoft.com/office/drawing/2014/main" id="{AB726567-44D2-4C6E-A2ED-9A5238DB825A}"/>
                </a:ext>
              </a:extLst>
            </p:cNvPr>
            <p:cNvSpPr>
              <a:spLocks/>
            </p:cNvSpPr>
            <p:nvPr/>
          </p:nvSpPr>
          <p:spPr bwMode="auto">
            <a:xfrm flipV="1">
              <a:off x="1899" y="2400"/>
              <a:ext cx="654" cy="336"/>
            </a:xfrm>
            <a:custGeom>
              <a:avLst/>
              <a:gdLst>
                <a:gd name="T0" fmla="*/ 0 w 702"/>
                <a:gd name="T1" fmla="*/ 336 h 336"/>
                <a:gd name="T2" fmla="*/ 235 w 702"/>
                <a:gd name="T3" fmla="*/ 0 h 336"/>
                <a:gd name="T4" fmla="*/ 427 w 702"/>
                <a:gd name="T5" fmla="*/ 336 h 336"/>
                <a:gd name="T6" fmla="*/ 0 60000 65536"/>
                <a:gd name="T7" fmla="*/ 0 60000 65536"/>
                <a:gd name="T8" fmla="*/ 0 60000 65536"/>
                <a:gd name="T9" fmla="*/ 0 w 702"/>
                <a:gd name="T10" fmla="*/ 0 h 336"/>
                <a:gd name="T11" fmla="*/ 702 w 702"/>
                <a:gd name="T12" fmla="*/ 336 h 336"/>
              </a:gdLst>
              <a:ahLst/>
              <a:cxnLst>
                <a:cxn ang="T6">
                  <a:pos x="T0" y="T1"/>
                </a:cxn>
                <a:cxn ang="T7">
                  <a:pos x="T2" y="T3"/>
                </a:cxn>
                <a:cxn ang="T8">
                  <a:pos x="T4" y="T5"/>
                </a:cxn>
              </a:cxnLst>
              <a:rect l="T9" t="T10" r="T11" b="T12"/>
              <a:pathLst>
                <a:path w="702" h="336">
                  <a:moveTo>
                    <a:pt x="0" y="336"/>
                  </a:moveTo>
                  <a:lnTo>
                    <a:pt x="384" y="0"/>
                  </a:lnTo>
                  <a:lnTo>
                    <a:pt x="702" y="336"/>
                  </a:lnTo>
                </a:path>
              </a:pathLst>
            </a:custGeom>
            <a:noFill/>
            <a:ln w="190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Text Box 48">
              <a:extLst>
                <a:ext uri="{FF2B5EF4-FFF2-40B4-BE49-F238E27FC236}">
                  <a16:creationId xmlns:a16="http://schemas.microsoft.com/office/drawing/2014/main" id="{137691C4-B513-4354-A973-6EA1B4081443}"/>
                </a:ext>
              </a:extLst>
            </p:cNvPr>
            <p:cNvSpPr txBox="1">
              <a:spLocks noChangeArrowheads="1"/>
            </p:cNvSpPr>
            <p:nvPr/>
          </p:nvSpPr>
          <p:spPr bwMode="auto">
            <a:xfrm>
              <a:off x="1937" y="2784"/>
              <a:ext cx="665" cy="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200" b="1"/>
                <a:t>Spine is</a:t>
              </a:r>
            </a:p>
            <a:p>
              <a:pPr algn="ctr" eaLnBrk="1" hangingPunct="1"/>
              <a:r>
                <a:rPr lang="en-US" sz="1200" b="1"/>
                <a:t>Lapped to</a:t>
              </a:r>
            </a:p>
            <a:p>
              <a:pPr algn="ctr" eaLnBrk="1" hangingPunct="1"/>
              <a:r>
                <a:rPr lang="en-US" sz="1200" b="1"/>
                <a:t>The Polymer Fill</a:t>
              </a:r>
            </a:p>
          </p:txBody>
        </p:sp>
        <p:sp>
          <p:nvSpPr>
            <p:cNvPr id="64" name="Freeform 49">
              <a:extLst>
                <a:ext uri="{FF2B5EF4-FFF2-40B4-BE49-F238E27FC236}">
                  <a16:creationId xmlns:a16="http://schemas.microsoft.com/office/drawing/2014/main" id="{94F0C241-1596-4B2C-B8E6-1105E00E56DF}"/>
                </a:ext>
              </a:extLst>
            </p:cNvPr>
            <p:cNvSpPr>
              <a:spLocks/>
            </p:cNvSpPr>
            <p:nvPr/>
          </p:nvSpPr>
          <p:spPr bwMode="auto">
            <a:xfrm>
              <a:off x="1995" y="1728"/>
              <a:ext cx="750" cy="336"/>
            </a:xfrm>
            <a:custGeom>
              <a:avLst/>
              <a:gdLst>
                <a:gd name="T0" fmla="*/ 0 w 702"/>
                <a:gd name="T1" fmla="*/ 336 h 336"/>
                <a:gd name="T2" fmla="*/ 610 w 702"/>
                <a:gd name="T3" fmla="*/ 0 h 336"/>
                <a:gd name="T4" fmla="*/ 1116 w 702"/>
                <a:gd name="T5" fmla="*/ 336 h 336"/>
                <a:gd name="T6" fmla="*/ 0 60000 65536"/>
                <a:gd name="T7" fmla="*/ 0 60000 65536"/>
                <a:gd name="T8" fmla="*/ 0 60000 65536"/>
                <a:gd name="T9" fmla="*/ 0 w 702"/>
                <a:gd name="T10" fmla="*/ 0 h 336"/>
                <a:gd name="T11" fmla="*/ 702 w 702"/>
                <a:gd name="T12" fmla="*/ 336 h 336"/>
              </a:gdLst>
              <a:ahLst/>
              <a:cxnLst>
                <a:cxn ang="T6">
                  <a:pos x="T0" y="T1"/>
                </a:cxn>
                <a:cxn ang="T7">
                  <a:pos x="T2" y="T3"/>
                </a:cxn>
                <a:cxn ang="T8">
                  <a:pos x="T4" y="T5"/>
                </a:cxn>
              </a:cxnLst>
              <a:rect l="T9" t="T10" r="T11" b="T12"/>
              <a:pathLst>
                <a:path w="702" h="336">
                  <a:moveTo>
                    <a:pt x="0" y="336"/>
                  </a:moveTo>
                  <a:lnTo>
                    <a:pt x="384" y="0"/>
                  </a:lnTo>
                  <a:lnTo>
                    <a:pt x="702" y="336"/>
                  </a:lnTo>
                </a:path>
              </a:pathLst>
            </a:custGeom>
            <a:noFill/>
            <a:ln w="190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Text Box 50">
              <a:extLst>
                <a:ext uri="{FF2B5EF4-FFF2-40B4-BE49-F238E27FC236}">
                  <a16:creationId xmlns:a16="http://schemas.microsoft.com/office/drawing/2014/main" id="{7AA5F98E-0FDE-42DC-89B6-262DDE9D8F9F}"/>
                </a:ext>
              </a:extLst>
            </p:cNvPr>
            <p:cNvSpPr txBox="1">
              <a:spLocks noChangeArrowheads="1"/>
            </p:cNvSpPr>
            <p:nvPr/>
          </p:nvSpPr>
          <p:spPr bwMode="auto">
            <a:xfrm>
              <a:off x="2040" y="1210"/>
              <a:ext cx="742" cy="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200" b="1" dirty="0"/>
                <a:t>Dicing Slots</a:t>
              </a:r>
            </a:p>
            <a:p>
              <a:pPr algn="ctr" eaLnBrk="1" hangingPunct="1"/>
              <a:r>
                <a:rPr lang="en-US" sz="1200" b="1" dirty="0"/>
                <a:t>Filled with </a:t>
              </a:r>
            </a:p>
            <a:p>
              <a:pPr algn="ctr" eaLnBrk="1" hangingPunct="1"/>
              <a:r>
                <a:rPr lang="en-US" sz="1200" b="1" dirty="0"/>
                <a:t>Polymer &amp; Lapped</a:t>
              </a:r>
            </a:p>
            <a:p>
              <a:pPr algn="ctr" eaLnBrk="1" hangingPunct="1"/>
              <a:r>
                <a:rPr lang="en-US" sz="1200" b="1" dirty="0"/>
                <a:t>To PZ Material</a:t>
              </a:r>
            </a:p>
          </p:txBody>
        </p:sp>
      </p:grpSp>
    </p:spTree>
    <p:extLst>
      <p:ext uri="{BB962C8B-B14F-4D97-AF65-F5344CB8AC3E}">
        <p14:creationId xmlns:p14="http://schemas.microsoft.com/office/powerpoint/2010/main" val="246701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How PZT Arrays are Made</a:t>
            </a:r>
          </a:p>
        </p:txBody>
      </p:sp>
      <p:sp>
        <p:nvSpPr>
          <p:cNvPr id="8" name="Rectangle 2">
            <a:extLst>
              <a:ext uri="{FF2B5EF4-FFF2-40B4-BE49-F238E27FC236}">
                <a16:creationId xmlns:a16="http://schemas.microsoft.com/office/drawing/2014/main" id="{A63C516E-FE66-4458-B1B0-42D02D477278}"/>
              </a:ext>
            </a:extLst>
          </p:cNvPr>
          <p:cNvSpPr txBox="1">
            <a:spLocks noGrp="1" noChangeArrowheads="1"/>
          </p:cNvSpPr>
          <p:nvPr>
            <p:ph idx="1"/>
          </p:nvPr>
        </p:nvSpPr>
        <p:spPr>
          <a:xfrm>
            <a:off x="457200" y="838200"/>
            <a:ext cx="8229600" cy="3397250"/>
          </a:xfrm>
          <a:prstGeom prst="rect">
            <a:avLst/>
          </a:prstGeom>
        </p:spPr>
        <p:txBody>
          <a:bodyPr>
            <a:normAutofit/>
          </a:bodyPr>
          <a:lstStyle/>
          <a:p>
            <a:pPr eaLnBrk="0" hangingPunct="0">
              <a:defRPr/>
            </a:pPr>
            <a:r>
              <a:rPr lang="en-US" altLang="ja-JP" sz="1800" dirty="0">
                <a:latin typeface="+mj-lt"/>
                <a:ea typeface="+mj-ea"/>
                <a:cs typeface="Arial" pitchFamily="34" charset="0"/>
              </a:rPr>
              <a:t>Fine Pitch Dicing</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r>
              <a:rPr lang="en-US" altLang="ja-JP" dirty="0">
                <a:latin typeface="+mn-lt"/>
              </a:rPr>
              <a:t>For manufacture </a:t>
            </a:r>
          </a:p>
          <a:p>
            <a:pPr marL="342900" indent="-342900" eaLnBrk="0" hangingPunct="0">
              <a:spcBef>
                <a:spcPct val="20000"/>
              </a:spcBef>
              <a:defRPr/>
            </a:pPr>
            <a:r>
              <a:rPr lang="en-US" altLang="ja-JP" dirty="0">
                <a:latin typeface="+mn-lt"/>
              </a:rPr>
              <a:t> 		1-3 composite  and   array type transducer</a:t>
            </a:r>
            <a:r>
              <a:rPr lang="en-US" altLang="ja-JP" b="1" dirty="0">
                <a:latin typeface="+mn-lt"/>
              </a:rPr>
              <a:t> </a:t>
            </a:r>
            <a:endParaRPr lang="ja-JP" altLang="en-US" b="1" dirty="0">
              <a:latin typeface="+mn-lt"/>
            </a:endParaRPr>
          </a:p>
        </p:txBody>
      </p:sp>
      <p:sp>
        <p:nvSpPr>
          <p:cNvPr id="10" name="Text Box 4">
            <a:extLst>
              <a:ext uri="{FF2B5EF4-FFF2-40B4-BE49-F238E27FC236}">
                <a16:creationId xmlns:a16="http://schemas.microsoft.com/office/drawing/2014/main" id="{9BD8E8DB-344C-41D3-9A06-FA1A0A98CA5C}"/>
              </a:ext>
            </a:extLst>
          </p:cNvPr>
          <p:cNvSpPr txBox="1">
            <a:spLocks noChangeArrowheads="1"/>
          </p:cNvSpPr>
          <p:nvPr/>
        </p:nvSpPr>
        <p:spPr bwMode="auto">
          <a:xfrm>
            <a:off x="457200" y="2135762"/>
            <a:ext cx="3184711" cy="223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70" tIns="41735" rIns="83470" bIns="41735">
            <a:spAutoFit/>
          </a:bodyPr>
          <a:lstStyle>
            <a:lvl1pPr defTabSz="835025" eaLnBrk="0" hangingPunct="0">
              <a:defRPr>
                <a:solidFill>
                  <a:schemeClr val="tx1"/>
                </a:solidFill>
                <a:latin typeface="Arial" pitchFamily="34" charset="0"/>
              </a:defRPr>
            </a:lvl1pPr>
            <a:lvl2pPr marL="417513" defTabSz="835025" eaLnBrk="0" hangingPunct="0">
              <a:defRPr>
                <a:solidFill>
                  <a:schemeClr val="tx1"/>
                </a:solidFill>
                <a:latin typeface="Arial" pitchFamily="34" charset="0"/>
              </a:defRPr>
            </a:lvl2pPr>
            <a:lvl3pPr marL="1143000" indent="-228600" defTabSz="835025" eaLnBrk="0" hangingPunct="0">
              <a:defRPr>
                <a:solidFill>
                  <a:schemeClr val="tx1"/>
                </a:solidFill>
                <a:latin typeface="Arial" pitchFamily="34" charset="0"/>
              </a:defRPr>
            </a:lvl3pPr>
            <a:lvl4pPr marL="1600200" indent="-228600" defTabSz="835025" eaLnBrk="0" hangingPunct="0">
              <a:defRPr>
                <a:solidFill>
                  <a:schemeClr val="tx1"/>
                </a:solidFill>
                <a:latin typeface="Arial" pitchFamily="34" charset="0"/>
              </a:defRPr>
            </a:lvl4pPr>
            <a:lvl5pPr marL="2057400" indent="-228600" defTabSz="835025" eaLnBrk="0" hangingPunct="0">
              <a:defRPr>
                <a:solidFill>
                  <a:schemeClr val="tx1"/>
                </a:solidFill>
                <a:latin typeface="Arial" pitchFamily="34" charset="0"/>
              </a:defRPr>
            </a:lvl5pPr>
            <a:lvl6pPr marL="2514600" indent="-228600" defTabSz="835025" eaLnBrk="0" fontAlgn="base" hangingPunct="0">
              <a:spcBef>
                <a:spcPct val="0"/>
              </a:spcBef>
              <a:spcAft>
                <a:spcPct val="0"/>
              </a:spcAft>
              <a:defRPr>
                <a:solidFill>
                  <a:schemeClr val="tx1"/>
                </a:solidFill>
                <a:latin typeface="Arial" pitchFamily="34" charset="0"/>
              </a:defRPr>
            </a:lvl6pPr>
            <a:lvl7pPr marL="2971800" indent="-228600" defTabSz="835025" eaLnBrk="0" fontAlgn="base" hangingPunct="0">
              <a:spcBef>
                <a:spcPct val="0"/>
              </a:spcBef>
              <a:spcAft>
                <a:spcPct val="0"/>
              </a:spcAft>
              <a:defRPr>
                <a:solidFill>
                  <a:schemeClr val="tx1"/>
                </a:solidFill>
                <a:latin typeface="Arial" pitchFamily="34" charset="0"/>
              </a:defRPr>
            </a:lvl7pPr>
            <a:lvl8pPr marL="3429000" indent="-228600" defTabSz="835025" eaLnBrk="0" fontAlgn="base" hangingPunct="0">
              <a:spcBef>
                <a:spcPct val="0"/>
              </a:spcBef>
              <a:spcAft>
                <a:spcPct val="0"/>
              </a:spcAft>
              <a:defRPr>
                <a:solidFill>
                  <a:schemeClr val="tx1"/>
                </a:solidFill>
                <a:latin typeface="Arial" pitchFamily="34" charset="0"/>
              </a:defRPr>
            </a:lvl8pPr>
            <a:lvl9pPr marL="3886200" indent="-228600" defTabSz="835025"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 typeface="Wingdings" pitchFamily="2" charset="2"/>
              <a:buNone/>
            </a:pPr>
            <a:r>
              <a:rPr lang="ja-JP" altLang="en-US" sz="1400" dirty="0"/>
              <a:t>【1-3 </a:t>
            </a:r>
            <a:r>
              <a:rPr lang="en-US" altLang="ja-JP" sz="1400" dirty="0"/>
              <a:t>composite example】</a:t>
            </a:r>
          </a:p>
          <a:p>
            <a:pPr lvl="1" eaLnBrk="1" hangingPunct="1">
              <a:spcBef>
                <a:spcPct val="50000"/>
              </a:spcBef>
              <a:buFont typeface="Wingdings" pitchFamily="2" charset="2"/>
              <a:buChar char="Ø"/>
            </a:pPr>
            <a:r>
              <a:rPr lang="en-US" altLang="ja-JP" sz="1400" dirty="0"/>
              <a:t>Dicing groove width</a:t>
            </a:r>
          </a:p>
          <a:p>
            <a:pPr lvl="1" eaLnBrk="1" hangingPunct="1">
              <a:spcBef>
                <a:spcPct val="50000"/>
              </a:spcBef>
              <a:buFont typeface="Wingdings" pitchFamily="2" charset="2"/>
              <a:buNone/>
            </a:pPr>
            <a:r>
              <a:rPr lang="en-US" altLang="ja-JP" sz="1400" dirty="0"/>
              <a:t>　：0.025mm</a:t>
            </a:r>
            <a:endParaRPr lang="ja-JP" altLang="en-US" sz="1400" dirty="0"/>
          </a:p>
          <a:p>
            <a:pPr lvl="1" eaLnBrk="1" hangingPunct="1">
              <a:spcBef>
                <a:spcPct val="50000"/>
              </a:spcBef>
              <a:buFont typeface="Wingdings" pitchFamily="2" charset="2"/>
              <a:buChar char="Ø"/>
            </a:pPr>
            <a:r>
              <a:rPr lang="en-US" altLang="ja-JP" sz="1400" dirty="0"/>
              <a:t>Square pillar size</a:t>
            </a:r>
            <a:r>
              <a:rPr lang="ja-JP" altLang="en-US" sz="1400" dirty="0"/>
              <a:t>：</a:t>
            </a:r>
            <a:endParaRPr lang="en-US" altLang="ja-JP" sz="1400" dirty="0"/>
          </a:p>
          <a:p>
            <a:pPr lvl="1" eaLnBrk="1" hangingPunct="1">
              <a:spcBef>
                <a:spcPct val="50000"/>
              </a:spcBef>
            </a:pPr>
            <a:r>
              <a:rPr lang="ja-JP" altLang="en-US" sz="1400" dirty="0"/>
              <a:t>	0.072</a:t>
            </a:r>
            <a:r>
              <a:rPr lang="en-US" altLang="ja-JP" sz="1400" dirty="0"/>
              <a:t>mm x </a:t>
            </a:r>
            <a:r>
              <a:rPr lang="ja-JP" altLang="en-US" sz="1400" dirty="0"/>
              <a:t>0.072</a:t>
            </a:r>
            <a:r>
              <a:rPr lang="en-US" altLang="ja-JP" sz="1400" dirty="0"/>
              <a:t>mm </a:t>
            </a:r>
          </a:p>
          <a:p>
            <a:pPr lvl="1" eaLnBrk="1" hangingPunct="1">
              <a:spcBef>
                <a:spcPct val="50000"/>
              </a:spcBef>
              <a:buFont typeface="Wingdings" pitchFamily="2" charset="2"/>
              <a:buChar char="Ø"/>
            </a:pPr>
            <a:r>
              <a:rPr lang="en-US" altLang="ja-JP" sz="1400" dirty="0"/>
              <a:t>Work size：</a:t>
            </a:r>
          </a:p>
          <a:p>
            <a:pPr lvl="1" eaLnBrk="1" hangingPunct="1">
              <a:spcBef>
                <a:spcPct val="50000"/>
              </a:spcBef>
            </a:pPr>
            <a:r>
              <a:rPr lang="en-US" altLang="ja-JP" sz="1400" dirty="0"/>
              <a:t>     13mm x 100mm</a:t>
            </a:r>
            <a:endParaRPr lang="ja-JP" altLang="en-US" sz="1400" dirty="0"/>
          </a:p>
        </p:txBody>
      </p:sp>
      <p:graphicFrame>
        <p:nvGraphicFramePr>
          <p:cNvPr id="11" name="Object 1">
            <a:extLst>
              <a:ext uri="{FF2B5EF4-FFF2-40B4-BE49-F238E27FC236}">
                <a16:creationId xmlns:a16="http://schemas.microsoft.com/office/drawing/2014/main" id="{15885DFF-DCB1-4D94-A330-250D1D123518}"/>
              </a:ext>
            </a:extLst>
          </p:cNvPr>
          <p:cNvGraphicFramePr>
            <a:graphicFrameLocks noChangeAspect="1"/>
          </p:cNvGraphicFramePr>
          <p:nvPr>
            <p:extLst>
              <p:ext uri="{D42A27DB-BD31-4B8C-83A1-F6EECF244321}">
                <p14:modId xmlns:p14="http://schemas.microsoft.com/office/powerpoint/2010/main" val="2422039574"/>
              </p:ext>
            </p:extLst>
          </p:nvPr>
        </p:nvGraphicFramePr>
        <p:xfrm>
          <a:off x="5567736" y="2536825"/>
          <a:ext cx="2299335" cy="1719356"/>
        </p:xfrm>
        <a:graphic>
          <a:graphicData uri="http://schemas.openxmlformats.org/presentationml/2006/ole">
            <mc:AlternateContent xmlns:mc="http://schemas.openxmlformats.org/markup-compatibility/2006">
              <mc:Choice xmlns:v="urn:schemas-microsoft-com:vml" Requires="v">
                <p:oleObj spid="_x0000_s3149" name="Image" r:id="rId3" imgW="5044829" imgH="3774091" progId="Photoshop.Image.5">
                  <p:embed/>
                </p:oleObj>
              </mc:Choice>
              <mc:Fallback>
                <p:oleObj name="Image" r:id="rId3" imgW="5044829" imgH="3774091" progId="Photoshop.Image.5">
                  <p:embed/>
                  <p:pic>
                    <p:nvPicPr>
                      <p:cNvPr id="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736" y="2536825"/>
                        <a:ext cx="2299335" cy="1719356"/>
                      </a:xfrm>
                      <a:prstGeom prst="rect">
                        <a:avLst/>
                      </a:prstGeom>
                      <a:noFill/>
                      <a:ln w="9525">
                        <a:solidFill>
                          <a:schemeClr val="tx1"/>
                        </a:solidFill>
                        <a:miter lim="800000"/>
                        <a:headEnd/>
                        <a:tailEnd/>
                      </a:ln>
                      <a:effectLst/>
                      <a:extLst/>
                    </p:spPr>
                  </p:pic>
                </p:oleObj>
              </mc:Fallback>
            </mc:AlternateContent>
          </a:graphicData>
        </a:graphic>
      </p:graphicFrame>
      <p:grpSp>
        <p:nvGrpSpPr>
          <p:cNvPr id="12" name="Group 11">
            <a:extLst>
              <a:ext uri="{FF2B5EF4-FFF2-40B4-BE49-F238E27FC236}">
                <a16:creationId xmlns:a16="http://schemas.microsoft.com/office/drawing/2014/main" id="{2829C130-7B7D-4FFC-A975-280D12401659}"/>
              </a:ext>
            </a:extLst>
          </p:cNvPr>
          <p:cNvGrpSpPr>
            <a:grpSpLocks/>
          </p:cNvGrpSpPr>
          <p:nvPr/>
        </p:nvGrpSpPr>
        <p:grpSpPr bwMode="auto">
          <a:xfrm>
            <a:off x="7625214" y="407894"/>
            <a:ext cx="990600" cy="1752600"/>
            <a:chOff x="2982" y="6606"/>
            <a:chExt cx="1425" cy="2473"/>
          </a:xfrm>
        </p:grpSpPr>
        <p:grpSp>
          <p:nvGrpSpPr>
            <p:cNvPr id="13" name="Group 12">
              <a:extLst>
                <a:ext uri="{FF2B5EF4-FFF2-40B4-BE49-F238E27FC236}">
                  <a16:creationId xmlns:a16="http://schemas.microsoft.com/office/drawing/2014/main" id="{0DBBB353-5F0D-425A-9400-170A063FCC0B}"/>
                </a:ext>
              </a:extLst>
            </p:cNvPr>
            <p:cNvGrpSpPr>
              <a:grpSpLocks/>
            </p:cNvGrpSpPr>
            <p:nvPr/>
          </p:nvGrpSpPr>
          <p:grpSpPr bwMode="auto">
            <a:xfrm>
              <a:off x="2982" y="8439"/>
              <a:ext cx="940" cy="640"/>
              <a:chOff x="2982" y="8439"/>
              <a:chExt cx="940" cy="640"/>
            </a:xfrm>
          </p:grpSpPr>
          <p:sp>
            <p:nvSpPr>
              <p:cNvPr id="23" name="AutoShape 13">
                <a:extLst>
                  <a:ext uri="{FF2B5EF4-FFF2-40B4-BE49-F238E27FC236}">
                    <a16:creationId xmlns:a16="http://schemas.microsoft.com/office/drawing/2014/main" id="{A21B49B5-75CE-4D61-A443-403D69B2AC21}"/>
                  </a:ext>
                </a:extLst>
              </p:cNvPr>
              <p:cNvSpPr>
                <a:spLocks noChangeArrowheads="1"/>
              </p:cNvSpPr>
              <p:nvPr/>
            </p:nvSpPr>
            <p:spPr bwMode="auto">
              <a:xfrm>
                <a:off x="3302" y="843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24" name="AutoShape 14">
                <a:extLst>
                  <a:ext uri="{FF2B5EF4-FFF2-40B4-BE49-F238E27FC236}">
                    <a16:creationId xmlns:a16="http://schemas.microsoft.com/office/drawing/2014/main" id="{73E6D71D-36F7-4062-B68D-B0A8FB157463}"/>
                  </a:ext>
                </a:extLst>
              </p:cNvPr>
              <p:cNvSpPr>
                <a:spLocks noChangeArrowheads="1"/>
              </p:cNvSpPr>
              <p:nvPr/>
            </p:nvSpPr>
            <p:spPr bwMode="auto">
              <a:xfrm>
                <a:off x="3462" y="843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25" name="AutoShape 15">
                <a:extLst>
                  <a:ext uri="{FF2B5EF4-FFF2-40B4-BE49-F238E27FC236}">
                    <a16:creationId xmlns:a16="http://schemas.microsoft.com/office/drawing/2014/main" id="{588D0D58-5949-4DF0-94F0-E409B51EFD92}"/>
                  </a:ext>
                </a:extLst>
              </p:cNvPr>
              <p:cNvSpPr>
                <a:spLocks noChangeArrowheads="1"/>
              </p:cNvSpPr>
              <p:nvPr/>
            </p:nvSpPr>
            <p:spPr bwMode="auto">
              <a:xfrm>
                <a:off x="3622" y="843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26" name="AutoShape 16">
                <a:extLst>
                  <a:ext uri="{FF2B5EF4-FFF2-40B4-BE49-F238E27FC236}">
                    <a16:creationId xmlns:a16="http://schemas.microsoft.com/office/drawing/2014/main" id="{D2B116EC-7DDD-40F7-BDB0-ABD550EC55E0}"/>
                  </a:ext>
                </a:extLst>
              </p:cNvPr>
              <p:cNvSpPr>
                <a:spLocks noChangeArrowheads="1"/>
              </p:cNvSpPr>
              <p:nvPr/>
            </p:nvSpPr>
            <p:spPr bwMode="auto">
              <a:xfrm>
                <a:off x="3782" y="843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27" name="AutoShape 17">
                <a:extLst>
                  <a:ext uri="{FF2B5EF4-FFF2-40B4-BE49-F238E27FC236}">
                    <a16:creationId xmlns:a16="http://schemas.microsoft.com/office/drawing/2014/main" id="{95AD1967-FC9E-4827-B206-5106F8F85C0D}"/>
                  </a:ext>
                </a:extLst>
              </p:cNvPr>
              <p:cNvSpPr>
                <a:spLocks noChangeArrowheads="1"/>
              </p:cNvSpPr>
              <p:nvPr/>
            </p:nvSpPr>
            <p:spPr bwMode="auto">
              <a:xfrm>
                <a:off x="3222" y="851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28" name="AutoShape 18">
                <a:extLst>
                  <a:ext uri="{FF2B5EF4-FFF2-40B4-BE49-F238E27FC236}">
                    <a16:creationId xmlns:a16="http://schemas.microsoft.com/office/drawing/2014/main" id="{EACD2C5C-E3D8-4E3A-ACD5-BEF4096ADE3A}"/>
                  </a:ext>
                </a:extLst>
              </p:cNvPr>
              <p:cNvSpPr>
                <a:spLocks noChangeArrowheads="1"/>
              </p:cNvSpPr>
              <p:nvPr/>
            </p:nvSpPr>
            <p:spPr bwMode="auto">
              <a:xfrm>
                <a:off x="3382" y="851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29" name="AutoShape 19">
                <a:extLst>
                  <a:ext uri="{FF2B5EF4-FFF2-40B4-BE49-F238E27FC236}">
                    <a16:creationId xmlns:a16="http://schemas.microsoft.com/office/drawing/2014/main" id="{E58EBDDE-8A02-4887-8ACA-903E5EEEAE18}"/>
                  </a:ext>
                </a:extLst>
              </p:cNvPr>
              <p:cNvSpPr>
                <a:spLocks noChangeArrowheads="1"/>
              </p:cNvSpPr>
              <p:nvPr/>
            </p:nvSpPr>
            <p:spPr bwMode="auto">
              <a:xfrm>
                <a:off x="3542" y="851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30" name="AutoShape 20">
                <a:extLst>
                  <a:ext uri="{FF2B5EF4-FFF2-40B4-BE49-F238E27FC236}">
                    <a16:creationId xmlns:a16="http://schemas.microsoft.com/office/drawing/2014/main" id="{72D80DBF-C7EF-45D2-AD75-A99C9861D14E}"/>
                  </a:ext>
                </a:extLst>
              </p:cNvPr>
              <p:cNvSpPr>
                <a:spLocks noChangeArrowheads="1"/>
              </p:cNvSpPr>
              <p:nvPr/>
            </p:nvSpPr>
            <p:spPr bwMode="auto">
              <a:xfrm>
                <a:off x="3702" y="851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31" name="AutoShape 21">
                <a:extLst>
                  <a:ext uri="{FF2B5EF4-FFF2-40B4-BE49-F238E27FC236}">
                    <a16:creationId xmlns:a16="http://schemas.microsoft.com/office/drawing/2014/main" id="{89A74F65-186D-415A-BDA1-ED259DAF76AB}"/>
                  </a:ext>
                </a:extLst>
              </p:cNvPr>
              <p:cNvSpPr>
                <a:spLocks noChangeArrowheads="1"/>
              </p:cNvSpPr>
              <p:nvPr/>
            </p:nvSpPr>
            <p:spPr bwMode="auto">
              <a:xfrm>
                <a:off x="3142" y="859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32" name="AutoShape 22">
                <a:extLst>
                  <a:ext uri="{FF2B5EF4-FFF2-40B4-BE49-F238E27FC236}">
                    <a16:creationId xmlns:a16="http://schemas.microsoft.com/office/drawing/2014/main" id="{DC9C686C-726D-494E-B620-06E5C0903621}"/>
                  </a:ext>
                </a:extLst>
              </p:cNvPr>
              <p:cNvSpPr>
                <a:spLocks noChangeArrowheads="1"/>
              </p:cNvSpPr>
              <p:nvPr/>
            </p:nvSpPr>
            <p:spPr bwMode="auto">
              <a:xfrm>
                <a:off x="3302" y="859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33" name="AutoShape 23">
                <a:extLst>
                  <a:ext uri="{FF2B5EF4-FFF2-40B4-BE49-F238E27FC236}">
                    <a16:creationId xmlns:a16="http://schemas.microsoft.com/office/drawing/2014/main" id="{DD0C5924-60C7-4C21-961B-FEA04D2773D9}"/>
                  </a:ext>
                </a:extLst>
              </p:cNvPr>
              <p:cNvSpPr>
                <a:spLocks noChangeArrowheads="1"/>
              </p:cNvSpPr>
              <p:nvPr/>
            </p:nvSpPr>
            <p:spPr bwMode="auto">
              <a:xfrm>
                <a:off x="3462" y="859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34" name="AutoShape 24">
                <a:extLst>
                  <a:ext uri="{FF2B5EF4-FFF2-40B4-BE49-F238E27FC236}">
                    <a16:creationId xmlns:a16="http://schemas.microsoft.com/office/drawing/2014/main" id="{E844D439-9F1B-484D-8CDE-531F78AFBE9F}"/>
                  </a:ext>
                </a:extLst>
              </p:cNvPr>
              <p:cNvSpPr>
                <a:spLocks noChangeArrowheads="1"/>
              </p:cNvSpPr>
              <p:nvPr/>
            </p:nvSpPr>
            <p:spPr bwMode="auto">
              <a:xfrm>
                <a:off x="3622" y="859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35" name="AutoShape 25">
                <a:extLst>
                  <a:ext uri="{FF2B5EF4-FFF2-40B4-BE49-F238E27FC236}">
                    <a16:creationId xmlns:a16="http://schemas.microsoft.com/office/drawing/2014/main" id="{F3273353-3525-47C5-B73F-2E4B519063A5}"/>
                  </a:ext>
                </a:extLst>
              </p:cNvPr>
              <p:cNvSpPr>
                <a:spLocks noChangeArrowheads="1"/>
              </p:cNvSpPr>
              <p:nvPr/>
            </p:nvSpPr>
            <p:spPr bwMode="auto">
              <a:xfrm>
                <a:off x="3062" y="867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36" name="AutoShape 26">
                <a:extLst>
                  <a:ext uri="{FF2B5EF4-FFF2-40B4-BE49-F238E27FC236}">
                    <a16:creationId xmlns:a16="http://schemas.microsoft.com/office/drawing/2014/main" id="{F9EB8417-DB56-4EBA-B866-14127F9188D5}"/>
                  </a:ext>
                </a:extLst>
              </p:cNvPr>
              <p:cNvSpPr>
                <a:spLocks noChangeArrowheads="1"/>
              </p:cNvSpPr>
              <p:nvPr/>
            </p:nvSpPr>
            <p:spPr bwMode="auto">
              <a:xfrm>
                <a:off x="3222" y="867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37" name="AutoShape 27">
                <a:extLst>
                  <a:ext uri="{FF2B5EF4-FFF2-40B4-BE49-F238E27FC236}">
                    <a16:creationId xmlns:a16="http://schemas.microsoft.com/office/drawing/2014/main" id="{CCE5F1D1-CC4C-4DC8-8B9F-0B9B1F265CFB}"/>
                  </a:ext>
                </a:extLst>
              </p:cNvPr>
              <p:cNvSpPr>
                <a:spLocks noChangeArrowheads="1"/>
              </p:cNvSpPr>
              <p:nvPr/>
            </p:nvSpPr>
            <p:spPr bwMode="auto">
              <a:xfrm>
                <a:off x="3382" y="867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38" name="AutoShape 28">
                <a:extLst>
                  <a:ext uri="{FF2B5EF4-FFF2-40B4-BE49-F238E27FC236}">
                    <a16:creationId xmlns:a16="http://schemas.microsoft.com/office/drawing/2014/main" id="{558EA8E3-272F-4AE3-8BD2-2721E43506C5}"/>
                  </a:ext>
                </a:extLst>
              </p:cNvPr>
              <p:cNvSpPr>
                <a:spLocks noChangeArrowheads="1"/>
              </p:cNvSpPr>
              <p:nvPr/>
            </p:nvSpPr>
            <p:spPr bwMode="auto">
              <a:xfrm>
                <a:off x="3542" y="867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39" name="AutoShape 29">
                <a:extLst>
                  <a:ext uri="{FF2B5EF4-FFF2-40B4-BE49-F238E27FC236}">
                    <a16:creationId xmlns:a16="http://schemas.microsoft.com/office/drawing/2014/main" id="{836A183F-EC7E-47E0-AFA4-FA0E650035A6}"/>
                  </a:ext>
                </a:extLst>
              </p:cNvPr>
              <p:cNvSpPr>
                <a:spLocks noChangeArrowheads="1"/>
              </p:cNvSpPr>
              <p:nvPr/>
            </p:nvSpPr>
            <p:spPr bwMode="auto">
              <a:xfrm>
                <a:off x="2982" y="875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40" name="AutoShape 30">
                <a:extLst>
                  <a:ext uri="{FF2B5EF4-FFF2-40B4-BE49-F238E27FC236}">
                    <a16:creationId xmlns:a16="http://schemas.microsoft.com/office/drawing/2014/main" id="{61AF8F1F-9D1D-4D30-A534-25CAED1A4978}"/>
                  </a:ext>
                </a:extLst>
              </p:cNvPr>
              <p:cNvSpPr>
                <a:spLocks noChangeArrowheads="1"/>
              </p:cNvSpPr>
              <p:nvPr/>
            </p:nvSpPr>
            <p:spPr bwMode="auto">
              <a:xfrm>
                <a:off x="3142" y="875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41" name="AutoShape 31">
                <a:extLst>
                  <a:ext uri="{FF2B5EF4-FFF2-40B4-BE49-F238E27FC236}">
                    <a16:creationId xmlns:a16="http://schemas.microsoft.com/office/drawing/2014/main" id="{6C54FDF5-B446-4373-AAF1-1F3F4DF8040E}"/>
                  </a:ext>
                </a:extLst>
              </p:cNvPr>
              <p:cNvSpPr>
                <a:spLocks noChangeArrowheads="1"/>
              </p:cNvSpPr>
              <p:nvPr/>
            </p:nvSpPr>
            <p:spPr bwMode="auto">
              <a:xfrm>
                <a:off x="3302" y="875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42" name="AutoShape 32">
                <a:extLst>
                  <a:ext uri="{FF2B5EF4-FFF2-40B4-BE49-F238E27FC236}">
                    <a16:creationId xmlns:a16="http://schemas.microsoft.com/office/drawing/2014/main" id="{23175130-E4BF-434E-8D49-548B50591783}"/>
                  </a:ext>
                </a:extLst>
              </p:cNvPr>
              <p:cNvSpPr>
                <a:spLocks noChangeArrowheads="1"/>
              </p:cNvSpPr>
              <p:nvPr/>
            </p:nvSpPr>
            <p:spPr bwMode="auto">
              <a:xfrm>
                <a:off x="3462" y="875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grpSp>
        <p:grpSp>
          <p:nvGrpSpPr>
            <p:cNvPr id="14" name="Group 33">
              <a:extLst>
                <a:ext uri="{FF2B5EF4-FFF2-40B4-BE49-F238E27FC236}">
                  <a16:creationId xmlns:a16="http://schemas.microsoft.com/office/drawing/2014/main" id="{C84009B5-B028-4F2F-9CEE-FBE8CDC6F027}"/>
                </a:ext>
              </a:extLst>
            </p:cNvPr>
            <p:cNvGrpSpPr>
              <a:grpSpLocks/>
            </p:cNvGrpSpPr>
            <p:nvPr/>
          </p:nvGrpSpPr>
          <p:grpSpPr bwMode="auto">
            <a:xfrm>
              <a:off x="3367" y="6606"/>
              <a:ext cx="1040" cy="2180"/>
              <a:chOff x="4480" y="7300"/>
              <a:chExt cx="1040" cy="2180"/>
            </a:xfrm>
          </p:grpSpPr>
          <p:sp>
            <p:nvSpPr>
              <p:cNvPr id="21" name="Oval 34" descr="70%">
                <a:extLst>
                  <a:ext uri="{FF2B5EF4-FFF2-40B4-BE49-F238E27FC236}">
                    <a16:creationId xmlns:a16="http://schemas.microsoft.com/office/drawing/2014/main" id="{02997A9D-6AEE-42C7-809C-C416E7DF3707}"/>
                  </a:ext>
                </a:extLst>
              </p:cNvPr>
              <p:cNvSpPr>
                <a:spLocks noChangeArrowheads="1"/>
              </p:cNvSpPr>
              <p:nvPr/>
            </p:nvSpPr>
            <p:spPr bwMode="auto">
              <a:xfrm>
                <a:off x="4480" y="7300"/>
                <a:ext cx="960" cy="2160"/>
              </a:xfrm>
              <a:prstGeom prst="ellipse">
                <a:avLst/>
              </a:prstGeom>
              <a:pattFill prst="pct70">
                <a:fgClr>
                  <a:srgbClr val="969696"/>
                </a:fgClr>
                <a:bgClr>
                  <a:srgbClr val="FFFFFF"/>
                </a:bgClr>
              </a:pattFill>
              <a:ln w="9525">
                <a:solidFill>
                  <a:srgbClr val="000000"/>
                </a:solidFill>
                <a:round/>
                <a:headEnd/>
                <a:tailEnd/>
              </a:ln>
            </p:spPr>
            <p:txBody>
              <a:bodyPr/>
              <a:lstStyle/>
              <a:p>
                <a:endParaRPr lang="en-US"/>
              </a:p>
            </p:txBody>
          </p:sp>
          <p:sp>
            <p:nvSpPr>
              <p:cNvPr id="22" name="Oval 35" descr="70%">
                <a:extLst>
                  <a:ext uri="{FF2B5EF4-FFF2-40B4-BE49-F238E27FC236}">
                    <a16:creationId xmlns:a16="http://schemas.microsoft.com/office/drawing/2014/main" id="{825D2D9D-3038-4A78-B753-42EFCB4C6AC6}"/>
                  </a:ext>
                </a:extLst>
              </p:cNvPr>
              <p:cNvSpPr>
                <a:spLocks noChangeArrowheads="1"/>
              </p:cNvSpPr>
              <p:nvPr/>
            </p:nvSpPr>
            <p:spPr bwMode="auto">
              <a:xfrm>
                <a:off x="4560" y="7320"/>
                <a:ext cx="960" cy="2160"/>
              </a:xfrm>
              <a:prstGeom prst="ellipse">
                <a:avLst/>
              </a:prstGeom>
              <a:pattFill prst="pct70">
                <a:fgClr>
                  <a:srgbClr val="969696"/>
                </a:fgClr>
                <a:bgClr>
                  <a:srgbClr val="FFFFFF"/>
                </a:bgClr>
              </a:pattFill>
              <a:ln w="9525">
                <a:solidFill>
                  <a:srgbClr val="000000"/>
                </a:solidFill>
                <a:round/>
                <a:headEnd/>
                <a:tailEnd/>
              </a:ln>
            </p:spPr>
            <p:txBody>
              <a:bodyPr/>
              <a:lstStyle/>
              <a:p>
                <a:endParaRPr lang="en-US"/>
              </a:p>
            </p:txBody>
          </p:sp>
        </p:grpSp>
        <p:grpSp>
          <p:nvGrpSpPr>
            <p:cNvPr id="15" name="Group 36">
              <a:extLst>
                <a:ext uri="{FF2B5EF4-FFF2-40B4-BE49-F238E27FC236}">
                  <a16:creationId xmlns:a16="http://schemas.microsoft.com/office/drawing/2014/main" id="{6C8BAD27-87A4-49D3-905B-E3F9D3BD08E0}"/>
                </a:ext>
              </a:extLst>
            </p:cNvPr>
            <p:cNvGrpSpPr>
              <a:grpSpLocks/>
            </p:cNvGrpSpPr>
            <p:nvPr/>
          </p:nvGrpSpPr>
          <p:grpSpPr bwMode="auto">
            <a:xfrm>
              <a:off x="3702" y="8439"/>
              <a:ext cx="380" cy="560"/>
              <a:chOff x="3702" y="8439"/>
              <a:chExt cx="380" cy="560"/>
            </a:xfrm>
          </p:grpSpPr>
          <p:sp>
            <p:nvSpPr>
              <p:cNvPr id="17" name="AutoShape 37">
                <a:extLst>
                  <a:ext uri="{FF2B5EF4-FFF2-40B4-BE49-F238E27FC236}">
                    <a16:creationId xmlns:a16="http://schemas.microsoft.com/office/drawing/2014/main" id="{BC9877E2-4E66-4D16-A872-D19EFB49C3A4}"/>
                  </a:ext>
                </a:extLst>
              </p:cNvPr>
              <p:cNvSpPr>
                <a:spLocks noChangeArrowheads="1"/>
              </p:cNvSpPr>
              <p:nvPr/>
            </p:nvSpPr>
            <p:spPr bwMode="auto">
              <a:xfrm>
                <a:off x="3942" y="843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18" name="AutoShape 38">
                <a:extLst>
                  <a:ext uri="{FF2B5EF4-FFF2-40B4-BE49-F238E27FC236}">
                    <a16:creationId xmlns:a16="http://schemas.microsoft.com/office/drawing/2014/main" id="{704D67FD-E114-49C0-9396-B3F8294F872B}"/>
                  </a:ext>
                </a:extLst>
              </p:cNvPr>
              <p:cNvSpPr>
                <a:spLocks noChangeArrowheads="1"/>
              </p:cNvSpPr>
              <p:nvPr/>
            </p:nvSpPr>
            <p:spPr bwMode="auto">
              <a:xfrm>
                <a:off x="3862" y="851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19" name="AutoShape 39">
                <a:extLst>
                  <a:ext uri="{FF2B5EF4-FFF2-40B4-BE49-F238E27FC236}">
                    <a16:creationId xmlns:a16="http://schemas.microsoft.com/office/drawing/2014/main" id="{EAA9492A-E51F-4272-B516-495E39519FCE}"/>
                  </a:ext>
                </a:extLst>
              </p:cNvPr>
              <p:cNvSpPr>
                <a:spLocks noChangeArrowheads="1"/>
              </p:cNvSpPr>
              <p:nvPr/>
            </p:nvSpPr>
            <p:spPr bwMode="auto">
              <a:xfrm>
                <a:off x="3782" y="859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20" name="AutoShape 40">
                <a:extLst>
                  <a:ext uri="{FF2B5EF4-FFF2-40B4-BE49-F238E27FC236}">
                    <a16:creationId xmlns:a16="http://schemas.microsoft.com/office/drawing/2014/main" id="{71161EA4-E2EC-4DCB-8BB4-5A058F32ED0F}"/>
                  </a:ext>
                </a:extLst>
              </p:cNvPr>
              <p:cNvSpPr>
                <a:spLocks noChangeArrowheads="1"/>
              </p:cNvSpPr>
              <p:nvPr/>
            </p:nvSpPr>
            <p:spPr bwMode="auto">
              <a:xfrm>
                <a:off x="3702" y="8679"/>
                <a:ext cx="140" cy="320"/>
              </a:xfrm>
              <a:prstGeom prst="cube">
                <a:avLst>
                  <a:gd name="adj" fmla="val 25000"/>
                </a:avLst>
              </a:prstGeom>
              <a:solidFill>
                <a:srgbClr val="FFFFFF"/>
              </a:solidFill>
              <a:ln w="9525">
                <a:solidFill>
                  <a:srgbClr val="000000"/>
                </a:solidFill>
                <a:miter lim="800000"/>
                <a:headEnd/>
                <a:tailEnd/>
              </a:ln>
            </p:spPr>
            <p:txBody>
              <a:bodyPr/>
              <a:lstStyle/>
              <a:p>
                <a:endParaRPr lang="en-US"/>
              </a:p>
            </p:txBody>
          </p:sp>
        </p:grpSp>
        <p:sp>
          <p:nvSpPr>
            <p:cNvPr id="16" name="AutoShape 41">
              <a:extLst>
                <a:ext uri="{FF2B5EF4-FFF2-40B4-BE49-F238E27FC236}">
                  <a16:creationId xmlns:a16="http://schemas.microsoft.com/office/drawing/2014/main" id="{8B36D106-7562-430E-9CCF-157C5B911235}"/>
                </a:ext>
              </a:extLst>
            </p:cNvPr>
            <p:cNvSpPr>
              <a:spLocks noChangeArrowheads="1"/>
            </p:cNvSpPr>
            <p:nvPr/>
          </p:nvSpPr>
          <p:spPr bwMode="auto">
            <a:xfrm flipV="1">
              <a:off x="3660" y="7020"/>
              <a:ext cx="560" cy="740"/>
            </a:xfrm>
            <a:prstGeom prst="curvedUpArrow">
              <a:avLst>
                <a:gd name="adj1" fmla="val 20000"/>
                <a:gd name="adj2" fmla="val 40000"/>
                <a:gd name="adj3" fmla="val 44048"/>
              </a:avLst>
            </a:prstGeom>
            <a:solidFill>
              <a:srgbClr val="FFFFFF"/>
            </a:solidFill>
            <a:ln w="9525">
              <a:solidFill>
                <a:srgbClr val="000000"/>
              </a:solidFill>
              <a:miter lim="800000"/>
              <a:headEnd/>
              <a:tailEnd/>
            </a:ln>
          </p:spPr>
          <p:txBody>
            <a:bodyPr/>
            <a:lstStyle/>
            <a:p>
              <a:endParaRPr lang="en-US"/>
            </a:p>
          </p:txBody>
        </p:sp>
      </p:grpSp>
    </p:spTree>
    <p:extLst>
      <p:ext uri="{BB962C8B-B14F-4D97-AF65-F5344CB8AC3E}">
        <p14:creationId xmlns:p14="http://schemas.microsoft.com/office/powerpoint/2010/main" val="1029634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631833"/>
          </a:xfrm>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How PZT Arrays are Made</a:t>
            </a:r>
          </a:p>
        </p:txBody>
      </p:sp>
      <p:sp>
        <p:nvSpPr>
          <p:cNvPr id="9" name="Rectangle 3">
            <a:extLst>
              <a:ext uri="{FF2B5EF4-FFF2-40B4-BE49-F238E27FC236}">
                <a16:creationId xmlns:a16="http://schemas.microsoft.com/office/drawing/2014/main" id="{68DF7172-16CC-479F-8E32-4034562E10C6}"/>
              </a:ext>
            </a:extLst>
          </p:cNvPr>
          <p:cNvSpPr txBox="1">
            <a:spLocks noChangeArrowheads="1"/>
          </p:cNvSpPr>
          <p:nvPr/>
        </p:nvSpPr>
        <p:spPr>
          <a:xfrm>
            <a:off x="457200" y="1284194"/>
            <a:ext cx="7010400" cy="990600"/>
          </a:xfrm>
          <a:prstGeom prst="rect">
            <a:avLst/>
          </a:prstGeom>
        </p:spPr>
        <p:txBody>
          <a:bodyPr/>
          <a:lstStyle/>
          <a:p>
            <a:pPr marL="342900" indent="-342900" eaLnBrk="0" hangingPunct="0">
              <a:spcBef>
                <a:spcPct val="20000"/>
              </a:spcBef>
              <a:buFont typeface="Arial" pitchFamily="34" charset="0"/>
              <a:buChar char="•"/>
              <a:defRPr/>
            </a:pPr>
            <a:endParaRPr lang="ja-JP" altLang="en-US" b="1" dirty="0">
              <a:latin typeface="+mn-lt"/>
            </a:endParaRPr>
          </a:p>
        </p:txBody>
      </p:sp>
      <p:pic>
        <p:nvPicPr>
          <p:cNvPr id="43" name="Picture 2">
            <a:extLst>
              <a:ext uri="{FF2B5EF4-FFF2-40B4-BE49-F238E27FC236}">
                <a16:creationId xmlns:a16="http://schemas.microsoft.com/office/drawing/2014/main" id="{67964BFC-40CB-4FBF-9BD7-2A28C55A93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3581" y="1073524"/>
            <a:ext cx="5768921" cy="33972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574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1702</Words>
  <Application>Microsoft Office PowerPoint</Application>
  <PresentationFormat>Custom</PresentationFormat>
  <Paragraphs>227</Paragraphs>
  <Slides>41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ＭＳ Ｐゴシック</vt:lpstr>
      <vt:lpstr>Arial</vt:lpstr>
      <vt:lpstr>Avenir Black Oblique</vt:lpstr>
      <vt:lpstr>Calibri</vt:lpstr>
      <vt:lpstr>Times New Roman</vt:lpstr>
      <vt:lpstr>Verdana</vt:lpstr>
      <vt:lpstr>Wingdings</vt:lpstr>
      <vt:lpstr>Office Theme</vt:lpstr>
      <vt:lpstr>Image</vt:lpstr>
      <vt:lpstr>How to better diagnose ultrasound probe issues in today’s ever-changing environment.</vt:lpstr>
      <vt:lpstr>What we will cover</vt:lpstr>
      <vt:lpstr>Yesterday and Today</vt:lpstr>
      <vt:lpstr>Probes of Today</vt:lpstr>
      <vt:lpstr>Element Characteristics PZT </vt:lpstr>
      <vt:lpstr>How PZT Arrays are Made</vt:lpstr>
      <vt:lpstr>PZT Arrays</vt:lpstr>
      <vt:lpstr>How PZT Arrays are Made</vt:lpstr>
      <vt:lpstr>How PZT Arrays are Made</vt:lpstr>
      <vt:lpstr>New Technologies</vt:lpstr>
      <vt:lpstr>New Technologies</vt:lpstr>
      <vt:lpstr>Definitions</vt:lpstr>
      <vt:lpstr>Single Crystal Arrays</vt:lpstr>
      <vt:lpstr>Matrix Array</vt:lpstr>
      <vt:lpstr>Matrix Array</vt:lpstr>
      <vt:lpstr>Matrix Array</vt:lpstr>
      <vt:lpstr>Matrix Array</vt:lpstr>
      <vt:lpstr>Matrix Array problems</vt:lpstr>
      <vt:lpstr>CMUT Technology</vt:lpstr>
      <vt:lpstr>CMUT Array</vt:lpstr>
      <vt:lpstr>CMUT Array</vt:lpstr>
      <vt:lpstr>CMUT Array</vt:lpstr>
      <vt:lpstr>CMUT Array</vt:lpstr>
      <vt:lpstr>Dead elements </vt:lpstr>
      <vt:lpstr>Doppler Issues</vt:lpstr>
      <vt:lpstr>Testing Today’s Probes</vt:lpstr>
      <vt:lpstr>Traditional Testing Methods</vt:lpstr>
      <vt:lpstr>New Testing Methods</vt:lpstr>
      <vt:lpstr>Testing Today’s Probes</vt:lpstr>
      <vt:lpstr>Example Test of Single Crystal Array</vt:lpstr>
      <vt:lpstr>Example of Single Crystal Array Test</vt:lpstr>
      <vt:lpstr>Electronic Multiplex Probes</vt:lpstr>
      <vt:lpstr>New Lens Technology</vt:lpstr>
      <vt:lpstr>OEM lens vs. Replacement Poor Lens</vt:lpstr>
      <vt:lpstr>What do these new technologies mean to you?</vt:lpstr>
      <vt:lpstr>What do these new technologies mean to you?</vt:lpstr>
      <vt:lpstr>Return On Investment (ROI)</vt:lpstr>
      <vt:lpstr>Return On Investment (ROI)</vt:lpstr>
      <vt:lpstr>A cost-effective probe program</vt:lpstr>
      <vt:lpstr>Probes in the U.S.</vt:lpstr>
      <vt:lpstr>Q &amp; A</vt:lpstr>
    </vt:vector>
  </TitlesOfParts>
  <Company>Conquest Imaging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Conrad</dc:creator>
  <cp:lastModifiedBy>Bob Broschart</cp:lastModifiedBy>
  <cp:revision>115</cp:revision>
  <dcterms:created xsi:type="dcterms:W3CDTF">2015-07-31T22:13:21Z</dcterms:created>
  <dcterms:modified xsi:type="dcterms:W3CDTF">2018-04-02T18:12:18Z</dcterms:modified>
</cp:coreProperties>
</file>