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3" r:id="rId2"/>
    <p:sldId id="264" r:id="rId3"/>
    <p:sldId id="265" r:id="rId4"/>
    <p:sldId id="266" r:id="rId5"/>
    <p:sldId id="295" r:id="rId6"/>
    <p:sldId id="268" r:id="rId7"/>
    <p:sldId id="269" r:id="rId8"/>
    <p:sldId id="267" r:id="rId9"/>
    <p:sldId id="288" r:id="rId10"/>
    <p:sldId id="289" r:id="rId11"/>
    <p:sldId id="290" r:id="rId12"/>
    <p:sldId id="291" r:id="rId13"/>
    <p:sldId id="270" r:id="rId14"/>
    <p:sldId id="292" r:id="rId15"/>
    <p:sldId id="271" r:id="rId16"/>
    <p:sldId id="293" r:id="rId17"/>
    <p:sldId id="272" r:id="rId18"/>
    <p:sldId id="273" r:id="rId19"/>
    <p:sldId id="286" r:id="rId20"/>
    <p:sldId id="274" r:id="rId21"/>
    <p:sldId id="278" r:id="rId22"/>
    <p:sldId id="275" r:id="rId23"/>
    <p:sldId id="276" r:id="rId24"/>
    <p:sldId id="277" r:id="rId25"/>
    <p:sldId id="279" r:id="rId26"/>
    <p:sldId id="280" r:id="rId27"/>
    <p:sldId id="294" r:id="rId28"/>
    <p:sldId id="281" r:id="rId29"/>
    <p:sldId id="282" r:id="rId30"/>
    <p:sldId id="283" r:id="rId31"/>
    <p:sldId id="287" r:id="rId32"/>
    <p:sldId id="284" r:id="rId33"/>
    <p:sldId id="285" r:id="rId3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54D"/>
    <a:srgbClr val="FFFFFF"/>
    <a:srgbClr val="2C95D2"/>
    <a:srgbClr val="F37F67"/>
    <a:srgbClr val="000000"/>
    <a:srgbClr val="0F99D6"/>
    <a:srgbClr val="266196"/>
    <a:srgbClr val="0099FF"/>
    <a:srgbClr val="AC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" y="5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84F027-8F48-44A3-983A-96CC2FC6DD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23853-C4A0-4C16-9234-E73F17D38D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691C7FC-C3FA-4E08-935C-B1870487B5E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E42F0-9D80-45A9-AEAA-7ED9B5022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41377-6C8C-47CA-9ADC-3C7678D99C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77FC8D-19A2-4777-A07F-3D1B6A94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1CED0B36-66A6-417B-A169-76E12C649B9F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6FCB8A51-5464-4A93-B703-0E9527E84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2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4306CA-46F1-4BEE-9BA6-65B319FA4B03}"/>
              </a:ext>
            </a:extLst>
          </p:cNvPr>
          <p:cNvSpPr/>
          <p:nvPr userDrawn="1"/>
        </p:nvSpPr>
        <p:spPr>
          <a:xfrm>
            <a:off x="0" y="2931"/>
            <a:ext cx="12198096" cy="6279093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C24989-7CB0-4673-98A1-728E45BB0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6" y="396920"/>
            <a:ext cx="8154578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1410" y="6492875"/>
            <a:ext cx="2510589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3215C9-B1D6-4212-990C-5A1FE34E7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21" y="346450"/>
            <a:ext cx="7600321" cy="11124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88F056-01B0-4154-BAEF-4A14F108DB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" y="1715372"/>
            <a:ext cx="12199767" cy="4344080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02511" y="5139754"/>
            <a:ext cx="4757166" cy="60267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Calilbri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02511" y="4316947"/>
            <a:ext cx="4757165" cy="61195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Presented by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295421" y="2438400"/>
            <a:ext cx="7600321" cy="120700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A7897A-EADC-42BA-9759-69F27F59137A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1E636E-9096-4317-A5A6-27CEE2D87A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6949B8-6C90-4F0A-828A-9E8A9EC59F2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773914-E167-462F-84F9-386412508B1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4AE958-AE57-4716-9513-5C9C9EAA4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E2D9B7-2827-4BB0-84BA-F2559C6BED05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1787552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620" y="787540"/>
            <a:ext cx="3932237" cy="12698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9636" y="6491456"/>
            <a:ext cx="2743200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13FD63-BA65-44FA-8258-0F6E5AE3AE13}"/>
              </a:ext>
            </a:extLst>
          </p:cNvPr>
          <p:cNvSpPr/>
          <p:nvPr userDrawn="1"/>
        </p:nvSpPr>
        <p:spPr>
          <a:xfrm>
            <a:off x="-836" y="0"/>
            <a:ext cx="12198096" cy="673240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8F3767-5656-4947-AA88-93E3957AC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E6F067-DA3B-42C5-82A4-EFC9256992FE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DA19E6-0F0F-48EE-995A-2DE2715DA6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0D8819-997D-44DA-ABD8-5BC0122977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89AAD4-4DBB-4F33-B9C2-4780D9C217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BDE975-2188-474D-A84A-8204C4E4AB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9" y="38234"/>
            <a:ext cx="4196141" cy="6141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85A3E2-6B0E-4026-89FE-4D1324CEBB3D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81952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2174"/>
            <a:ext cx="10515600" cy="9185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B122E-655A-42E4-A836-60265C3AB696}"/>
              </a:ext>
            </a:extLst>
          </p:cNvPr>
          <p:cNvSpPr/>
          <p:nvPr userDrawn="1"/>
        </p:nvSpPr>
        <p:spPr>
          <a:xfrm>
            <a:off x="-836" y="0"/>
            <a:ext cx="12198096" cy="673240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3886CA-B03B-4785-B94E-6C0B930EC5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2A90D4-926C-4E20-97C4-376C09F9F975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AE1D8C-9321-4BBE-B41C-3178D46FD8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A7484B-9ADD-41AC-A76A-9CBCD4ACC8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DEE93E-F5A7-488D-866C-43476F680F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A6070E-01BC-40A4-A02E-13EC0A8842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9" y="38234"/>
            <a:ext cx="4196141" cy="6141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2732BC-5510-43F9-BEB1-6438613F6B98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259823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11043"/>
            <a:ext cx="2628900" cy="54659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11043"/>
            <a:ext cx="7734300" cy="54659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46CFC0-90F0-48ED-A182-CBFBBA507DC3}"/>
              </a:ext>
            </a:extLst>
          </p:cNvPr>
          <p:cNvSpPr/>
          <p:nvPr userDrawn="1"/>
        </p:nvSpPr>
        <p:spPr>
          <a:xfrm>
            <a:off x="-836" y="0"/>
            <a:ext cx="12198096" cy="673240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AF146B-3CEC-4923-9DC1-29BD757722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EB5DCC-1D9E-43B9-BB59-F84D329B8D83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8C4FE4-9806-4FF7-A22C-1828476A90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EB7FA3-AD4A-4BF3-8DC4-FDB01F88E4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99B306-D4AB-4AA8-9631-EA278336F3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539B9F-89C4-4B16-9C2B-2C8EACADD9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9" y="38234"/>
            <a:ext cx="4196141" cy="6141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E828C4-294D-45B1-A968-5C327E7217A8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137594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36" y="0"/>
            <a:ext cx="12198096" cy="673240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914323"/>
            <a:ext cx="12173916" cy="45208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defRPr sz="2800" b="1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581286"/>
            <a:ext cx="10515600" cy="4558258"/>
          </a:xfrm>
        </p:spPr>
        <p:txBody>
          <a:bodyPr/>
          <a:lstStyle>
            <a:lvl1pPr>
              <a:defRPr sz="2400" b="1"/>
            </a:lvl1pPr>
            <a:lvl2pPr marL="685800" indent="-228600">
              <a:buFont typeface="Wingdings" panose="05000000000000000000" pitchFamily="2" charset="2"/>
              <a:buChar char="§"/>
              <a:defRPr sz="2000" b="0"/>
            </a:lvl2pPr>
            <a:lvl3pPr marL="1143000" indent="-228600">
              <a:buFont typeface="Courier New" panose="02070309020205020404" pitchFamily="49" charset="0"/>
              <a:buChar char="o"/>
              <a:defRPr sz="1800" b="0"/>
            </a:lvl3pPr>
            <a:lvl4pPr marL="1600200" indent="-228600">
              <a:buFont typeface="Wingdings" panose="05000000000000000000" pitchFamily="2" charset="2"/>
              <a:buChar char=""/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3133"/>
            <a:ext cx="2743200" cy="365125"/>
          </a:xfrm>
        </p:spPr>
        <p:txBody>
          <a:bodyPr/>
          <a:lstStyle/>
          <a:p>
            <a:fld id="{31828B64-88D7-4A49-8F5D-25A2CE54C9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E812526-8CE6-4303-91C6-D427C39AD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2278FDD-A579-4505-86D3-437EBAC2A647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1097EA-7E12-4F60-9327-CDD7F36F60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BB08E7E-32D1-41BC-92A4-AC5523D154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821C99-0413-425A-A351-397309525A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FEBCBCC-8220-4D88-82D1-CB81FBCB00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9" y="38234"/>
            <a:ext cx="4196141" cy="6141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FC4717-8511-4345-900B-475F1EEBFD0E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98844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0063"/>
            <a:ext cx="2743200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B05ADF-4464-49E4-98DE-532A268B65D8}"/>
              </a:ext>
            </a:extLst>
          </p:cNvPr>
          <p:cNvSpPr/>
          <p:nvPr userDrawn="1"/>
        </p:nvSpPr>
        <p:spPr>
          <a:xfrm>
            <a:off x="-836" y="0"/>
            <a:ext cx="12198096" cy="673240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6F39C7-3137-4021-B3A2-29B4452E8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2B7FBB9-7EDF-4530-BB87-50519D5DDE3C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B12AED8-BFBE-4C82-92E9-D4FA1D0A4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74ED38-17C3-4984-840B-77908362D8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3C7737-A797-453F-8DF7-1E9A2BF917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A38A6B-39E1-4282-82EA-905DE0DF18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9" y="38234"/>
            <a:ext cx="4196141" cy="6141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FC1A4-E0CA-4A1C-A972-B28AF181B095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53001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240"/>
            <a:ext cx="10515600" cy="10174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5B144-D407-404D-A246-8E471E5DB5F3}"/>
              </a:ext>
            </a:extLst>
          </p:cNvPr>
          <p:cNvSpPr/>
          <p:nvPr userDrawn="1"/>
        </p:nvSpPr>
        <p:spPr>
          <a:xfrm>
            <a:off x="-836" y="0"/>
            <a:ext cx="12198096" cy="673240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950DDE-9947-47EE-8586-E479992C8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26FDE6-843C-4BE9-87C1-C69423A9CC79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BAAB10-9ADE-4044-B619-6402ACA71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57BC90-C973-48F9-BAFC-EB072E742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2D7FE6-51D4-4260-B609-B968FD2A9C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2B26FF-CBFE-41CF-A7F7-39056DF1C7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9" y="38234"/>
            <a:ext cx="4196141" cy="6141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0D43EE-B75B-44B3-8456-3606B17309D4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270741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10020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86903"/>
            <a:ext cx="10514012" cy="433387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863630-EC7A-4A54-A04B-9B5C47FF1C1D}"/>
              </a:ext>
            </a:extLst>
          </p:cNvPr>
          <p:cNvSpPr/>
          <p:nvPr userDrawn="1"/>
        </p:nvSpPr>
        <p:spPr>
          <a:xfrm>
            <a:off x="-836" y="0"/>
            <a:ext cx="12198096" cy="673240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ED1DBE-2406-40BF-A45C-5823CA155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89B3F5-5AD2-4AB3-91D8-696F7F3986D6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1CC4D0-6E8C-4DB2-B121-224151B4AA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BC983D-FB99-4F65-8311-8468EFF2AC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77B459-6E4B-4F3A-9609-B80CB60D29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926E6B-C259-4530-B22D-B1B7E86CB0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9" y="38234"/>
            <a:ext cx="4196141" cy="6141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39EA4F-B0CF-459B-A594-C27029456D96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146300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10020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41F91-BD35-4A9C-8850-70FD6234DEFF}"/>
              </a:ext>
            </a:extLst>
          </p:cNvPr>
          <p:cNvSpPr/>
          <p:nvPr userDrawn="1"/>
        </p:nvSpPr>
        <p:spPr>
          <a:xfrm>
            <a:off x="-836" y="0"/>
            <a:ext cx="12198096" cy="673240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59E7D4-90FF-4ED7-B4D7-39B7DB864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E2A36C9-ECA7-42A6-85BD-9ED0683A27A4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00B0A8-81D5-4967-A504-D298D97DFC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F55364-C820-48E0-9D02-7ECB14ACFD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964A4A-A69E-4A9E-ACDC-0AC3F1A89A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46C298-4DCC-459F-8D89-849CB4890B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9" y="38234"/>
            <a:ext cx="4196141" cy="6141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A84CFB-290C-4DB1-A910-D86B7324F56F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204111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5678"/>
            <a:ext cx="10515600" cy="9950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051B6-1D76-4BB1-94AF-FF1103DB9206}"/>
              </a:ext>
            </a:extLst>
          </p:cNvPr>
          <p:cNvSpPr/>
          <p:nvPr userDrawn="1"/>
        </p:nvSpPr>
        <p:spPr>
          <a:xfrm>
            <a:off x="-836" y="0"/>
            <a:ext cx="12198096" cy="673240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87495F-3F6F-4D02-8D4F-169486B1E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62BD38-EEDA-4925-B2A9-5F082A7423B6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00DD5F-D944-4DD7-95FE-3130BE0606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0ADD52-B33A-4C53-96CC-F9F5E81EFD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8ED454-249D-4038-A727-1D58A0BBCE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85825D-B1A2-4D2C-AB9D-E7337396D3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9" y="38234"/>
            <a:ext cx="4196141" cy="614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AF1FAB-A26F-456C-898B-B8CD6AB47C9C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4855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99D0C-9863-49AB-A850-444D899F7F1C}"/>
              </a:ext>
            </a:extLst>
          </p:cNvPr>
          <p:cNvSpPr/>
          <p:nvPr userDrawn="1"/>
        </p:nvSpPr>
        <p:spPr>
          <a:xfrm>
            <a:off x="-836" y="0"/>
            <a:ext cx="12198096" cy="673240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9A327B-6665-4B42-AA9D-434343347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FF5FA8-3DE3-4AE4-AD91-AFA4168D99A3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0B7237-9E36-47FB-9E50-BAA3EB7A9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B6B730-48E4-4261-8070-D155501DFD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4CDFD4-6F8F-4BF9-909C-EEA42CADF2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DFA4BA-AE2F-4DCF-819A-26BF428562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9" y="38234"/>
            <a:ext cx="4196141" cy="614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FCDCF1-7DB9-4F80-AA32-682CCD4CDF30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428641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7522"/>
            <a:ext cx="3932237" cy="12798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F84CF-45AE-4C3C-895D-15A5918BF6F5}"/>
              </a:ext>
            </a:extLst>
          </p:cNvPr>
          <p:cNvSpPr/>
          <p:nvPr userDrawn="1"/>
        </p:nvSpPr>
        <p:spPr>
          <a:xfrm>
            <a:off x="-836" y="0"/>
            <a:ext cx="12198096" cy="673240"/>
          </a:xfrm>
          <a:prstGeom prst="rect">
            <a:avLst/>
          </a:prstGeom>
          <a:solidFill>
            <a:srgbClr val="3F454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16731A-427F-417B-9326-D46716FD3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9" b="4712"/>
          <a:stretch/>
        </p:blipFill>
        <p:spPr>
          <a:xfrm>
            <a:off x="27156" y="6406475"/>
            <a:ext cx="4487942" cy="441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B52A1B-836E-46D4-8AEE-7A5F63BD54D3}"/>
              </a:ext>
            </a:extLst>
          </p:cNvPr>
          <p:cNvSpPr/>
          <p:nvPr userDrawn="1"/>
        </p:nvSpPr>
        <p:spPr>
          <a:xfrm>
            <a:off x="-836" y="6279504"/>
            <a:ext cx="12192836" cy="45719"/>
          </a:xfrm>
          <a:prstGeom prst="rect">
            <a:avLst/>
          </a:prstGeom>
          <a:gradFill flip="none" rotWithShape="1">
            <a:gsLst>
              <a:gs pos="0">
                <a:srgbClr val="F37F67"/>
              </a:gs>
              <a:gs pos="53000">
                <a:srgbClr val="2C95D2"/>
              </a:gs>
              <a:gs pos="100000">
                <a:srgbClr val="3F454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25A19C-4613-4D72-9BF5-CAB9E30B4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98" y="6343886"/>
            <a:ext cx="504784" cy="5047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CB030E-4097-434F-8CBA-C99D6BEA6A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81" y="6343886"/>
            <a:ext cx="494512" cy="5043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B57EEF-3EB9-47BF-95FE-2030108019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6344682"/>
            <a:ext cx="503576" cy="503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DA26C2-1ED8-4BEA-8CB1-77E95A4EFD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9" y="38234"/>
            <a:ext cx="4196141" cy="6141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354A96-CB67-4A2B-A2F2-C3A26C4F243A}"/>
              </a:ext>
            </a:extLst>
          </p:cNvPr>
          <p:cNvSpPr txBox="1"/>
          <p:nvPr userDrawn="1"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255592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1026"/>
            <a:ext cx="10515600" cy="989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1733F-4BBA-471C-91B8-D02268CC1DDF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9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6DC9-C89B-4DD2-8A69-3C561D784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4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dipasquale@technicalprospects.com" TargetMode="External"/><Relationship Id="rId2" Type="http://schemas.openxmlformats.org/officeDocument/2006/relationships/hyperlink" Target="http://www.technicalprospects.com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lfuerst@technicalprospects.com" TargetMode="External"/><Relationship Id="rId4" Type="http://schemas.openxmlformats.org/officeDocument/2006/relationships/hyperlink" Target="mailto:parts@technicalprospect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702511" y="3780625"/>
            <a:ext cx="4757165" cy="61195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="1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b="0" i="0" dirty="0"/>
              <a:t>Presented by</a:t>
            </a:r>
          </a:p>
          <a:p>
            <a:r>
              <a:rPr lang="en-US" sz="2400" i="0" dirty="0">
                <a:latin typeface="Formal436 BT" panose="03060802040302020203" pitchFamily="66" charset="0"/>
              </a:rPr>
              <a:t>John DiPasquale</a:t>
            </a:r>
          </a:p>
          <a:p>
            <a:endParaRPr lang="en-US" b="0" i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noFill/>
        </p:spPr>
        <p:txBody>
          <a:bodyPr>
            <a:noAutofit/>
          </a:bodyPr>
          <a:lstStyle>
            <a:lvl1pPr marL="0" indent="0" algn="ctr">
              <a:buNone/>
              <a:defRPr sz="3600">
                <a:latin typeface="Arial Black" panose="020B0A04020102020204" pitchFamily="34" charset="0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Troubleshooting Today’s </a:t>
            </a:r>
          </a:p>
          <a:p>
            <a:r>
              <a:rPr lang="en-US" sz="3200" dirty="0">
                <a:solidFill>
                  <a:schemeClr val="tx1"/>
                </a:solidFill>
              </a:rPr>
              <a:t>X-ray Systems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0386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EDEA0-4309-42F7-8EC3-88DD9E584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82" y="4798827"/>
            <a:ext cx="2921798" cy="6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0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84CA-38EE-49A9-9D59-1019D88A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Generators – Three Phase, 6 pulse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9E506E-3D8E-4D28-90EA-1EF961BC4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66" y="1742032"/>
            <a:ext cx="7834184" cy="436547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15688-19C7-44B4-9600-5CB5C1AE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B64-88D7-4A49-8F5D-25A2CE54C90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7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84CA-38EE-49A9-9D59-1019D88A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Generators – Three Phase, 12 pulse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9E506E-3D8E-4D28-90EA-1EF961BC4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44" y="1742032"/>
            <a:ext cx="8279027" cy="436547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15688-19C7-44B4-9600-5CB5C1AE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B64-88D7-4A49-8F5D-25A2CE54C9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84CA-38EE-49A9-9D59-1019D88A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Generators – High Frequency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9E506E-3D8E-4D28-90EA-1EF961BC4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8" y="1742032"/>
            <a:ext cx="7956884" cy="436547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15688-19C7-44B4-9600-5CB5C1AE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B64-88D7-4A49-8F5D-25A2CE54C90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2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FBE4-288E-4E7E-ACEF-8E7522CB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3723"/>
            <a:ext cx="10515600" cy="574432"/>
          </a:xfrm>
        </p:spPr>
        <p:txBody>
          <a:bodyPr>
            <a:normAutofit fontScale="90000"/>
          </a:bodyPr>
          <a:lstStyle/>
          <a:p>
            <a:r>
              <a:rPr lang="en-US" dirty="0"/>
              <a:t>Imaging Systems…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D7A2CD-F1BD-4AD4-B821-9B8724AF7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359878"/>
            <a:ext cx="10514012" cy="37689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Radiographic Imaging Systems – Types &amp; Components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CAF0ED-3E8B-49ED-AD2E-1F2667205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377" y="1777915"/>
            <a:ext cx="3409557" cy="450411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Film Systems Components</a:t>
            </a:r>
          </a:p>
          <a:p>
            <a:pPr lvl="1"/>
            <a:r>
              <a:rPr lang="en-US" dirty="0"/>
              <a:t>3D Top &amp; Tube Stands</a:t>
            </a:r>
          </a:p>
          <a:p>
            <a:pPr lvl="2"/>
            <a:r>
              <a:rPr lang="en-US" dirty="0"/>
              <a:t>Tube &amp; Collimator positioning</a:t>
            </a:r>
          </a:p>
          <a:p>
            <a:pPr lvl="2"/>
            <a:r>
              <a:rPr lang="en-US" dirty="0"/>
              <a:t>X, Y, &amp; Z axis movements</a:t>
            </a:r>
          </a:p>
          <a:p>
            <a:pPr lvl="2"/>
            <a:r>
              <a:rPr lang="el-GR" dirty="0"/>
              <a:t>α</a:t>
            </a:r>
            <a:r>
              <a:rPr lang="en-US" dirty="0"/>
              <a:t> &amp; </a:t>
            </a:r>
            <a:r>
              <a:rPr lang="el-GR" dirty="0"/>
              <a:t>β</a:t>
            </a:r>
            <a:r>
              <a:rPr lang="en-US" dirty="0"/>
              <a:t> rotations</a:t>
            </a:r>
          </a:p>
          <a:p>
            <a:pPr lvl="1"/>
            <a:r>
              <a:rPr lang="en-US" dirty="0"/>
              <a:t>Table / Wall Stand</a:t>
            </a:r>
          </a:p>
          <a:p>
            <a:pPr lvl="2"/>
            <a:r>
              <a:rPr lang="en-US" dirty="0" err="1"/>
              <a:t>Phototimers</a:t>
            </a:r>
            <a:endParaRPr lang="en-US" dirty="0"/>
          </a:p>
          <a:p>
            <a:pPr lvl="2"/>
            <a:r>
              <a:rPr lang="en-US" dirty="0"/>
              <a:t>Bucky/Grids </a:t>
            </a:r>
          </a:p>
          <a:p>
            <a:pPr lvl="1"/>
            <a:r>
              <a:rPr lang="en-US" dirty="0"/>
              <a:t>Film</a:t>
            </a:r>
          </a:p>
          <a:p>
            <a:pPr lvl="2"/>
            <a:r>
              <a:rPr lang="en-US" dirty="0"/>
              <a:t>Direct</a:t>
            </a:r>
          </a:p>
          <a:p>
            <a:pPr lvl="2"/>
            <a:r>
              <a:rPr lang="en-US" dirty="0"/>
              <a:t>Screen type - Single/double emulsion</a:t>
            </a:r>
          </a:p>
          <a:p>
            <a:pPr lvl="1"/>
            <a:r>
              <a:rPr lang="en-US" dirty="0"/>
              <a:t>Cassettes</a:t>
            </a:r>
          </a:p>
          <a:p>
            <a:pPr lvl="2"/>
            <a:r>
              <a:rPr lang="en-US" dirty="0"/>
              <a:t>Paper</a:t>
            </a:r>
          </a:p>
          <a:p>
            <a:pPr lvl="2"/>
            <a:r>
              <a:rPr lang="en-US" dirty="0"/>
              <a:t>Screen</a:t>
            </a:r>
          </a:p>
          <a:p>
            <a:pPr lvl="1"/>
            <a:r>
              <a:rPr lang="en-US" dirty="0"/>
              <a:t>Processor</a:t>
            </a:r>
          </a:p>
          <a:p>
            <a:pPr lvl="2"/>
            <a:r>
              <a:rPr lang="en-US" dirty="0"/>
              <a:t>Manual</a:t>
            </a:r>
          </a:p>
          <a:p>
            <a:pPr lvl="2"/>
            <a:r>
              <a:rPr lang="en-US" dirty="0"/>
              <a:t>Automatic</a:t>
            </a:r>
          </a:p>
          <a:p>
            <a:pPr lvl="1"/>
            <a:r>
              <a:rPr lang="en-US" dirty="0"/>
              <a:t>Viewing</a:t>
            </a:r>
          </a:p>
          <a:p>
            <a:pPr lvl="2"/>
            <a:r>
              <a:rPr lang="en-US" dirty="0"/>
              <a:t>Light Boxes</a:t>
            </a:r>
          </a:p>
          <a:p>
            <a:pPr lvl="2"/>
            <a:r>
              <a:rPr lang="en-US" dirty="0"/>
              <a:t>Hot lights</a:t>
            </a:r>
          </a:p>
          <a:p>
            <a:pPr lvl="1"/>
            <a:r>
              <a:rPr lang="en-US" dirty="0"/>
              <a:t>Film Storage Rooms</a:t>
            </a:r>
          </a:p>
          <a:p>
            <a:pPr lvl="2"/>
            <a:r>
              <a:rPr lang="en-US" dirty="0"/>
              <a:t>Size</a:t>
            </a:r>
          </a:p>
          <a:p>
            <a:pPr lvl="2"/>
            <a:r>
              <a:rPr lang="en-US" dirty="0"/>
              <a:t>Temp &amp; Humidity controlled</a:t>
            </a:r>
          </a:p>
          <a:p>
            <a:pPr lvl="3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421041-E5EF-4AEC-AC13-B1793B54C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43619" y="1781059"/>
            <a:ext cx="3311770" cy="450097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Digital Systems Components </a:t>
            </a:r>
          </a:p>
          <a:p>
            <a:pPr lvl="1"/>
            <a:r>
              <a:rPr lang="en-US" dirty="0"/>
              <a:t>3D Top &amp; Tube Stands</a:t>
            </a:r>
          </a:p>
          <a:p>
            <a:pPr lvl="2"/>
            <a:r>
              <a:rPr lang="en-US" dirty="0"/>
              <a:t>Tube &amp; Collimator positioning</a:t>
            </a:r>
          </a:p>
          <a:p>
            <a:pPr lvl="2"/>
            <a:r>
              <a:rPr lang="en-US" dirty="0"/>
              <a:t>X, Y, &amp; Z axis movements</a:t>
            </a:r>
          </a:p>
          <a:p>
            <a:pPr lvl="2"/>
            <a:r>
              <a:rPr lang="el-GR" dirty="0"/>
              <a:t>α</a:t>
            </a:r>
            <a:r>
              <a:rPr lang="en-US" dirty="0"/>
              <a:t> &amp; </a:t>
            </a:r>
            <a:r>
              <a:rPr lang="el-GR" dirty="0"/>
              <a:t>β</a:t>
            </a:r>
            <a:r>
              <a:rPr lang="en-US" dirty="0"/>
              <a:t> rotations</a:t>
            </a:r>
          </a:p>
          <a:p>
            <a:pPr lvl="1"/>
            <a:r>
              <a:rPr lang="en-US" dirty="0"/>
              <a:t>Table / Wall Stand</a:t>
            </a:r>
          </a:p>
          <a:p>
            <a:pPr lvl="2"/>
            <a:r>
              <a:rPr lang="en-US" dirty="0" err="1"/>
              <a:t>Phototimers</a:t>
            </a:r>
            <a:endParaRPr lang="en-US" dirty="0"/>
          </a:p>
          <a:p>
            <a:pPr lvl="2"/>
            <a:r>
              <a:rPr lang="en-US" dirty="0"/>
              <a:t>Bucky/Grids </a:t>
            </a:r>
          </a:p>
          <a:p>
            <a:pPr lvl="1"/>
            <a:r>
              <a:rPr lang="en-US" dirty="0"/>
              <a:t>Detectors</a:t>
            </a:r>
          </a:p>
          <a:p>
            <a:pPr lvl="2"/>
            <a:r>
              <a:rPr lang="en-US" dirty="0"/>
              <a:t>Direct</a:t>
            </a:r>
          </a:p>
          <a:p>
            <a:pPr lvl="2"/>
            <a:r>
              <a:rPr lang="en-US" dirty="0"/>
              <a:t>Scintillation layer type</a:t>
            </a:r>
          </a:p>
          <a:p>
            <a:pPr lvl="2"/>
            <a:r>
              <a:rPr lang="en-US" dirty="0"/>
              <a:t>Flash circuits</a:t>
            </a:r>
          </a:p>
          <a:p>
            <a:pPr lvl="2"/>
            <a:r>
              <a:rPr lang="en-US" dirty="0"/>
              <a:t>Types</a:t>
            </a:r>
          </a:p>
          <a:p>
            <a:pPr lvl="3"/>
            <a:r>
              <a:rPr lang="en-US" dirty="0"/>
              <a:t>Fixed</a:t>
            </a:r>
          </a:p>
          <a:p>
            <a:pPr lvl="3"/>
            <a:r>
              <a:rPr lang="en-US" dirty="0"/>
              <a:t>Wireless</a:t>
            </a:r>
          </a:p>
          <a:p>
            <a:pPr lvl="1"/>
            <a:r>
              <a:rPr lang="en-US" dirty="0"/>
              <a:t>Computers</a:t>
            </a:r>
          </a:p>
          <a:p>
            <a:pPr lvl="2"/>
            <a:r>
              <a:rPr lang="en-US" dirty="0"/>
              <a:t>Processing software</a:t>
            </a:r>
          </a:p>
          <a:p>
            <a:pPr lvl="2"/>
            <a:r>
              <a:rPr lang="en-US" dirty="0"/>
              <a:t>Image Storage</a:t>
            </a:r>
          </a:p>
          <a:p>
            <a:pPr lvl="1"/>
            <a:r>
              <a:rPr lang="en-US" dirty="0"/>
              <a:t>Monitors</a:t>
            </a:r>
          </a:p>
          <a:p>
            <a:pPr lvl="2"/>
            <a:r>
              <a:rPr lang="en-US" dirty="0"/>
              <a:t>Technologist</a:t>
            </a:r>
          </a:p>
          <a:p>
            <a:pPr lvl="2"/>
            <a:r>
              <a:rPr lang="en-US" dirty="0"/>
              <a:t>Physician</a:t>
            </a:r>
          </a:p>
          <a:p>
            <a:pPr lvl="1"/>
            <a:r>
              <a:rPr lang="en-US" dirty="0"/>
              <a:t>PACS</a:t>
            </a:r>
          </a:p>
          <a:p>
            <a:pPr lvl="2"/>
            <a:r>
              <a:rPr lang="en-US" dirty="0"/>
              <a:t>Storage &amp; Retrieval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E0D1-DCA3-4574-8AF3-BBB28116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B667640-C3E9-4874-829E-FF0DD45E96A9}"/>
              </a:ext>
            </a:extLst>
          </p:cNvPr>
          <p:cNvSpPr txBox="1">
            <a:spLocks/>
          </p:cNvSpPr>
          <p:nvPr/>
        </p:nvSpPr>
        <p:spPr>
          <a:xfrm>
            <a:off x="4488515" y="1780765"/>
            <a:ext cx="3317522" cy="4504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CR Systems Components</a:t>
            </a:r>
          </a:p>
          <a:p>
            <a:pPr lvl="1"/>
            <a:r>
              <a:rPr lang="en-US" sz="2700" dirty="0"/>
              <a:t>3D Top &amp; Tube Stands</a:t>
            </a:r>
          </a:p>
          <a:p>
            <a:pPr lvl="2"/>
            <a:r>
              <a:rPr lang="en-US" sz="2300" dirty="0"/>
              <a:t>Tube &amp; Collimator positioning</a:t>
            </a:r>
          </a:p>
          <a:p>
            <a:pPr lvl="2"/>
            <a:r>
              <a:rPr lang="en-US" sz="2300" dirty="0"/>
              <a:t>X, Y, &amp; Z axis movements</a:t>
            </a:r>
          </a:p>
          <a:p>
            <a:pPr lvl="2"/>
            <a:r>
              <a:rPr lang="el-GR" sz="2300" dirty="0"/>
              <a:t>α</a:t>
            </a:r>
            <a:r>
              <a:rPr lang="en-US" sz="2300" dirty="0"/>
              <a:t> &amp; </a:t>
            </a:r>
            <a:r>
              <a:rPr lang="el-GR" sz="2300" dirty="0"/>
              <a:t>β</a:t>
            </a:r>
            <a:r>
              <a:rPr lang="en-US" sz="2300" dirty="0"/>
              <a:t> rotations</a:t>
            </a:r>
          </a:p>
          <a:p>
            <a:pPr lvl="1"/>
            <a:r>
              <a:rPr lang="en-US" sz="2700" dirty="0"/>
              <a:t>Table / Wall Stand</a:t>
            </a:r>
          </a:p>
          <a:p>
            <a:pPr lvl="2"/>
            <a:r>
              <a:rPr lang="en-US" sz="2300" dirty="0" err="1"/>
              <a:t>Phototimers</a:t>
            </a:r>
            <a:endParaRPr lang="en-US" sz="2300" dirty="0"/>
          </a:p>
          <a:p>
            <a:pPr lvl="2"/>
            <a:r>
              <a:rPr lang="en-US" sz="2300" dirty="0"/>
              <a:t>Bucky/Grids </a:t>
            </a:r>
          </a:p>
          <a:p>
            <a:pPr lvl="1"/>
            <a:r>
              <a:rPr lang="en-US" sz="2700" dirty="0"/>
              <a:t>Cassettes</a:t>
            </a:r>
          </a:p>
          <a:p>
            <a:pPr lvl="2"/>
            <a:r>
              <a:rPr lang="en-US" sz="2300" dirty="0"/>
              <a:t>Intensifying screen</a:t>
            </a:r>
          </a:p>
          <a:p>
            <a:pPr lvl="2"/>
            <a:r>
              <a:rPr lang="en-US" sz="2300" dirty="0"/>
              <a:t>Plate</a:t>
            </a:r>
          </a:p>
          <a:p>
            <a:pPr lvl="1"/>
            <a:r>
              <a:rPr lang="en-US" sz="2700" dirty="0"/>
              <a:t>Reader</a:t>
            </a:r>
          </a:p>
          <a:p>
            <a:pPr lvl="2"/>
            <a:r>
              <a:rPr lang="en-US" sz="2300" dirty="0"/>
              <a:t>Laser</a:t>
            </a:r>
          </a:p>
          <a:p>
            <a:pPr lvl="2"/>
            <a:r>
              <a:rPr lang="en-US" sz="2300" dirty="0"/>
              <a:t>PMT / camera</a:t>
            </a:r>
          </a:p>
          <a:p>
            <a:pPr lvl="2"/>
            <a:r>
              <a:rPr lang="en-US" sz="2300" dirty="0"/>
              <a:t>Light - flashing</a:t>
            </a:r>
          </a:p>
          <a:p>
            <a:pPr lvl="1"/>
            <a:r>
              <a:rPr lang="en-US" sz="2700" dirty="0"/>
              <a:t>Computer</a:t>
            </a:r>
          </a:p>
          <a:p>
            <a:pPr lvl="2"/>
            <a:r>
              <a:rPr lang="en-US" sz="2300" dirty="0"/>
              <a:t>Processing software</a:t>
            </a:r>
          </a:p>
          <a:p>
            <a:pPr lvl="2"/>
            <a:r>
              <a:rPr lang="en-US" sz="2300" dirty="0"/>
              <a:t>Image Storage</a:t>
            </a:r>
          </a:p>
          <a:p>
            <a:pPr lvl="1"/>
            <a:r>
              <a:rPr lang="en-US" sz="2700" dirty="0"/>
              <a:t>Monitors</a:t>
            </a:r>
          </a:p>
          <a:p>
            <a:pPr lvl="2"/>
            <a:r>
              <a:rPr lang="en-US" sz="2300" dirty="0"/>
              <a:t>Technologist</a:t>
            </a:r>
          </a:p>
          <a:p>
            <a:pPr lvl="2"/>
            <a:r>
              <a:rPr lang="en-US" sz="2300" dirty="0"/>
              <a:t>Physician</a:t>
            </a:r>
          </a:p>
          <a:p>
            <a:pPr lvl="1"/>
            <a:r>
              <a:rPr lang="en-US" sz="2700" dirty="0"/>
              <a:t>PACS</a:t>
            </a:r>
          </a:p>
          <a:p>
            <a:pPr lvl="2"/>
            <a:r>
              <a:rPr lang="en-US" sz="2300" dirty="0"/>
              <a:t>Storage &amp; Retrieval</a:t>
            </a:r>
          </a:p>
        </p:txBody>
      </p:sp>
    </p:spTree>
    <p:extLst>
      <p:ext uri="{BB962C8B-B14F-4D97-AF65-F5344CB8AC3E}">
        <p14:creationId xmlns:p14="http://schemas.microsoft.com/office/powerpoint/2010/main" val="27787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E5C-6CD5-450E-B8CA-D6A406FE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Systems (2)…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514A7-964E-43CA-952F-EA3B14B38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8619"/>
            <a:ext cx="10514012" cy="43338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Radiographic Imaging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5D7513-7FF7-40A8-8C75-F1359E9EAF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1" y="2356791"/>
            <a:ext cx="4885756" cy="366431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6E32BB-85D2-4B0B-91A6-CE9FA66E3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6791"/>
            <a:ext cx="5183188" cy="36845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Key Terminology</a:t>
            </a:r>
          </a:p>
          <a:p>
            <a:pPr lvl="1"/>
            <a:r>
              <a:rPr lang="en-US" dirty="0"/>
              <a:t>SID – Source to Image Distance</a:t>
            </a:r>
          </a:p>
          <a:p>
            <a:pPr lvl="1"/>
            <a:r>
              <a:rPr lang="en-US" dirty="0"/>
              <a:t>SOD – Source to Object Distance</a:t>
            </a:r>
          </a:p>
          <a:p>
            <a:pPr lvl="1"/>
            <a:r>
              <a:rPr lang="en-US" dirty="0"/>
              <a:t>OID – Object to Image Distance</a:t>
            </a:r>
          </a:p>
          <a:p>
            <a:pPr lvl="2"/>
            <a:r>
              <a:rPr lang="en-US" dirty="0"/>
              <a:t>Magnification of Image</a:t>
            </a:r>
          </a:p>
          <a:p>
            <a:pPr lvl="1"/>
            <a:r>
              <a:rPr lang="en-US" dirty="0"/>
              <a:t>HVL – Half Value Layer</a:t>
            </a:r>
          </a:p>
          <a:p>
            <a:pPr lvl="2"/>
            <a:r>
              <a:rPr lang="en-US" dirty="0"/>
              <a:t>How much aluminum is needed to cut dose in half</a:t>
            </a:r>
          </a:p>
          <a:p>
            <a:pPr lvl="2"/>
            <a:r>
              <a:rPr lang="en-US" dirty="0"/>
              <a:t>Used to measure changes in inherent filtration</a:t>
            </a:r>
          </a:p>
          <a:p>
            <a:pPr lvl="1"/>
            <a:r>
              <a:rPr lang="en-US" dirty="0"/>
              <a:t>Focal Spot</a:t>
            </a:r>
          </a:p>
          <a:p>
            <a:pPr lvl="2"/>
            <a:r>
              <a:rPr lang="en-US" dirty="0"/>
              <a:t>Actual </a:t>
            </a:r>
          </a:p>
          <a:p>
            <a:pPr lvl="3"/>
            <a:r>
              <a:rPr lang="en-US" dirty="0"/>
              <a:t>Physical area bombarded by electrons</a:t>
            </a:r>
          </a:p>
          <a:p>
            <a:pPr lvl="2"/>
            <a:r>
              <a:rPr lang="en-US" dirty="0"/>
              <a:t>Effective </a:t>
            </a:r>
          </a:p>
          <a:p>
            <a:pPr lvl="3"/>
            <a:r>
              <a:rPr lang="en-US" dirty="0"/>
              <a:t>Geometric derived value of central ray used in determining size</a:t>
            </a:r>
          </a:p>
          <a:p>
            <a:pPr lvl="3"/>
            <a:r>
              <a:rPr lang="en-US" dirty="0"/>
              <a:t>Filaments are rated by this.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0AA-6E39-4440-A461-AA63EC44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4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FBE4-288E-4E7E-ACEF-8E7522CB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3723"/>
            <a:ext cx="10515600" cy="799614"/>
          </a:xfrm>
        </p:spPr>
        <p:txBody>
          <a:bodyPr/>
          <a:lstStyle/>
          <a:p>
            <a:r>
              <a:rPr lang="en-US" dirty="0"/>
              <a:t>Imaging Systems (3)…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D7A2CD-F1BD-4AD4-B821-9B8724AF7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544570"/>
            <a:ext cx="10514012" cy="43338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Fluoroscopic Imaging Systems – Types &amp; Components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CAF0ED-3E8B-49ED-AD2E-1F2667205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1966292"/>
            <a:ext cx="3474303" cy="419701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Film Systems Components</a:t>
            </a:r>
          </a:p>
          <a:p>
            <a:pPr lvl="1"/>
            <a:r>
              <a:rPr lang="en-US" dirty="0"/>
              <a:t>Spot film device</a:t>
            </a:r>
          </a:p>
          <a:p>
            <a:pPr lvl="2"/>
            <a:r>
              <a:rPr lang="en-US" dirty="0"/>
              <a:t>Holds I.I. device</a:t>
            </a:r>
          </a:p>
          <a:p>
            <a:pPr lvl="2"/>
            <a:r>
              <a:rPr lang="en-US" dirty="0" err="1"/>
              <a:t>Phototimer</a:t>
            </a:r>
            <a:endParaRPr lang="en-US" dirty="0"/>
          </a:p>
          <a:p>
            <a:pPr lvl="2"/>
            <a:r>
              <a:rPr lang="en-US" dirty="0"/>
              <a:t>Film</a:t>
            </a:r>
          </a:p>
          <a:p>
            <a:pPr lvl="2"/>
            <a:r>
              <a:rPr lang="en-US" dirty="0"/>
              <a:t>Electro-mechanical device</a:t>
            </a:r>
          </a:p>
          <a:p>
            <a:pPr lvl="1"/>
            <a:r>
              <a:rPr lang="en-US" dirty="0"/>
              <a:t>Image Intensifier Tube</a:t>
            </a:r>
          </a:p>
          <a:p>
            <a:pPr lvl="2"/>
            <a:r>
              <a:rPr lang="en-US" dirty="0"/>
              <a:t>Converts x-rays to light energy &amp; brightens image</a:t>
            </a:r>
          </a:p>
          <a:p>
            <a:pPr lvl="1"/>
            <a:r>
              <a:rPr lang="en-US" dirty="0"/>
              <a:t>Light Sensor</a:t>
            </a:r>
          </a:p>
          <a:p>
            <a:pPr lvl="2"/>
            <a:r>
              <a:rPr lang="en-US" dirty="0"/>
              <a:t>Part of auto kV circuit</a:t>
            </a:r>
          </a:p>
          <a:p>
            <a:pPr lvl="2"/>
            <a:r>
              <a:rPr lang="en-US" dirty="0"/>
              <a:t>PMT </a:t>
            </a:r>
          </a:p>
          <a:p>
            <a:pPr lvl="1"/>
            <a:r>
              <a:rPr lang="en-US" dirty="0"/>
              <a:t>Mirror Optics</a:t>
            </a:r>
          </a:p>
          <a:p>
            <a:pPr lvl="2"/>
            <a:r>
              <a:rPr lang="en-US" dirty="0"/>
              <a:t>Directs image to different viewing /recording devices</a:t>
            </a:r>
          </a:p>
          <a:p>
            <a:pPr lvl="1"/>
            <a:r>
              <a:rPr lang="en-US" dirty="0"/>
              <a:t>Pick up devices</a:t>
            </a:r>
          </a:p>
          <a:p>
            <a:pPr lvl="2"/>
            <a:r>
              <a:rPr lang="en-US" dirty="0"/>
              <a:t>Camera tubes</a:t>
            </a:r>
          </a:p>
          <a:p>
            <a:pPr lvl="1"/>
            <a:r>
              <a:rPr lang="en-US" dirty="0"/>
              <a:t>Monitors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421041-E5EF-4AEC-AC13-B1793B54C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42031" y="1977957"/>
            <a:ext cx="3313357" cy="431163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Digital Systems Components</a:t>
            </a:r>
          </a:p>
          <a:p>
            <a:pPr lvl="1"/>
            <a:r>
              <a:rPr lang="en-US" dirty="0"/>
              <a:t>Spot Film Devices</a:t>
            </a:r>
          </a:p>
          <a:p>
            <a:pPr lvl="2"/>
            <a:r>
              <a:rPr lang="en-US" dirty="0"/>
              <a:t>Houses detector</a:t>
            </a:r>
          </a:p>
          <a:p>
            <a:pPr lvl="2"/>
            <a:r>
              <a:rPr lang="en-US" dirty="0"/>
              <a:t>Electronic image capture</a:t>
            </a:r>
          </a:p>
          <a:p>
            <a:pPr lvl="1"/>
            <a:r>
              <a:rPr lang="en-US" dirty="0"/>
              <a:t>Detectors</a:t>
            </a:r>
          </a:p>
          <a:p>
            <a:pPr lvl="2"/>
            <a:r>
              <a:rPr lang="en-US" dirty="0"/>
              <a:t>Direct</a:t>
            </a:r>
          </a:p>
          <a:p>
            <a:pPr lvl="2"/>
            <a:r>
              <a:rPr lang="en-US" dirty="0"/>
              <a:t>Scintillation layer type</a:t>
            </a:r>
          </a:p>
          <a:p>
            <a:pPr lvl="2"/>
            <a:r>
              <a:rPr lang="en-US" dirty="0"/>
              <a:t>Flash circuits</a:t>
            </a:r>
          </a:p>
          <a:p>
            <a:pPr lvl="2"/>
            <a:r>
              <a:rPr lang="en-US" dirty="0"/>
              <a:t>Types</a:t>
            </a:r>
          </a:p>
          <a:p>
            <a:pPr lvl="3"/>
            <a:r>
              <a:rPr lang="en-US" dirty="0"/>
              <a:t>Fixed</a:t>
            </a:r>
          </a:p>
          <a:p>
            <a:pPr lvl="3"/>
            <a:r>
              <a:rPr lang="en-US" dirty="0"/>
              <a:t>Portable</a:t>
            </a:r>
          </a:p>
          <a:p>
            <a:pPr lvl="1"/>
            <a:r>
              <a:rPr lang="en-US" dirty="0"/>
              <a:t>Light Sensor</a:t>
            </a:r>
          </a:p>
          <a:p>
            <a:pPr lvl="2"/>
            <a:r>
              <a:rPr lang="en-US" dirty="0"/>
              <a:t>Part of auto kV circuit</a:t>
            </a:r>
          </a:p>
          <a:p>
            <a:pPr lvl="2"/>
            <a:r>
              <a:rPr lang="en-US" dirty="0"/>
              <a:t>PDA</a:t>
            </a:r>
          </a:p>
          <a:p>
            <a:pPr lvl="1"/>
            <a:r>
              <a:rPr lang="en-US" dirty="0"/>
              <a:t>Pick up devices</a:t>
            </a:r>
          </a:p>
          <a:p>
            <a:pPr lvl="2"/>
            <a:r>
              <a:rPr lang="en-US" dirty="0"/>
              <a:t>CCD cameras</a:t>
            </a:r>
          </a:p>
          <a:p>
            <a:pPr lvl="1"/>
            <a:r>
              <a:rPr lang="en-US" dirty="0"/>
              <a:t>Computers</a:t>
            </a:r>
          </a:p>
          <a:p>
            <a:pPr lvl="2"/>
            <a:r>
              <a:rPr lang="en-US" dirty="0"/>
              <a:t>Processing software</a:t>
            </a:r>
          </a:p>
          <a:p>
            <a:pPr lvl="2"/>
            <a:r>
              <a:rPr lang="en-US" dirty="0"/>
              <a:t>Image Storage</a:t>
            </a:r>
          </a:p>
          <a:p>
            <a:pPr lvl="1"/>
            <a:r>
              <a:rPr lang="en-US" dirty="0"/>
              <a:t>Monitors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E0D1-DCA3-4574-8AF3-BBB28116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B667640-C3E9-4874-829E-FF0DD45E96A9}"/>
              </a:ext>
            </a:extLst>
          </p:cNvPr>
          <p:cNvSpPr txBox="1">
            <a:spLocks/>
          </p:cNvSpPr>
          <p:nvPr/>
        </p:nvSpPr>
        <p:spPr>
          <a:xfrm>
            <a:off x="4487802" y="1966671"/>
            <a:ext cx="3380520" cy="4182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 Systems Components</a:t>
            </a:r>
          </a:p>
          <a:p>
            <a:pPr lvl="1"/>
            <a:r>
              <a:rPr lang="en-US" dirty="0"/>
              <a:t>Spot film device</a:t>
            </a:r>
          </a:p>
          <a:p>
            <a:pPr lvl="2"/>
            <a:r>
              <a:rPr lang="en-US" dirty="0"/>
              <a:t>Holds I.I. device</a:t>
            </a:r>
          </a:p>
          <a:p>
            <a:pPr lvl="2"/>
            <a:r>
              <a:rPr lang="en-US" dirty="0" err="1"/>
              <a:t>Phototimer</a:t>
            </a:r>
            <a:endParaRPr lang="en-US" dirty="0"/>
          </a:p>
          <a:p>
            <a:pPr lvl="2"/>
            <a:r>
              <a:rPr lang="en-US" dirty="0"/>
              <a:t>CR cassette</a:t>
            </a:r>
          </a:p>
          <a:p>
            <a:pPr lvl="2"/>
            <a:r>
              <a:rPr lang="en-US" dirty="0"/>
              <a:t>Electro-mechanical device</a:t>
            </a:r>
          </a:p>
          <a:p>
            <a:pPr lvl="1"/>
            <a:r>
              <a:rPr lang="en-US" dirty="0"/>
              <a:t>Image Intensifier Tube</a:t>
            </a:r>
          </a:p>
          <a:p>
            <a:pPr lvl="2"/>
            <a:r>
              <a:rPr lang="en-US" dirty="0"/>
              <a:t>Converts x-rays to light energy &amp; brightens image</a:t>
            </a:r>
          </a:p>
          <a:p>
            <a:pPr lvl="1"/>
            <a:r>
              <a:rPr lang="en-US" dirty="0"/>
              <a:t>Light Sensor</a:t>
            </a:r>
          </a:p>
          <a:p>
            <a:pPr lvl="2"/>
            <a:r>
              <a:rPr lang="en-US" dirty="0"/>
              <a:t>Part of auto kV circuit</a:t>
            </a:r>
          </a:p>
          <a:p>
            <a:pPr lvl="2"/>
            <a:r>
              <a:rPr lang="en-US" dirty="0"/>
              <a:t>PMT / PDA</a:t>
            </a:r>
          </a:p>
          <a:p>
            <a:pPr lvl="1"/>
            <a:r>
              <a:rPr lang="en-US" dirty="0"/>
              <a:t>Mirror Optics</a:t>
            </a:r>
          </a:p>
          <a:p>
            <a:pPr lvl="2"/>
            <a:r>
              <a:rPr lang="en-US" dirty="0"/>
              <a:t>Directs image to different viewing /recording devices</a:t>
            </a:r>
          </a:p>
          <a:p>
            <a:pPr lvl="1"/>
            <a:r>
              <a:rPr lang="en-US" dirty="0"/>
              <a:t>Pick up devices</a:t>
            </a:r>
          </a:p>
          <a:p>
            <a:pPr lvl="2"/>
            <a:r>
              <a:rPr lang="en-US" dirty="0"/>
              <a:t>Camera tubes</a:t>
            </a:r>
          </a:p>
          <a:p>
            <a:pPr lvl="2"/>
            <a:r>
              <a:rPr lang="en-US" dirty="0"/>
              <a:t>CCD cameras</a:t>
            </a:r>
          </a:p>
          <a:p>
            <a:pPr lvl="1"/>
            <a:r>
              <a:rPr lang="en-US" dirty="0"/>
              <a:t>Monitors</a:t>
            </a:r>
          </a:p>
        </p:txBody>
      </p:sp>
    </p:spTree>
    <p:extLst>
      <p:ext uri="{BB962C8B-B14F-4D97-AF65-F5344CB8AC3E}">
        <p14:creationId xmlns:p14="http://schemas.microsoft.com/office/powerpoint/2010/main" val="8996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7456-6E68-4F26-B9AC-629217FD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890784"/>
          </a:xfrm>
        </p:spPr>
        <p:txBody>
          <a:bodyPr/>
          <a:lstStyle/>
          <a:p>
            <a:r>
              <a:rPr lang="en-US" dirty="0"/>
              <a:t>Imaging Systems (4)…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EBAA6-86CC-4860-8450-02B57E91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9191"/>
            <a:ext cx="10514012" cy="43338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Fluoroscopic Imaging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381603-3B4C-4898-BC72-0AA82A809C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68" y="2232379"/>
            <a:ext cx="2612697" cy="383455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5BAB5B-FB9F-4B6F-9847-0EABB8746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7363"/>
            <a:ext cx="5183188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facts…</a:t>
            </a:r>
          </a:p>
          <a:p>
            <a:pPr lvl="1"/>
            <a:r>
              <a:rPr lang="en-US" dirty="0"/>
              <a:t>Generally real time exams</a:t>
            </a:r>
          </a:p>
          <a:p>
            <a:pPr lvl="1"/>
            <a:r>
              <a:rPr lang="en-US" dirty="0"/>
              <a:t>Typically uses an under-table tube and radiation is shooting upward</a:t>
            </a:r>
          </a:p>
          <a:p>
            <a:pPr lvl="1"/>
            <a:r>
              <a:rPr lang="en-US" dirty="0"/>
              <a:t>Exam dependent </a:t>
            </a:r>
          </a:p>
          <a:p>
            <a:pPr lvl="2"/>
            <a:r>
              <a:rPr lang="en-US" dirty="0"/>
              <a:t>May require use of contrast media </a:t>
            </a:r>
          </a:p>
          <a:p>
            <a:pPr lvl="2"/>
            <a:r>
              <a:rPr lang="en-US" dirty="0"/>
              <a:t>x-ray altering media that either positively or negatively affects the image depending on what is used to make something standout</a:t>
            </a:r>
          </a:p>
          <a:p>
            <a:pPr lvl="1"/>
            <a:r>
              <a:rPr lang="en-US" dirty="0"/>
              <a:t>X-ray tube &amp; Imaging Device mounted on C-arms to maintain SID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FAA44-1F93-413B-92A7-E6896ABB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89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00C6-FD54-4E1C-AE37-AA0D7094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608"/>
            <a:ext cx="10515600" cy="2771857"/>
          </a:xfrm>
        </p:spPr>
        <p:txBody>
          <a:bodyPr>
            <a:normAutofit/>
          </a:bodyPr>
          <a:lstStyle/>
          <a:p>
            <a:r>
              <a:rPr lang="en-US" sz="5100" b="1" i="1" dirty="0"/>
              <a:t>Troubleshooting Today’s X-ray Systems…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CE75E-8189-4B9B-B9CE-FEBFE2135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26345"/>
            <a:ext cx="10515600" cy="1118299"/>
          </a:xfrm>
        </p:spPr>
        <p:txBody>
          <a:bodyPr numCol="2">
            <a:normAutofit/>
          </a:bodyPr>
          <a:lstStyle/>
          <a:p>
            <a:r>
              <a:rPr lang="en-US" dirty="0"/>
              <a:t>General Info &amp; Thoughts</a:t>
            </a:r>
          </a:p>
          <a:p>
            <a:r>
              <a:rPr lang="en-US" dirty="0"/>
              <a:t>Radiographic</a:t>
            </a:r>
          </a:p>
          <a:p>
            <a:r>
              <a:rPr lang="en-US" dirty="0"/>
              <a:t>Fluoroscopic</a:t>
            </a:r>
          </a:p>
          <a:p>
            <a:r>
              <a:rPr lang="en-US" dirty="0"/>
              <a:t>Preventive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AA7AE-2104-4EA0-BFDA-66148AF4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AB47C-2F72-4BE9-BD8E-0F306638F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35" y="992939"/>
            <a:ext cx="2301165" cy="27718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7C253-ECDE-46C2-BF4D-044ED4457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26" y="992940"/>
            <a:ext cx="3370983" cy="27718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542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0855-2F3B-4C43-A513-B0EA4769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765056"/>
          </a:xfrm>
        </p:spPr>
        <p:txBody>
          <a:bodyPr/>
          <a:lstStyle/>
          <a:p>
            <a:r>
              <a:rPr lang="en-US" dirty="0"/>
              <a:t>Troubleshooting…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5FE2A-6128-46EB-8024-7BF46D74F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605194"/>
            <a:ext cx="10514012" cy="462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General Information &amp; Thoughts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A7513-41C2-43C1-9D20-3A928562B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376" y="2223365"/>
            <a:ext cx="5157787" cy="3931249"/>
          </a:xfrm>
        </p:spPr>
        <p:txBody>
          <a:bodyPr>
            <a:normAutofit/>
          </a:bodyPr>
          <a:lstStyle/>
          <a:p>
            <a:r>
              <a:rPr lang="en-US" dirty="0"/>
              <a:t>Discreet devices evolution</a:t>
            </a:r>
          </a:p>
          <a:p>
            <a:pPr lvl="1"/>
            <a:r>
              <a:rPr lang="en-US" dirty="0"/>
              <a:t>Individual components</a:t>
            </a:r>
          </a:p>
          <a:p>
            <a:pPr lvl="1"/>
            <a:r>
              <a:rPr lang="en-US" dirty="0"/>
              <a:t>Single purpose PCBs</a:t>
            </a:r>
          </a:p>
          <a:p>
            <a:pPr lvl="1"/>
            <a:r>
              <a:rPr lang="en-US" dirty="0"/>
              <a:t>Multiple purpose PCBs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F26BD-82D8-4D17-8753-7CB051509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223365"/>
            <a:ext cx="5183188" cy="3931249"/>
          </a:xfrm>
        </p:spPr>
        <p:txBody>
          <a:bodyPr>
            <a:normAutofit/>
          </a:bodyPr>
          <a:lstStyle/>
          <a:p>
            <a:r>
              <a:rPr lang="en-US" dirty="0"/>
              <a:t>4 key checks</a:t>
            </a:r>
          </a:p>
          <a:p>
            <a:pPr lvl="1"/>
            <a:r>
              <a:rPr lang="en-US" dirty="0"/>
              <a:t>Signal in</a:t>
            </a:r>
          </a:p>
          <a:p>
            <a:pPr lvl="1"/>
            <a:r>
              <a:rPr lang="en-US" dirty="0"/>
              <a:t>Signal out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Reference</a:t>
            </a:r>
          </a:p>
          <a:p>
            <a:pPr lvl="2"/>
            <a:r>
              <a:rPr lang="en-US" dirty="0"/>
              <a:t>Earth – Ground (Protective)</a:t>
            </a:r>
          </a:p>
          <a:p>
            <a:pPr lvl="2"/>
            <a:r>
              <a:rPr lang="en-US" dirty="0"/>
              <a:t>Circuit </a:t>
            </a:r>
          </a:p>
          <a:p>
            <a:pPr lvl="3"/>
            <a:r>
              <a:rPr lang="en-US" dirty="0"/>
              <a:t>AC</a:t>
            </a:r>
          </a:p>
          <a:p>
            <a:pPr lvl="3"/>
            <a:r>
              <a:rPr lang="en-US" dirty="0"/>
              <a:t>DC</a:t>
            </a:r>
          </a:p>
          <a:p>
            <a:pPr lvl="2"/>
            <a:r>
              <a:rPr lang="en-US" dirty="0"/>
              <a:t>Floating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BCEC-5134-4D37-9910-BA38C0B7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28EB-35C9-4C9B-B8C7-4621D5A3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(2)…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3FA35-076A-4272-BCCE-98EDF5B2F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General Information &amp; Thoughts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69B3E-24DE-4234-A499-46BA1FF3B1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Analysis questions to ask yourself</a:t>
            </a:r>
          </a:p>
          <a:p>
            <a:pPr lvl="1"/>
            <a:r>
              <a:rPr lang="en-US" dirty="0"/>
              <a:t>What was it told to do?</a:t>
            </a:r>
          </a:p>
          <a:p>
            <a:pPr lvl="1"/>
            <a:r>
              <a:rPr lang="en-US" dirty="0"/>
              <a:t>Did it do it?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396729-EE45-487C-BA81-50BD57C412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Another set of questions</a:t>
            </a:r>
          </a:p>
          <a:p>
            <a:pPr lvl="1"/>
            <a:r>
              <a:rPr lang="en-US" dirty="0"/>
              <a:t>Proper squiggly in?</a:t>
            </a:r>
          </a:p>
          <a:p>
            <a:pPr lvl="1"/>
            <a:r>
              <a:rPr lang="en-US" dirty="0"/>
              <a:t>Proper squiggly out?</a:t>
            </a:r>
          </a:p>
          <a:p>
            <a:pPr lvl="2"/>
            <a:r>
              <a:rPr lang="en-US" dirty="0"/>
              <a:t>Size &amp; shape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9D8CF-59C9-4901-ACF6-5543D96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8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8478"/>
            <a:ext cx="12173916" cy="45208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little about 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959"/>
            <a:ext cx="10515600" cy="51167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Got my start in electronics while in the USAF </a:t>
            </a:r>
          </a:p>
          <a:p>
            <a:pPr lvl="1"/>
            <a:r>
              <a:rPr lang="en-US" dirty="0"/>
              <a:t>Aircraft electrician – 4 yrs.</a:t>
            </a:r>
          </a:p>
          <a:p>
            <a:pPr lvl="1"/>
            <a:r>
              <a:rPr lang="en-US" dirty="0"/>
              <a:t>BMET – 18 yrs. </a:t>
            </a:r>
          </a:p>
          <a:p>
            <a:pPr lvl="2"/>
            <a:r>
              <a:rPr lang="en-US" dirty="0"/>
              <a:t>Technician, Manager, Instructor and Regional Manager</a:t>
            </a:r>
          </a:p>
          <a:p>
            <a:r>
              <a:rPr lang="en-US" dirty="0"/>
              <a:t>After military service</a:t>
            </a:r>
          </a:p>
          <a:p>
            <a:pPr lvl="1"/>
            <a:r>
              <a:rPr lang="en-US" dirty="0"/>
              <a:t>8 years in various imaging and biomedical capacities including asset management for both in-house and 3</a:t>
            </a:r>
            <a:r>
              <a:rPr lang="en-US" baseline="30000" dirty="0"/>
              <a:t>rd</a:t>
            </a:r>
            <a:r>
              <a:rPr lang="en-US" dirty="0"/>
              <a:t> party contract positions</a:t>
            </a:r>
          </a:p>
          <a:p>
            <a:pPr lvl="1"/>
            <a:r>
              <a:rPr lang="en-US" dirty="0"/>
              <a:t>Left industry to teach HS Mathematics in the Connecticut Vocational Technical HS System</a:t>
            </a:r>
          </a:p>
          <a:p>
            <a:pPr lvl="1"/>
            <a:r>
              <a:rPr lang="en-US" dirty="0"/>
              <a:t>Came back to industry in 2006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OEM experience with Hologic</a:t>
            </a:r>
          </a:p>
          <a:p>
            <a:pPr lvl="2"/>
            <a:r>
              <a:rPr lang="en-US" dirty="0"/>
              <a:t>Technical trainer on both analog / digital imaging systems and support systems for their mammography lines</a:t>
            </a:r>
          </a:p>
          <a:p>
            <a:pPr lvl="1"/>
            <a:r>
              <a:rPr lang="en-US" dirty="0"/>
              <a:t>Moved to Wisconsin in early 2013 and began career with TP in December of that year.</a:t>
            </a:r>
          </a:p>
          <a:p>
            <a:r>
              <a:rPr lang="en-US" dirty="0"/>
              <a:t>Education &amp; Credentials</a:t>
            </a:r>
          </a:p>
          <a:p>
            <a:pPr lvl="1"/>
            <a:r>
              <a:rPr lang="en-US" dirty="0"/>
              <a:t>Masters degree in Education</a:t>
            </a:r>
          </a:p>
          <a:p>
            <a:pPr lvl="1"/>
            <a:r>
              <a:rPr lang="en-US" dirty="0"/>
              <a:t>Bachelors degree in Electronics Engineering and Business Administration</a:t>
            </a:r>
          </a:p>
          <a:p>
            <a:pPr lvl="1"/>
            <a:r>
              <a:rPr lang="en-US" dirty="0"/>
              <a:t>AAS in Instructor and Biomedical Equipment Technologies</a:t>
            </a:r>
          </a:p>
          <a:p>
            <a:pPr lvl="1"/>
            <a:r>
              <a:rPr lang="en-US" dirty="0"/>
              <a:t>ICC CBET since 1994</a:t>
            </a:r>
          </a:p>
          <a:p>
            <a:pPr lvl="1"/>
            <a:r>
              <a:rPr lang="en-US" dirty="0"/>
              <a:t>USAF Master Instructor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B64-88D7-4A49-8F5D-25A2CE54C90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1650E-81C8-4040-9707-05E9F9DEC5DC}"/>
              </a:ext>
            </a:extLst>
          </p:cNvPr>
          <p:cNvSpPr txBox="1"/>
          <p:nvPr/>
        </p:nvSpPr>
        <p:spPr>
          <a:xfrm>
            <a:off x="8867164" y="6429808"/>
            <a:ext cx="307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ISO </a:t>
            </a:r>
            <a:r>
              <a:rPr lang="en-US" sz="1600" dirty="0">
                <a:latin typeface="Orator Std" panose="020D0509020203030204" pitchFamily="49" charset="0"/>
              </a:rPr>
              <a:t>9001</a:t>
            </a:r>
            <a:r>
              <a:rPr lang="en-US" sz="1600" kern="1200" dirty="0">
                <a:solidFill>
                  <a:schemeClr val="tx1"/>
                </a:solidFill>
                <a:latin typeface="Orator Std" panose="020D0509020203030204" pitchFamily="49" charset="0"/>
              </a:rPr>
              <a:t>:2015 CERTIFIED       </a:t>
            </a:r>
          </a:p>
        </p:txBody>
      </p:sp>
    </p:spTree>
    <p:extLst>
      <p:ext uri="{BB962C8B-B14F-4D97-AF65-F5344CB8AC3E}">
        <p14:creationId xmlns:p14="http://schemas.microsoft.com/office/powerpoint/2010/main" val="17691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0855-2F3B-4C43-A513-B0EA4769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765056"/>
          </a:xfrm>
        </p:spPr>
        <p:txBody>
          <a:bodyPr/>
          <a:lstStyle/>
          <a:p>
            <a:r>
              <a:rPr lang="en-US" dirty="0"/>
              <a:t>Troubleshooting (3)…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5FE2A-6128-46EB-8024-7BF46D74F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605194"/>
            <a:ext cx="10514012" cy="462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General Information &amp; Thoughts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A7513-41C2-43C1-9D20-3A928562B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376" y="2223365"/>
            <a:ext cx="5157787" cy="39312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X-ray machines are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VERY</a:t>
            </a:r>
            <a:r>
              <a:rPr lang="en-US" dirty="0"/>
              <a:t> logical</a:t>
            </a:r>
          </a:p>
          <a:p>
            <a:pPr lvl="1"/>
            <a:r>
              <a:rPr lang="en-US" dirty="0"/>
              <a:t>These systems must have things happen in a sequential order</a:t>
            </a:r>
          </a:p>
          <a:p>
            <a:pPr lvl="1"/>
            <a:r>
              <a:rPr lang="en-US" dirty="0"/>
              <a:t>It is a building process</a:t>
            </a:r>
          </a:p>
          <a:p>
            <a:pPr lvl="1"/>
            <a:r>
              <a:rPr lang="en-US" dirty="0"/>
              <a:t>Figure out what is missing in the process and focus on that</a:t>
            </a:r>
          </a:p>
          <a:p>
            <a:pPr lvl="1"/>
            <a:r>
              <a:rPr lang="en-US" dirty="0"/>
              <a:t>Types of “logic” used over the years</a:t>
            </a:r>
          </a:p>
          <a:p>
            <a:pPr lvl="2"/>
            <a:r>
              <a:rPr lang="en-US" dirty="0"/>
              <a:t>Relay</a:t>
            </a:r>
          </a:p>
          <a:p>
            <a:pPr lvl="2"/>
            <a:r>
              <a:rPr lang="en-US" dirty="0" err="1"/>
              <a:t>And/Or</a:t>
            </a:r>
            <a:r>
              <a:rPr lang="en-US" dirty="0"/>
              <a:t> Gates</a:t>
            </a:r>
          </a:p>
          <a:p>
            <a:pPr lvl="2"/>
            <a:r>
              <a:rPr lang="en-US" dirty="0"/>
              <a:t>Microprocessors &amp; programs</a:t>
            </a:r>
          </a:p>
          <a:p>
            <a:pPr lvl="3"/>
            <a:r>
              <a:rPr lang="en-US" dirty="0"/>
              <a:t>Microprocessor looks for information (feedback)</a:t>
            </a:r>
          </a:p>
          <a:p>
            <a:pPr lvl="3"/>
            <a:r>
              <a:rPr lang="en-US" dirty="0"/>
              <a:t>Time period responses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F26BD-82D8-4D17-8753-7CB051509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223365"/>
            <a:ext cx="5183188" cy="39312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Understand the </a:t>
            </a:r>
            <a:r>
              <a:rPr lang="en-US" b="1" i="1" dirty="0">
                <a:solidFill>
                  <a:srgbClr val="FF0000"/>
                </a:solidFill>
              </a:rPr>
              <a:t>limitations</a:t>
            </a:r>
            <a:r>
              <a:rPr lang="en-US" dirty="0"/>
              <a:t> of the test equipment you are using…</a:t>
            </a:r>
          </a:p>
          <a:p>
            <a:pPr lvl="1"/>
            <a:r>
              <a:rPr lang="en-US" dirty="0"/>
              <a:t>Example: Oscilloscope vs DMM</a:t>
            </a:r>
          </a:p>
          <a:p>
            <a:pPr lvl="2"/>
            <a:r>
              <a:rPr lang="en-US" dirty="0"/>
              <a:t>Both read voltage</a:t>
            </a:r>
          </a:p>
          <a:p>
            <a:pPr lvl="2"/>
            <a:r>
              <a:rPr lang="en-US" dirty="0"/>
              <a:t>Both are connected in parallel to circuit</a:t>
            </a:r>
          </a:p>
          <a:p>
            <a:pPr lvl="2"/>
            <a:r>
              <a:rPr lang="en-US" dirty="0"/>
              <a:t>Use circuit reference </a:t>
            </a:r>
            <a:r>
              <a:rPr lang="en-US" b="1" i="1" dirty="0"/>
              <a:t>NOT</a:t>
            </a:r>
            <a:r>
              <a:rPr lang="en-US" dirty="0"/>
              <a:t> ground</a:t>
            </a:r>
          </a:p>
          <a:p>
            <a:pPr lvl="2"/>
            <a:r>
              <a:rPr lang="en-US" dirty="0"/>
              <a:t>Difference is the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en-US" dirty="0"/>
              <a:t> based response</a:t>
            </a:r>
          </a:p>
          <a:p>
            <a:pPr lvl="3"/>
            <a:r>
              <a:rPr lang="en-US" dirty="0"/>
              <a:t>Oscilloscope </a:t>
            </a:r>
          </a:p>
          <a:p>
            <a:pPr lvl="4"/>
            <a:r>
              <a:rPr lang="en-US" dirty="0"/>
              <a:t>Voltage at an instant in time</a:t>
            </a:r>
          </a:p>
          <a:p>
            <a:pPr lvl="4"/>
            <a:r>
              <a:rPr lang="en-US" dirty="0"/>
              <a:t>Time per division</a:t>
            </a:r>
          </a:p>
          <a:p>
            <a:pPr lvl="3"/>
            <a:r>
              <a:rPr lang="en-US" dirty="0"/>
              <a:t>DMM</a:t>
            </a:r>
          </a:p>
          <a:p>
            <a:pPr lvl="4"/>
            <a:r>
              <a:rPr lang="en-US" dirty="0"/>
              <a:t>RMS voltage over time</a:t>
            </a:r>
          </a:p>
          <a:p>
            <a:pPr lvl="4"/>
            <a:r>
              <a:rPr lang="en-US" dirty="0"/>
              <a:t>Sampling rate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BCEC-5134-4D37-9910-BA38C0B7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CB37B-D87E-4839-A414-2166133D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765056"/>
          </a:xfrm>
        </p:spPr>
        <p:txBody>
          <a:bodyPr/>
          <a:lstStyle/>
          <a:p>
            <a:r>
              <a:rPr lang="en-US" dirty="0"/>
              <a:t>Troubleshooting (4)…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55EDF-07CC-4A44-8B80-E4418B89C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46936"/>
            <a:ext cx="10514012" cy="47890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General Information &amp; Thoughts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3CCF8-C0C3-4EAA-90EC-BAE6C2A55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9115"/>
            <a:ext cx="5157787" cy="41175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Understand the components </a:t>
            </a:r>
            <a:r>
              <a:rPr lang="en-US" b="1" i="1" dirty="0">
                <a:solidFill>
                  <a:srgbClr val="7030A0"/>
                </a:solidFill>
              </a:rPr>
              <a:t>PRIMARY</a:t>
            </a:r>
            <a:r>
              <a:rPr lang="en-US" dirty="0"/>
              <a:t> function in the system</a:t>
            </a:r>
          </a:p>
          <a:p>
            <a:pPr lvl="1"/>
            <a:r>
              <a:rPr lang="en-US" dirty="0"/>
              <a:t>Generator</a:t>
            </a:r>
          </a:p>
          <a:p>
            <a:pPr lvl="2"/>
            <a:r>
              <a:rPr lang="en-US" dirty="0"/>
              <a:t>Produce kV &amp; mA</a:t>
            </a:r>
          </a:p>
          <a:p>
            <a:pPr lvl="2"/>
            <a:r>
              <a:rPr lang="en-US" dirty="0"/>
              <a:t>Control exposure length</a:t>
            </a:r>
          </a:p>
          <a:p>
            <a:pPr lvl="1"/>
            <a:r>
              <a:rPr lang="en-US" dirty="0"/>
              <a:t>Control Panel / Operator Console </a:t>
            </a:r>
          </a:p>
          <a:p>
            <a:pPr lvl="2"/>
            <a:r>
              <a:rPr lang="en-US" dirty="0"/>
              <a:t>Sets techniques</a:t>
            </a:r>
          </a:p>
          <a:p>
            <a:pPr lvl="3"/>
            <a:r>
              <a:rPr lang="en-US" dirty="0"/>
              <a:t>OGP</a:t>
            </a:r>
          </a:p>
          <a:p>
            <a:pPr lvl="3"/>
            <a:r>
              <a:rPr lang="en-US" dirty="0"/>
              <a:t>Manual</a:t>
            </a:r>
          </a:p>
          <a:p>
            <a:pPr lvl="2"/>
            <a:r>
              <a:rPr lang="en-US" dirty="0"/>
              <a:t>Environment</a:t>
            </a:r>
          </a:p>
          <a:p>
            <a:pPr lvl="1"/>
            <a:r>
              <a:rPr lang="en-US" dirty="0"/>
              <a:t>Table</a:t>
            </a:r>
          </a:p>
          <a:p>
            <a:pPr lvl="2"/>
            <a:r>
              <a:rPr lang="en-US" dirty="0"/>
              <a:t>Patient height</a:t>
            </a:r>
          </a:p>
          <a:p>
            <a:pPr lvl="2"/>
            <a:r>
              <a:rPr lang="en-US" dirty="0"/>
              <a:t>May have top adjustments</a:t>
            </a:r>
          </a:p>
          <a:p>
            <a:pPr lvl="3"/>
            <a:r>
              <a:rPr lang="en-US" dirty="0"/>
              <a:t>Motorized</a:t>
            </a:r>
          </a:p>
          <a:p>
            <a:pPr lvl="3"/>
            <a:r>
              <a:rPr lang="en-US" dirty="0"/>
              <a:t>Floating</a:t>
            </a:r>
          </a:p>
          <a:p>
            <a:pPr lvl="2"/>
            <a:r>
              <a:rPr lang="en-US" dirty="0"/>
              <a:t>May or may not tilt</a:t>
            </a:r>
          </a:p>
          <a:p>
            <a:pPr lvl="3"/>
            <a:r>
              <a:rPr lang="en-US" dirty="0"/>
              <a:t>90/90</a:t>
            </a:r>
          </a:p>
          <a:p>
            <a:pPr lvl="3"/>
            <a:r>
              <a:rPr lang="en-US" dirty="0"/>
              <a:t>90/(15-20)</a:t>
            </a:r>
          </a:p>
          <a:p>
            <a:pPr lvl="2"/>
            <a:r>
              <a:rPr lang="en-US" dirty="0"/>
              <a:t>2 key signals for generator</a:t>
            </a:r>
          </a:p>
          <a:p>
            <a:pPr lvl="2"/>
            <a:r>
              <a:rPr lang="en-US" dirty="0"/>
              <a:t>Houses Bucky/Grid assemblies - movement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84631-54C1-4194-995B-C8A66CB60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9114"/>
            <a:ext cx="5183188" cy="423479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Understand the components </a:t>
            </a:r>
            <a:r>
              <a:rPr lang="en-US" b="1" i="1" dirty="0">
                <a:solidFill>
                  <a:srgbClr val="7030A0"/>
                </a:solidFill>
              </a:rPr>
              <a:t>PRIMARY</a:t>
            </a:r>
            <a:r>
              <a:rPr lang="en-US" dirty="0"/>
              <a:t> function in the system (cont.)</a:t>
            </a:r>
          </a:p>
          <a:p>
            <a:pPr lvl="1"/>
            <a:r>
              <a:rPr lang="en-US" dirty="0"/>
              <a:t>Wall Stand</a:t>
            </a:r>
          </a:p>
          <a:p>
            <a:pPr lvl="2"/>
            <a:r>
              <a:rPr lang="en-US" dirty="0"/>
              <a:t>May or may not  - tilt or be motorized</a:t>
            </a:r>
          </a:p>
          <a:p>
            <a:pPr lvl="2"/>
            <a:r>
              <a:rPr lang="en-US" dirty="0"/>
              <a:t>Houses Bucky/Grid assemblies</a:t>
            </a:r>
          </a:p>
          <a:p>
            <a:pPr lvl="2"/>
            <a:r>
              <a:rPr lang="en-US" dirty="0"/>
              <a:t>Similar inputs as table </a:t>
            </a:r>
          </a:p>
          <a:p>
            <a:pPr lvl="1"/>
            <a:r>
              <a:rPr lang="en-US" dirty="0"/>
              <a:t>Stand Movements (Tube &amp; Detector)</a:t>
            </a:r>
          </a:p>
          <a:p>
            <a:pPr lvl="2"/>
            <a:r>
              <a:rPr lang="en-US" dirty="0"/>
              <a:t>3D Movements – X, Y, &amp; Z axis</a:t>
            </a:r>
          </a:p>
          <a:p>
            <a:pPr lvl="2"/>
            <a:r>
              <a:rPr lang="en-US" dirty="0"/>
              <a:t>Position Movements – α &amp; </a:t>
            </a:r>
            <a:r>
              <a:rPr lang="el-GR" dirty="0"/>
              <a:t>β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Brakes &amp; Tube positioning detents</a:t>
            </a:r>
          </a:p>
          <a:p>
            <a:pPr lvl="1"/>
            <a:r>
              <a:rPr lang="en-US" dirty="0"/>
              <a:t>Collimator</a:t>
            </a:r>
          </a:p>
          <a:p>
            <a:pPr lvl="2"/>
            <a:r>
              <a:rPr lang="en-US" dirty="0"/>
              <a:t>Light field represents x-ray field</a:t>
            </a:r>
          </a:p>
          <a:p>
            <a:pPr lvl="2"/>
            <a:r>
              <a:rPr lang="en-US" dirty="0"/>
              <a:t>May be manual / automatic</a:t>
            </a:r>
          </a:p>
          <a:p>
            <a:pPr lvl="3"/>
            <a:r>
              <a:rPr lang="en-US" dirty="0"/>
              <a:t>Automatic – PBL / ACSS associated acronym</a:t>
            </a:r>
          </a:p>
          <a:p>
            <a:pPr lvl="3"/>
            <a:r>
              <a:rPr lang="en-US" dirty="0"/>
              <a:t>CAN system</a:t>
            </a:r>
          </a:p>
          <a:p>
            <a:pPr lvl="2"/>
            <a:r>
              <a:rPr lang="en-US" dirty="0"/>
              <a:t>Typically 4 blades w/ 2 motors</a:t>
            </a:r>
          </a:p>
          <a:p>
            <a:pPr lvl="2"/>
            <a:r>
              <a:rPr lang="en-US" dirty="0"/>
              <a:t>May have IRIS function – 8 blades w/ 4 motors (</a:t>
            </a:r>
            <a:r>
              <a:rPr lang="en-US" dirty="0" err="1"/>
              <a:t>Fluoro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X-ray Tube</a:t>
            </a:r>
          </a:p>
          <a:p>
            <a:pPr lvl="2"/>
            <a:r>
              <a:rPr lang="en-US" dirty="0"/>
              <a:t>Produces the x-rays</a:t>
            </a:r>
          </a:p>
          <a:p>
            <a:pPr lvl="2"/>
            <a:r>
              <a:rPr lang="en-US" dirty="0"/>
              <a:t>Houses the rotor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1091C-2172-40B1-9887-CADCE736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0855-2F3B-4C43-A513-B0EA4769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895086"/>
          </a:xfrm>
        </p:spPr>
        <p:txBody>
          <a:bodyPr/>
          <a:lstStyle/>
          <a:p>
            <a:r>
              <a:rPr lang="en-US" dirty="0"/>
              <a:t>Troubleshooting (5)…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5FE2A-6128-46EB-8024-7BF46D74F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654030"/>
            <a:ext cx="10514012" cy="43338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General Information &amp; Thoughts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A7513-41C2-43C1-9D20-3A928562B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376" y="2157755"/>
            <a:ext cx="6169024" cy="397341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i="1" u="sng" dirty="0">
                <a:solidFill>
                  <a:srgbClr val="FF0000"/>
                </a:solidFill>
              </a:rPr>
              <a:t>unwritten</a:t>
            </a:r>
            <a:r>
              <a:rPr lang="en-US" dirty="0"/>
              <a:t> rule of troubleshooting…</a:t>
            </a:r>
          </a:p>
          <a:p>
            <a:pPr lvl="1"/>
            <a:r>
              <a:rPr lang="en-US" dirty="0"/>
              <a:t>If you don’t know what you are looking for – stay out of the machine!!!</a:t>
            </a:r>
          </a:p>
          <a:p>
            <a:pPr lvl="1"/>
            <a:r>
              <a:rPr lang="en-US" dirty="0"/>
              <a:t>Justifying what the machine tells you will only lead you down the rosy red path to nowhere &amp; probably give you a headache from beating your head up against the wall…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8776B7-A252-4E15-BFCD-F9F4504C46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2" y="2157511"/>
            <a:ext cx="3997325" cy="397341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BCEC-5134-4D37-9910-BA38C0B7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EB87-6834-4FCB-A6E2-C21B6E7D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(6)…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56417-3F34-4483-8454-849C2B6AB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Radiographic Systems Suggestions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A1E54-31BB-4341-B7EA-5B992EBFFA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Get as much information from the end user as possible describing what is wrong with the system or about the problem.</a:t>
            </a:r>
          </a:p>
          <a:p>
            <a:pPr lvl="1"/>
            <a:r>
              <a:rPr lang="en-US" dirty="0"/>
              <a:t>Do not be afraid to ask questions and get clarification if you aren’t sure what you are being told, especially if the message isn’t clear cut </a:t>
            </a:r>
          </a:p>
          <a:p>
            <a:pPr lvl="2"/>
            <a:r>
              <a:rPr lang="en-US" dirty="0"/>
              <a:t>Table won’t go down</a:t>
            </a:r>
          </a:p>
          <a:p>
            <a:pPr lvl="2"/>
            <a:r>
              <a:rPr lang="en-US" dirty="0"/>
              <a:t>The image isn’t clear, blurry, has lines in 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D7575A-3C1B-4489-B25F-C4752BCC22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Allow the system to help you identify what may be happening and causing your issue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Generate a table top x-ray</a:t>
            </a:r>
          </a:p>
          <a:p>
            <a:pPr lvl="2"/>
            <a:r>
              <a:rPr lang="en-US" dirty="0"/>
              <a:t>Generate a table x-ray</a:t>
            </a:r>
          </a:p>
          <a:p>
            <a:pPr lvl="2"/>
            <a:r>
              <a:rPr lang="en-US" dirty="0"/>
              <a:t>Generate a photo-timed x-ray</a:t>
            </a:r>
          </a:p>
          <a:p>
            <a:pPr lvl="1"/>
            <a:r>
              <a:rPr lang="en-US" dirty="0"/>
              <a:t>Know the differences on how the system is expected to perform and focus on those areas.</a:t>
            </a:r>
          </a:p>
          <a:p>
            <a:pPr lvl="2"/>
            <a:r>
              <a:rPr lang="en-US" dirty="0"/>
              <a:t>What was added/removed by the environment change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5B6-CD79-4C4D-99CE-A485EF84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6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67D4-2D6E-494B-9108-6A315CDF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(7)…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76E77-3E69-4166-9A42-A6408B6EC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Radiographic Systems Suggestions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E87AB-26A3-4462-97C0-C7ED4819DA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Half split methodology</a:t>
            </a:r>
          </a:p>
          <a:p>
            <a:pPr lvl="1"/>
            <a:r>
              <a:rPr lang="en-US" dirty="0"/>
              <a:t>Generator vs Imaging System</a:t>
            </a:r>
          </a:p>
          <a:p>
            <a:pPr lvl="2"/>
            <a:r>
              <a:rPr lang="en-US" dirty="0"/>
              <a:t>Items needed</a:t>
            </a:r>
          </a:p>
          <a:p>
            <a:pPr lvl="3"/>
            <a:r>
              <a:rPr lang="en-US" dirty="0"/>
              <a:t>Intensifying screen</a:t>
            </a:r>
          </a:p>
          <a:p>
            <a:pPr lvl="3"/>
            <a:r>
              <a:rPr lang="en-US" dirty="0"/>
              <a:t>kV meter</a:t>
            </a:r>
          </a:p>
          <a:p>
            <a:pPr lvl="3"/>
            <a:r>
              <a:rPr lang="en-US" dirty="0"/>
              <a:t>mA/</a:t>
            </a:r>
            <a:r>
              <a:rPr lang="en-US" dirty="0" err="1"/>
              <a:t>mAs</a:t>
            </a:r>
            <a:r>
              <a:rPr lang="en-US" dirty="0"/>
              <a:t> meter</a:t>
            </a:r>
          </a:p>
          <a:p>
            <a:pPr lvl="2"/>
            <a:r>
              <a:rPr lang="en-US" dirty="0"/>
              <a:t>Generate an x-ray</a:t>
            </a:r>
          </a:p>
          <a:p>
            <a:pPr lvl="3"/>
            <a:r>
              <a:rPr lang="en-US" dirty="0"/>
              <a:t>Use either a 2 or 3 point technique</a:t>
            </a:r>
          </a:p>
          <a:p>
            <a:pPr lvl="3"/>
            <a:r>
              <a:rPr lang="en-US" dirty="0"/>
              <a:t>Screen glows – x-rays coming out</a:t>
            </a:r>
          </a:p>
          <a:p>
            <a:pPr lvl="3"/>
            <a:r>
              <a:rPr lang="en-US" dirty="0"/>
              <a:t>kV meter – indicates selected kV</a:t>
            </a:r>
          </a:p>
          <a:p>
            <a:pPr lvl="3"/>
            <a:r>
              <a:rPr lang="en-US" dirty="0"/>
              <a:t>mA/</a:t>
            </a:r>
            <a:r>
              <a:rPr lang="en-US" dirty="0" err="1"/>
              <a:t>mAs</a:t>
            </a:r>
            <a:r>
              <a:rPr lang="en-US" dirty="0"/>
              <a:t> meter – indicates amount of selected </a:t>
            </a:r>
            <a:r>
              <a:rPr lang="en-US" dirty="0" err="1"/>
              <a:t>mAs</a:t>
            </a:r>
            <a:endParaRPr lang="en-US" dirty="0"/>
          </a:p>
          <a:p>
            <a:pPr lvl="2"/>
            <a:r>
              <a:rPr lang="en-US" dirty="0"/>
              <a:t>If all are good, problem will generally lie in the imaging system,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dirty="0"/>
              <a:t> the generator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DD8C98-0C78-443D-840E-1441D328DF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in the generator </a:t>
            </a:r>
          </a:p>
          <a:p>
            <a:pPr lvl="1"/>
            <a:r>
              <a:rPr lang="en-US" dirty="0"/>
              <a:t>Figure out what’s missing</a:t>
            </a:r>
          </a:p>
          <a:p>
            <a:pPr lvl="2"/>
            <a:r>
              <a:rPr lang="en-US" dirty="0"/>
              <a:t>If kV is missing</a:t>
            </a:r>
          </a:p>
          <a:p>
            <a:pPr lvl="3"/>
            <a:r>
              <a:rPr lang="en-US" dirty="0"/>
              <a:t>All interlocks satisfied</a:t>
            </a:r>
          </a:p>
          <a:p>
            <a:pPr lvl="4"/>
            <a:r>
              <a:rPr lang="en-US" dirty="0"/>
              <a:t>2 key external interlock signals </a:t>
            </a:r>
          </a:p>
          <a:p>
            <a:pPr lvl="5"/>
            <a:r>
              <a:rPr lang="en-US" dirty="0"/>
              <a:t>Cassette present</a:t>
            </a:r>
          </a:p>
          <a:p>
            <a:pPr lvl="5"/>
            <a:r>
              <a:rPr lang="en-US" dirty="0"/>
              <a:t>Bucky movement</a:t>
            </a:r>
          </a:p>
          <a:p>
            <a:pPr lvl="3"/>
            <a:r>
              <a:rPr lang="en-US" dirty="0"/>
              <a:t>Are items reset</a:t>
            </a:r>
          </a:p>
          <a:p>
            <a:pPr lvl="3"/>
            <a:r>
              <a:rPr lang="en-US" dirty="0"/>
              <a:t>Error codes, information available</a:t>
            </a:r>
          </a:p>
          <a:p>
            <a:pPr lvl="2"/>
            <a:r>
              <a:rPr lang="en-US" dirty="0"/>
              <a:t>If mA/</a:t>
            </a:r>
            <a:r>
              <a:rPr lang="en-US" dirty="0" err="1"/>
              <a:t>mAs</a:t>
            </a:r>
            <a:r>
              <a:rPr lang="en-US" dirty="0"/>
              <a:t> missing</a:t>
            </a:r>
          </a:p>
          <a:p>
            <a:pPr lvl="3"/>
            <a:r>
              <a:rPr lang="en-US" dirty="0"/>
              <a:t>Filaments open</a:t>
            </a:r>
          </a:p>
          <a:p>
            <a:pPr lvl="3"/>
            <a:r>
              <a:rPr lang="en-US" dirty="0"/>
              <a:t>Proper filament regulation during standby &amp; boost</a:t>
            </a:r>
          </a:p>
          <a:p>
            <a:pPr lvl="3"/>
            <a:r>
              <a:rPr lang="en-US" dirty="0"/>
              <a:t>Proper regulation for mA during x-ray</a:t>
            </a:r>
          </a:p>
          <a:p>
            <a:pPr lvl="2"/>
            <a:r>
              <a:rPr lang="en-US" dirty="0"/>
              <a:t>Are the power supplies proper and working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0FA0-F711-416C-9D93-83F728A0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16BB-5203-4128-BBBA-46F35175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(8)…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BC10E-BC8B-46FD-8FFB-5B0FCF6F9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Radiographic Systems Suggestions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573B3-99F8-4E0F-A23B-1E94889E38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If problem is in the Imaging System, then the type of Imaging System determines what needs to be checked/done</a:t>
            </a:r>
          </a:p>
          <a:p>
            <a:pPr lvl="1"/>
            <a:r>
              <a:rPr lang="en-US" dirty="0"/>
              <a:t>Film Based</a:t>
            </a:r>
          </a:p>
          <a:p>
            <a:pPr lvl="1"/>
            <a:r>
              <a:rPr lang="en-US" dirty="0"/>
              <a:t>CR Based</a:t>
            </a:r>
          </a:p>
          <a:p>
            <a:pPr lvl="1"/>
            <a:r>
              <a:rPr lang="en-US" dirty="0"/>
              <a:t>Detector Based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76FEB6-BE04-4B74-9CCD-2095C9D42F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Film Based</a:t>
            </a:r>
          </a:p>
          <a:p>
            <a:pPr lvl="1"/>
            <a:r>
              <a:rPr lang="en-US" dirty="0"/>
              <a:t>Film Processor biggest culprit</a:t>
            </a:r>
          </a:p>
          <a:p>
            <a:pPr lvl="2"/>
            <a:r>
              <a:rPr lang="en-US" dirty="0"/>
              <a:t>Compare sample against daily QC results for processor</a:t>
            </a:r>
          </a:p>
          <a:p>
            <a:pPr lvl="3"/>
            <a:r>
              <a:rPr lang="en-US" dirty="0"/>
              <a:t>If not within range – processor needs attention</a:t>
            </a:r>
          </a:p>
          <a:p>
            <a:pPr lvl="3"/>
            <a:r>
              <a:rPr lang="en-US" dirty="0"/>
              <a:t>Generally speaking</a:t>
            </a:r>
          </a:p>
          <a:p>
            <a:pPr lvl="4"/>
            <a:r>
              <a:rPr lang="en-US" dirty="0"/>
              <a:t>Chemical strength</a:t>
            </a:r>
          </a:p>
          <a:p>
            <a:pPr lvl="4"/>
            <a:r>
              <a:rPr lang="en-US" dirty="0"/>
              <a:t>Temperature issues</a:t>
            </a:r>
          </a:p>
          <a:p>
            <a:pPr lvl="2"/>
            <a:r>
              <a:rPr lang="en-US" dirty="0"/>
              <a:t>Optical Density (OD) not proper</a:t>
            </a:r>
          </a:p>
          <a:p>
            <a:pPr lvl="1"/>
            <a:r>
              <a:rPr lang="en-US" dirty="0"/>
              <a:t>Dark Room</a:t>
            </a:r>
          </a:p>
          <a:p>
            <a:pPr lvl="2"/>
            <a:r>
              <a:rPr lang="en-US" dirty="0"/>
              <a:t>Safe light</a:t>
            </a:r>
          </a:p>
          <a:p>
            <a:pPr lvl="2"/>
            <a:r>
              <a:rPr lang="en-US" dirty="0"/>
              <a:t>Chemical fumes</a:t>
            </a:r>
          </a:p>
          <a:p>
            <a:pPr lvl="2"/>
            <a:r>
              <a:rPr lang="en-US" dirty="0"/>
              <a:t>Storage cabinet</a:t>
            </a:r>
          </a:p>
          <a:p>
            <a:pPr lvl="1"/>
            <a:r>
              <a:rPr lang="en-US" dirty="0"/>
              <a:t>Cassettes</a:t>
            </a:r>
          </a:p>
          <a:p>
            <a:pPr lvl="2"/>
            <a:r>
              <a:rPr lang="en-US" dirty="0"/>
              <a:t>Poor contact</a:t>
            </a:r>
          </a:p>
          <a:p>
            <a:pPr lvl="2"/>
            <a:r>
              <a:rPr lang="en-US" dirty="0"/>
              <a:t>Light leaks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2066-E92E-4D86-8CA6-D6436F0F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5851-32B5-4CD3-A846-F3FF3993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631082"/>
          </a:xfrm>
        </p:spPr>
        <p:txBody>
          <a:bodyPr>
            <a:normAutofit fontScale="90000"/>
          </a:bodyPr>
          <a:lstStyle/>
          <a:p>
            <a:r>
              <a:rPr lang="en-US" dirty="0"/>
              <a:t>Troubleshooting (9)…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6C761-1941-41A8-91AE-E7D64DBDA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315779"/>
            <a:ext cx="10514012" cy="47531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Radiographic Systems Suggestions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29E2E-539F-447C-8D97-DBB105366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7981"/>
            <a:ext cx="5157787" cy="40317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CR Based </a:t>
            </a:r>
          </a:p>
          <a:p>
            <a:pPr lvl="1"/>
            <a:r>
              <a:rPr lang="en-US" dirty="0"/>
              <a:t>S-curve value</a:t>
            </a:r>
          </a:p>
          <a:p>
            <a:pPr lvl="2"/>
            <a:r>
              <a:rPr lang="en-US" dirty="0"/>
              <a:t>Must be ≥ minimum value for reader to work</a:t>
            </a:r>
          </a:p>
          <a:p>
            <a:pPr lvl="2"/>
            <a:r>
              <a:rPr lang="en-US" dirty="0"/>
              <a:t>Similar in nature to OD value used in film but generally higher</a:t>
            </a:r>
          </a:p>
          <a:p>
            <a:pPr lvl="1"/>
            <a:r>
              <a:rPr lang="en-US" dirty="0"/>
              <a:t>Reader</a:t>
            </a:r>
          </a:p>
          <a:p>
            <a:pPr lvl="2"/>
            <a:r>
              <a:rPr lang="en-US" dirty="0"/>
              <a:t>Not clearing plate</a:t>
            </a:r>
          </a:p>
          <a:p>
            <a:pPr lvl="3"/>
            <a:r>
              <a:rPr lang="en-US" dirty="0"/>
              <a:t>Flash deteriorating</a:t>
            </a:r>
          </a:p>
          <a:p>
            <a:pPr lvl="3"/>
            <a:r>
              <a:rPr lang="en-US" dirty="0"/>
              <a:t>Ghosted image (double exposure)</a:t>
            </a:r>
          </a:p>
          <a:p>
            <a:pPr lvl="2"/>
            <a:r>
              <a:rPr lang="en-US" dirty="0"/>
              <a:t>Defective laser</a:t>
            </a:r>
          </a:p>
          <a:p>
            <a:pPr lvl="2"/>
            <a:r>
              <a:rPr lang="en-US" dirty="0"/>
              <a:t>Defective pickup device</a:t>
            </a:r>
          </a:p>
          <a:p>
            <a:pPr lvl="1"/>
            <a:r>
              <a:rPr lang="en-US" dirty="0"/>
              <a:t>Computer</a:t>
            </a:r>
          </a:p>
          <a:p>
            <a:pPr lvl="2"/>
            <a:r>
              <a:rPr lang="en-US" dirty="0"/>
              <a:t>Data transfer</a:t>
            </a:r>
          </a:p>
          <a:p>
            <a:pPr lvl="2"/>
            <a:r>
              <a:rPr lang="en-US" dirty="0"/>
              <a:t>Corrupt program</a:t>
            </a:r>
          </a:p>
          <a:p>
            <a:pPr lvl="2"/>
            <a:r>
              <a:rPr lang="en-US" dirty="0"/>
              <a:t>Defective computer</a:t>
            </a:r>
          </a:p>
          <a:p>
            <a:pPr lvl="1"/>
            <a:r>
              <a:rPr lang="en-US" dirty="0"/>
              <a:t>Monitor</a:t>
            </a:r>
          </a:p>
          <a:p>
            <a:pPr lvl="2"/>
            <a:r>
              <a:rPr lang="en-US" dirty="0"/>
              <a:t>SMPTE adjustment</a:t>
            </a:r>
          </a:p>
          <a:p>
            <a:pPr lvl="2"/>
            <a:r>
              <a:rPr lang="en-US" dirty="0"/>
              <a:t>Defective display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AEA184-C905-4D10-93F8-0FAF0EAD38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89" y="2417746"/>
            <a:ext cx="4263081" cy="348953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D7E8A-708A-480F-AD58-D047A64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5851-32B5-4CD3-A846-F3FF3993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631082"/>
          </a:xfrm>
        </p:spPr>
        <p:txBody>
          <a:bodyPr>
            <a:normAutofit fontScale="90000"/>
          </a:bodyPr>
          <a:lstStyle/>
          <a:p>
            <a:r>
              <a:rPr lang="en-US" dirty="0"/>
              <a:t>Troubleshooting (10)…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6C761-1941-41A8-91AE-E7D64DBDA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315779"/>
            <a:ext cx="10514012" cy="47531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Radiographic Systems Suggestions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29E2E-539F-447C-8D97-DBB105366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7980"/>
            <a:ext cx="5157787" cy="44612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Detector based</a:t>
            </a:r>
          </a:p>
          <a:p>
            <a:pPr lvl="1"/>
            <a:r>
              <a:rPr lang="en-US" dirty="0"/>
              <a:t>Detector files</a:t>
            </a:r>
          </a:p>
          <a:p>
            <a:pPr lvl="2"/>
            <a:r>
              <a:rPr lang="en-US" dirty="0"/>
              <a:t>Correct &amp; current files</a:t>
            </a:r>
          </a:p>
          <a:p>
            <a:pPr lvl="2"/>
            <a:r>
              <a:rPr lang="en-US" dirty="0"/>
              <a:t>Latest mapping/calibration files</a:t>
            </a:r>
          </a:p>
          <a:p>
            <a:pPr lvl="1"/>
            <a:r>
              <a:rPr lang="en-US" dirty="0"/>
              <a:t>Detector</a:t>
            </a:r>
          </a:p>
          <a:p>
            <a:pPr lvl="2"/>
            <a:r>
              <a:rPr lang="en-US" dirty="0"/>
              <a:t>Power supply</a:t>
            </a:r>
          </a:p>
          <a:p>
            <a:pPr lvl="2"/>
            <a:r>
              <a:rPr lang="en-US" dirty="0"/>
              <a:t>Flash deteriorated or not working</a:t>
            </a:r>
          </a:p>
          <a:p>
            <a:pPr lvl="2"/>
            <a:r>
              <a:rPr lang="en-US" dirty="0"/>
              <a:t>Defective pixels</a:t>
            </a:r>
          </a:p>
          <a:p>
            <a:pPr lvl="2"/>
            <a:r>
              <a:rPr lang="en-US" dirty="0"/>
              <a:t>Bad cables (fiber optic) </a:t>
            </a:r>
          </a:p>
          <a:p>
            <a:pPr lvl="2"/>
            <a:r>
              <a:rPr lang="en-US" dirty="0"/>
              <a:t>Wireless </a:t>
            </a:r>
          </a:p>
          <a:p>
            <a:pPr lvl="3"/>
            <a:r>
              <a:rPr lang="en-US" dirty="0"/>
              <a:t>Defective battery</a:t>
            </a:r>
          </a:p>
          <a:p>
            <a:pPr lvl="3"/>
            <a:r>
              <a:rPr lang="en-US" dirty="0"/>
              <a:t>Not paired</a:t>
            </a:r>
          </a:p>
          <a:p>
            <a:pPr lvl="1"/>
            <a:r>
              <a:rPr lang="en-US" dirty="0"/>
              <a:t>Computer</a:t>
            </a:r>
          </a:p>
          <a:p>
            <a:pPr lvl="2"/>
            <a:r>
              <a:rPr lang="en-US" dirty="0"/>
              <a:t>Data transfer</a:t>
            </a:r>
          </a:p>
          <a:p>
            <a:pPr lvl="2"/>
            <a:r>
              <a:rPr lang="en-US" dirty="0"/>
              <a:t>Corrupt program</a:t>
            </a:r>
          </a:p>
          <a:p>
            <a:pPr lvl="2"/>
            <a:r>
              <a:rPr lang="en-US" dirty="0"/>
              <a:t>Defective computer or PCB</a:t>
            </a:r>
          </a:p>
          <a:p>
            <a:pPr lvl="2"/>
            <a:r>
              <a:rPr lang="en-US" dirty="0"/>
              <a:t>Files corrupt, missing or incorrect</a:t>
            </a:r>
          </a:p>
          <a:p>
            <a:pPr lvl="1"/>
            <a:r>
              <a:rPr lang="en-US" dirty="0"/>
              <a:t>Monitor</a:t>
            </a:r>
          </a:p>
          <a:p>
            <a:pPr lvl="2"/>
            <a:r>
              <a:rPr lang="en-US" dirty="0"/>
              <a:t>SMPTE adjustment</a:t>
            </a:r>
          </a:p>
          <a:p>
            <a:pPr lvl="2"/>
            <a:r>
              <a:rPr lang="en-US" dirty="0"/>
              <a:t>Defective display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00A23F-4C18-4447-9CD5-FA0CA728600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68" y="2730844"/>
            <a:ext cx="6028576" cy="233328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D7E8A-708A-480F-AD58-D047A64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6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F68A-2EEC-4A0E-87E6-026703D1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776779"/>
          </a:xfrm>
        </p:spPr>
        <p:txBody>
          <a:bodyPr/>
          <a:lstStyle/>
          <a:p>
            <a:r>
              <a:rPr lang="en-US" dirty="0"/>
              <a:t>Troubleshooting (11)…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3F76E-2C29-4696-B71F-B64A86314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570892"/>
            <a:ext cx="10514012" cy="47057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Fluoroscopic Systems Suggestions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C42EB-8117-436D-A3CA-DA5DB52A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376" y="2146971"/>
            <a:ext cx="5157787" cy="404281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previous items discussed still apply</a:t>
            </a:r>
          </a:p>
          <a:p>
            <a:pPr lvl="1"/>
            <a:r>
              <a:rPr lang="en-US" dirty="0"/>
              <a:t>Half split methodology</a:t>
            </a:r>
          </a:p>
          <a:p>
            <a:pPr lvl="1"/>
            <a:r>
              <a:rPr lang="en-US" dirty="0"/>
              <a:t>Generator info</a:t>
            </a:r>
          </a:p>
          <a:p>
            <a:r>
              <a:rPr lang="en-US" dirty="0"/>
              <a:t>Two key additional checks to add on the generator side though</a:t>
            </a:r>
          </a:p>
          <a:p>
            <a:pPr lvl="1"/>
            <a:r>
              <a:rPr lang="en-US" dirty="0"/>
              <a:t>Max R output of the tube ensuring the generator is doing its part</a:t>
            </a:r>
          </a:p>
          <a:p>
            <a:pPr lvl="2"/>
            <a:r>
              <a:rPr lang="en-US" dirty="0"/>
              <a:t>Ensure you measure it according to manufacturer’s specifications</a:t>
            </a:r>
          </a:p>
          <a:p>
            <a:pPr lvl="2"/>
            <a:r>
              <a:rPr lang="en-US" dirty="0"/>
              <a:t>Use the probe sensor indicator to set distance</a:t>
            </a:r>
          </a:p>
          <a:p>
            <a:pPr lvl="1"/>
            <a:r>
              <a:rPr lang="en-US" dirty="0"/>
              <a:t>Use different items of thickness &amp; density in the beam </a:t>
            </a:r>
          </a:p>
          <a:p>
            <a:pPr lvl="2"/>
            <a:r>
              <a:rPr lang="en-US" dirty="0"/>
              <a:t>Verify the auto kV circuit is working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10E2B-5448-46C0-B318-BF5296844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146971"/>
            <a:ext cx="5183188" cy="40428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the Imaging System side one has to keep in mind this is live imaging – not a single shot</a:t>
            </a:r>
          </a:p>
          <a:p>
            <a:pPr lvl="1"/>
            <a:r>
              <a:rPr lang="en-US" dirty="0"/>
              <a:t>Image Intensifier Tube</a:t>
            </a:r>
          </a:p>
          <a:p>
            <a:pPr lvl="2"/>
            <a:r>
              <a:rPr lang="en-US" dirty="0"/>
              <a:t>Biggest factor are the voltages to the acceleration plates</a:t>
            </a:r>
          </a:p>
          <a:p>
            <a:pPr lvl="2"/>
            <a:r>
              <a:rPr lang="en-US" dirty="0"/>
              <a:t>High voltage  </a:t>
            </a:r>
          </a:p>
          <a:p>
            <a:pPr lvl="3"/>
            <a:r>
              <a:rPr lang="en-US" dirty="0"/>
              <a:t>Requires a HV probe for your meter</a:t>
            </a:r>
          </a:p>
          <a:p>
            <a:pPr lvl="3"/>
            <a:r>
              <a:rPr lang="en-US" dirty="0"/>
              <a:t>Some systems have representative low voltage test points for this</a:t>
            </a:r>
          </a:p>
          <a:p>
            <a:pPr lvl="2"/>
            <a:r>
              <a:rPr lang="en-US" dirty="0"/>
              <a:t>Use a mirror to check the phosphor output of the tube</a:t>
            </a:r>
          </a:p>
          <a:p>
            <a:pPr lvl="1"/>
            <a:r>
              <a:rPr lang="en-US" dirty="0"/>
              <a:t>Digital Detector</a:t>
            </a:r>
          </a:p>
          <a:p>
            <a:pPr lvl="2"/>
            <a:r>
              <a:rPr lang="en-US" dirty="0"/>
              <a:t>High Voltage to Detector</a:t>
            </a:r>
          </a:p>
          <a:p>
            <a:pPr lvl="2"/>
            <a:r>
              <a:rPr lang="en-US" dirty="0"/>
              <a:t>Use mirror to check the phosphor output of the detector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B287-C54D-47FB-8EFC-716C027E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B8EA-204F-434A-AB6D-0BEE8C57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765056"/>
          </a:xfrm>
        </p:spPr>
        <p:txBody>
          <a:bodyPr/>
          <a:lstStyle/>
          <a:p>
            <a:r>
              <a:rPr lang="en-US" dirty="0"/>
              <a:t>Troubleshooting (12)…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CEF3E-4117-4E83-9337-CBAB87272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535723"/>
            <a:ext cx="10514012" cy="47332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Fluoroscopic Systems Suggestions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1871B-344D-4428-91AF-35750A525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376" y="2091113"/>
            <a:ext cx="5157787" cy="408694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Collimator</a:t>
            </a:r>
          </a:p>
          <a:p>
            <a:pPr lvl="1"/>
            <a:r>
              <a:rPr lang="en-US" dirty="0" err="1"/>
              <a:t>Fluoro</a:t>
            </a:r>
            <a:r>
              <a:rPr lang="en-US" dirty="0"/>
              <a:t> typically has an 8 blade collimator effectively creating a octagonal (circular) input to the I.I.</a:t>
            </a:r>
          </a:p>
          <a:p>
            <a:pPr lvl="1"/>
            <a:r>
              <a:rPr lang="en-US" dirty="0"/>
              <a:t>Smaller the field, the larger the magnification of the item being examined.</a:t>
            </a:r>
          </a:p>
          <a:p>
            <a:pPr lvl="2"/>
            <a:r>
              <a:rPr lang="en-US" dirty="0"/>
              <a:t>Most systems have 3 different levels of magnification</a:t>
            </a:r>
          </a:p>
          <a:p>
            <a:pPr lvl="1"/>
            <a:r>
              <a:rPr lang="en-US" dirty="0"/>
              <a:t>Most common problems</a:t>
            </a:r>
          </a:p>
          <a:p>
            <a:pPr lvl="2"/>
            <a:r>
              <a:rPr lang="en-US" dirty="0"/>
              <a:t>Motors</a:t>
            </a:r>
          </a:p>
          <a:p>
            <a:pPr lvl="2"/>
            <a:r>
              <a:rPr lang="en-US" dirty="0"/>
              <a:t>Calibration</a:t>
            </a:r>
          </a:p>
          <a:p>
            <a:r>
              <a:rPr lang="en-US" dirty="0"/>
              <a:t>PMT / PDA</a:t>
            </a:r>
          </a:p>
          <a:p>
            <a:pPr lvl="1"/>
            <a:r>
              <a:rPr lang="en-US" dirty="0"/>
              <a:t>Typically positioned on the output side of the I.I. / detector</a:t>
            </a:r>
          </a:p>
          <a:p>
            <a:pPr lvl="1"/>
            <a:r>
              <a:rPr lang="en-US" dirty="0"/>
              <a:t>Used to sense the amount of light coming out of the I.I. / detector</a:t>
            </a:r>
          </a:p>
          <a:p>
            <a:pPr lvl="1"/>
            <a:r>
              <a:rPr lang="en-US" dirty="0"/>
              <a:t>Part of the auto kV adjustment circuit used to ensure the correct amount of light is being sent to the pickup device.</a:t>
            </a:r>
          </a:p>
          <a:p>
            <a:pPr lvl="2"/>
            <a:r>
              <a:rPr lang="en-US" dirty="0"/>
              <a:t>Alters penetration of the x-rays by changing kV</a:t>
            </a:r>
          </a:p>
          <a:p>
            <a:pPr lvl="2"/>
            <a:r>
              <a:rPr lang="en-US" dirty="0"/>
              <a:t>Changes output light back to “normal”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C28A1A-9946-4E4A-9193-AB829B151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091113"/>
            <a:ext cx="5183188" cy="40869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Pickup devices</a:t>
            </a:r>
          </a:p>
          <a:p>
            <a:pPr lvl="1"/>
            <a:r>
              <a:rPr lang="en-US" dirty="0"/>
              <a:t>Types</a:t>
            </a:r>
          </a:p>
          <a:p>
            <a:pPr lvl="2"/>
            <a:r>
              <a:rPr lang="en-US" dirty="0"/>
              <a:t>Video tubes</a:t>
            </a:r>
          </a:p>
          <a:p>
            <a:pPr lvl="2"/>
            <a:r>
              <a:rPr lang="en-US" dirty="0"/>
              <a:t>CCD cameras</a:t>
            </a:r>
          </a:p>
          <a:p>
            <a:pPr lvl="1"/>
            <a:r>
              <a:rPr lang="en-US" dirty="0"/>
              <a:t>Takes the light from the I.I./detector and sends it off to the computer for processing as digital data</a:t>
            </a:r>
          </a:p>
          <a:p>
            <a:pPr lvl="2"/>
            <a:r>
              <a:rPr lang="en-US" dirty="0"/>
              <a:t>Video tubes output degrades over time</a:t>
            </a:r>
          </a:p>
          <a:p>
            <a:pPr lvl="2"/>
            <a:r>
              <a:rPr lang="en-US" dirty="0"/>
              <a:t>CCD cameras</a:t>
            </a:r>
          </a:p>
          <a:p>
            <a:pPr lvl="3"/>
            <a:r>
              <a:rPr lang="en-US" dirty="0"/>
              <a:t>Require defect maps for computer processing</a:t>
            </a:r>
          </a:p>
          <a:p>
            <a:pPr lvl="3"/>
            <a:r>
              <a:rPr lang="en-US" dirty="0"/>
              <a:t>Bad pixels</a:t>
            </a:r>
          </a:p>
          <a:p>
            <a:pPr lvl="3"/>
            <a:r>
              <a:rPr lang="en-US" dirty="0"/>
              <a:t>Camera Iris not working correctly</a:t>
            </a:r>
          </a:p>
          <a:p>
            <a:r>
              <a:rPr lang="en-US" dirty="0"/>
              <a:t>Mirror Optics</a:t>
            </a:r>
          </a:p>
          <a:p>
            <a:pPr lvl="1"/>
            <a:r>
              <a:rPr lang="en-US" dirty="0"/>
              <a:t>Directs the output of the I.I./detector to different devices for the purpose determined by the radiologist.</a:t>
            </a:r>
          </a:p>
          <a:p>
            <a:pPr lvl="1"/>
            <a:r>
              <a:rPr lang="en-US" dirty="0"/>
              <a:t>Mirror movement</a:t>
            </a:r>
          </a:p>
          <a:p>
            <a:pPr lvl="1"/>
            <a:r>
              <a:rPr lang="en-US" dirty="0"/>
              <a:t>Light 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21ECE-6EFA-45D6-BD94-25664A47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1E3C-C6E2-4A5F-BB61-716639D3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924046"/>
          </a:xfrm>
        </p:spPr>
        <p:txBody>
          <a:bodyPr/>
          <a:lstStyle/>
          <a:p>
            <a:r>
              <a:rPr lang="en-US" b="1" i="1" dirty="0"/>
              <a:t>What we are going to cover…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9F183-FF87-41DF-917D-7912824DD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56205"/>
            <a:ext cx="10515600" cy="1233445"/>
          </a:xfrm>
        </p:spPr>
        <p:txBody>
          <a:bodyPr/>
          <a:lstStyle/>
          <a:p>
            <a:r>
              <a:rPr lang="en-US" dirty="0"/>
              <a:t>X-ray System’s Subsystems</a:t>
            </a:r>
          </a:p>
          <a:p>
            <a:r>
              <a:rPr lang="en-US" dirty="0"/>
              <a:t>Troubleshooting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8DAD7-FF1B-49B1-A0F1-5E6A91E3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C8464-DB11-4D1F-902F-36022AE05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35" y="904277"/>
            <a:ext cx="3722130" cy="275437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70517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F400-2CBE-471C-8EC9-2D905EFD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729886"/>
          </a:xfrm>
        </p:spPr>
        <p:txBody>
          <a:bodyPr/>
          <a:lstStyle/>
          <a:p>
            <a:r>
              <a:rPr lang="en-US" dirty="0"/>
              <a:t>Troubleshooting (13)…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7BD6B-0A48-4268-916A-8C86EA22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488830"/>
            <a:ext cx="10514012" cy="48436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Fluoroscopic Systems Suggestions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E43CF-F786-4AAA-96EB-0A99AB6CB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376" y="2043528"/>
            <a:ext cx="5157787" cy="41814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Spot Film Devices (C-arm)</a:t>
            </a:r>
          </a:p>
          <a:p>
            <a:pPr lvl="1"/>
            <a:r>
              <a:rPr lang="en-US" dirty="0"/>
              <a:t>Older days</a:t>
            </a:r>
          </a:p>
          <a:p>
            <a:pPr lvl="2"/>
            <a:r>
              <a:rPr lang="en-US" dirty="0"/>
              <a:t>Electro-mechanical nightmares</a:t>
            </a:r>
          </a:p>
          <a:p>
            <a:pPr lvl="3"/>
            <a:r>
              <a:rPr lang="en-US" dirty="0"/>
              <a:t>Movement controls for adjusting the c-arm mechanism during the exam</a:t>
            </a:r>
          </a:p>
          <a:p>
            <a:pPr lvl="2"/>
            <a:r>
              <a:rPr lang="en-US" dirty="0"/>
              <a:t>Positions film for a radiographic exposure based on programming pattern</a:t>
            </a:r>
          </a:p>
          <a:p>
            <a:pPr lvl="3"/>
            <a:r>
              <a:rPr lang="en-US" dirty="0"/>
              <a:t>1x1, 2x1 (L/H), 4x1, 6x1, 9x1, 12x1, 16x1</a:t>
            </a:r>
          </a:p>
          <a:p>
            <a:pPr lvl="2"/>
            <a:r>
              <a:rPr lang="en-US" dirty="0"/>
              <a:t>Temporarily shifted operation of the system from fluoroscopy to radiography and then back again when completed</a:t>
            </a:r>
          </a:p>
          <a:p>
            <a:pPr lvl="3"/>
            <a:r>
              <a:rPr lang="en-US" dirty="0"/>
              <a:t>Records what Doctor saw during an exam</a:t>
            </a:r>
          </a:p>
          <a:p>
            <a:pPr lvl="3"/>
            <a:r>
              <a:rPr lang="en-US" dirty="0"/>
              <a:t>Higher </a:t>
            </a:r>
            <a:r>
              <a:rPr lang="en-US" dirty="0" err="1"/>
              <a:t>mAs</a:t>
            </a:r>
            <a:r>
              <a:rPr lang="en-US" dirty="0"/>
              <a:t> &amp; dose to patient</a:t>
            </a:r>
          </a:p>
          <a:p>
            <a:pPr lvl="3"/>
            <a:r>
              <a:rPr lang="en-US" dirty="0" err="1"/>
              <a:t>Phototimed</a:t>
            </a:r>
            <a:r>
              <a:rPr lang="en-US" dirty="0"/>
              <a:t> x-ray</a:t>
            </a:r>
          </a:p>
          <a:p>
            <a:pPr lvl="3"/>
            <a:r>
              <a:rPr lang="en-US" dirty="0"/>
              <a:t>Collimator leaves Iris mode goes to rad mode, then back to Iris mode</a:t>
            </a:r>
          </a:p>
          <a:p>
            <a:pPr lvl="3"/>
            <a:r>
              <a:rPr lang="en-US" dirty="0"/>
              <a:t>Brakes c-arm during rad exposure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9E8AB-8B5E-4ED7-B9A7-D0F19B8AF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043528"/>
            <a:ext cx="5183188" cy="41814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Spot Film Devices (C-arm)  (cont.)</a:t>
            </a:r>
          </a:p>
          <a:p>
            <a:pPr lvl="1"/>
            <a:r>
              <a:rPr lang="en-US" dirty="0"/>
              <a:t>Newer devices</a:t>
            </a:r>
          </a:p>
          <a:p>
            <a:pPr lvl="2"/>
            <a:r>
              <a:rPr lang="en-US" dirty="0"/>
              <a:t>Movement control for positioning the c-arm over the patient during the exam</a:t>
            </a:r>
          </a:p>
          <a:p>
            <a:pPr lvl="2"/>
            <a:r>
              <a:rPr lang="en-US" dirty="0"/>
              <a:t>Does an “image capture” of the fluoroscopic image that is seen by the doctor</a:t>
            </a:r>
          </a:p>
          <a:p>
            <a:pPr lvl="3"/>
            <a:r>
              <a:rPr lang="en-US" dirty="0"/>
              <a:t>Multiple screen systems can show both the live </a:t>
            </a:r>
            <a:r>
              <a:rPr lang="en-US" dirty="0" err="1"/>
              <a:t>fluoro</a:t>
            </a:r>
            <a:r>
              <a:rPr lang="en-US" dirty="0"/>
              <a:t> exam and the most recent image capture</a:t>
            </a:r>
          </a:p>
          <a:p>
            <a:pPr lvl="3"/>
            <a:r>
              <a:rPr lang="en-US" dirty="0"/>
              <a:t>Lower radiation to patient as the </a:t>
            </a:r>
            <a:r>
              <a:rPr lang="en-US" dirty="0" err="1"/>
              <a:t>fluoro</a:t>
            </a:r>
            <a:r>
              <a:rPr lang="en-US" dirty="0"/>
              <a:t> image is what is captured</a:t>
            </a:r>
          </a:p>
          <a:p>
            <a:pPr lvl="3"/>
            <a:r>
              <a:rPr lang="en-US" dirty="0"/>
              <a:t>Less mechanical devices for FE’s to concern themselves with</a:t>
            </a:r>
          </a:p>
          <a:p>
            <a:pPr lvl="3"/>
            <a:r>
              <a:rPr lang="en-US" dirty="0"/>
              <a:t>More remote movement controls for operator’s to use creating multiple ways of controlling the movements of the components.</a:t>
            </a:r>
          </a:p>
          <a:p>
            <a:pPr lvl="2"/>
            <a:r>
              <a:rPr lang="en-US" dirty="0"/>
              <a:t>All images processed by computer on the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5935A-0CF9-4A39-A548-5ADF9B20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D497-C6AE-4B43-B9E1-FE808B1A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797294"/>
          </a:xfrm>
        </p:spPr>
        <p:txBody>
          <a:bodyPr/>
          <a:lstStyle/>
          <a:p>
            <a:r>
              <a:rPr lang="en-US" dirty="0"/>
              <a:t>Troubleshooting (14)…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7CB5F-C188-4456-B7B9-08951A74A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620046"/>
            <a:ext cx="10514012" cy="43338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Fluoroscopic Systems Suggestions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C5898-3309-443A-94EF-31A4783CD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132"/>
            <a:ext cx="5157787" cy="39762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Computers</a:t>
            </a:r>
          </a:p>
          <a:p>
            <a:pPr lvl="1"/>
            <a:r>
              <a:rPr lang="en-US" dirty="0"/>
              <a:t>Input connections</a:t>
            </a:r>
          </a:p>
          <a:p>
            <a:pPr lvl="2"/>
            <a:r>
              <a:rPr lang="en-US" dirty="0"/>
              <a:t>Fiber Optic Cables used with Imaging</a:t>
            </a:r>
          </a:p>
          <a:p>
            <a:pPr lvl="2"/>
            <a:r>
              <a:rPr lang="en-US" dirty="0"/>
              <a:t>Keyboards</a:t>
            </a:r>
          </a:p>
          <a:p>
            <a:pPr lvl="2"/>
            <a:r>
              <a:rPr lang="en-US" dirty="0"/>
              <a:t>Mouse</a:t>
            </a:r>
          </a:p>
          <a:p>
            <a:pPr lvl="1"/>
            <a:r>
              <a:rPr lang="en-US" dirty="0"/>
              <a:t>Power supplies</a:t>
            </a:r>
          </a:p>
          <a:p>
            <a:pPr lvl="1"/>
            <a:r>
              <a:rPr lang="en-US" dirty="0"/>
              <a:t>HDDs</a:t>
            </a:r>
          </a:p>
          <a:p>
            <a:pPr lvl="2"/>
            <a:r>
              <a:rPr lang="en-US" dirty="0"/>
              <a:t>Damaged</a:t>
            </a:r>
          </a:p>
          <a:p>
            <a:pPr lvl="2"/>
            <a:r>
              <a:rPr lang="en-US" dirty="0"/>
              <a:t>Corrupt files</a:t>
            </a:r>
          </a:p>
          <a:p>
            <a:pPr lvl="2"/>
            <a:r>
              <a:rPr lang="en-US" dirty="0"/>
              <a:t>Maps &amp; Calibration files</a:t>
            </a:r>
          </a:p>
          <a:p>
            <a:pPr lvl="1"/>
            <a:r>
              <a:rPr lang="en-US" dirty="0"/>
              <a:t>Video cards</a:t>
            </a:r>
          </a:p>
          <a:p>
            <a:pPr lvl="2"/>
            <a:r>
              <a:rPr lang="en-US" dirty="0"/>
              <a:t>Image processing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BF2CB4-94C8-433D-B2E0-4F43BA033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132"/>
            <a:ext cx="5183188" cy="39762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Monitors</a:t>
            </a:r>
          </a:p>
          <a:p>
            <a:pPr lvl="1"/>
            <a:r>
              <a:rPr lang="en-US" dirty="0"/>
              <a:t>Calibrations</a:t>
            </a:r>
          </a:p>
          <a:p>
            <a:pPr lvl="1"/>
            <a:r>
              <a:rPr lang="en-US" dirty="0"/>
              <a:t>SMPTE Patterns</a:t>
            </a:r>
          </a:p>
          <a:p>
            <a:pPr lvl="1"/>
            <a:r>
              <a:rPr lang="en-US" dirty="0"/>
              <a:t>VGA/HDMI outputs</a:t>
            </a:r>
          </a:p>
          <a:p>
            <a:pPr lvl="1"/>
            <a:r>
              <a:rPr lang="en-US" dirty="0"/>
              <a:t>Color / Monochrome images</a:t>
            </a:r>
          </a:p>
          <a:p>
            <a:pPr lvl="2"/>
            <a:r>
              <a:rPr lang="en-US" dirty="0"/>
              <a:t>Use separate monitors</a:t>
            </a:r>
          </a:p>
          <a:p>
            <a:pPr lvl="2"/>
            <a:r>
              <a:rPr lang="en-US" dirty="0"/>
              <a:t>Set color for B&amp;W (monochrome) if desired</a:t>
            </a:r>
          </a:p>
          <a:p>
            <a:pPr lvl="1"/>
            <a:r>
              <a:rPr lang="en-US" dirty="0"/>
              <a:t>Power supplies</a:t>
            </a:r>
          </a:p>
          <a:p>
            <a:pPr lvl="1"/>
            <a:r>
              <a:rPr lang="en-US" dirty="0"/>
              <a:t>Proper pixelization</a:t>
            </a:r>
          </a:p>
          <a:p>
            <a:pPr lvl="2"/>
            <a:r>
              <a:rPr lang="en-US" dirty="0"/>
              <a:t>Doctor vs technologist monitors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2153-3FA5-4A49-8638-7DC9727D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0CE96-ADA5-44D5-8AF6-D003576B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765056"/>
          </a:xfrm>
        </p:spPr>
        <p:txBody>
          <a:bodyPr/>
          <a:lstStyle/>
          <a:p>
            <a:r>
              <a:rPr lang="en-US" dirty="0"/>
              <a:t>Troubleshooting (15)…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B500E-CE5D-48AC-9CB5-088098E85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4725"/>
            <a:ext cx="10514012" cy="43338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Suggested </a:t>
            </a:r>
            <a:r>
              <a:rPr lang="en-US" i="1" u="sng" dirty="0">
                <a:solidFill>
                  <a:srgbClr val="FF0000"/>
                </a:solidFill>
              </a:rPr>
              <a:t>Preventive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Items for the Field Engineer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D8078-919B-4FC9-81AC-B96184394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09175"/>
            <a:ext cx="5157787" cy="415094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Cloning computer hard drives</a:t>
            </a:r>
          </a:p>
          <a:p>
            <a:pPr lvl="1"/>
            <a:r>
              <a:rPr lang="en-US" dirty="0"/>
              <a:t>Suggested programs to use</a:t>
            </a:r>
          </a:p>
          <a:p>
            <a:pPr lvl="2"/>
            <a:r>
              <a:rPr lang="en-US" dirty="0"/>
              <a:t>Norton Ghost</a:t>
            </a:r>
          </a:p>
          <a:p>
            <a:pPr lvl="2"/>
            <a:r>
              <a:rPr lang="en-US" dirty="0" err="1"/>
              <a:t>CloneZilla</a:t>
            </a:r>
            <a:endParaRPr lang="en-US" dirty="0"/>
          </a:p>
          <a:p>
            <a:pPr lvl="1"/>
            <a:r>
              <a:rPr lang="en-US" dirty="0"/>
              <a:t>Frequency</a:t>
            </a:r>
          </a:p>
          <a:p>
            <a:pPr lvl="2"/>
            <a:r>
              <a:rPr lang="en-US" dirty="0"/>
              <a:t>After initially installed</a:t>
            </a:r>
          </a:p>
          <a:p>
            <a:pPr lvl="2"/>
            <a:r>
              <a:rPr lang="en-US" dirty="0"/>
              <a:t>Changes to programming</a:t>
            </a:r>
          </a:p>
          <a:p>
            <a:pPr lvl="2"/>
            <a:r>
              <a:rPr lang="en-US" dirty="0"/>
              <a:t>Any software upgrade</a:t>
            </a:r>
          </a:p>
          <a:p>
            <a:pPr lvl="2"/>
            <a:r>
              <a:rPr lang="en-US" dirty="0"/>
              <a:t>Annual PM</a:t>
            </a:r>
          </a:p>
          <a:p>
            <a:r>
              <a:rPr lang="en-US" dirty="0"/>
              <a:t>Backups</a:t>
            </a:r>
          </a:p>
          <a:p>
            <a:pPr lvl="1"/>
            <a:r>
              <a:rPr lang="en-US" dirty="0"/>
              <a:t>At the conclusion of a PMI</a:t>
            </a:r>
          </a:p>
          <a:p>
            <a:pPr lvl="1"/>
            <a:r>
              <a:rPr lang="en-US" dirty="0"/>
              <a:t>Things to consider</a:t>
            </a:r>
          </a:p>
          <a:p>
            <a:pPr lvl="2"/>
            <a:r>
              <a:rPr lang="en-US" dirty="0"/>
              <a:t>Generator</a:t>
            </a:r>
          </a:p>
          <a:p>
            <a:pPr lvl="2"/>
            <a:r>
              <a:rPr lang="en-US" dirty="0"/>
              <a:t>System calibrations</a:t>
            </a:r>
          </a:p>
          <a:p>
            <a:pPr lvl="3"/>
            <a:r>
              <a:rPr lang="en-US" dirty="0"/>
              <a:t>3D Top / Floor Stand</a:t>
            </a:r>
          </a:p>
          <a:p>
            <a:pPr lvl="3"/>
            <a:r>
              <a:rPr lang="en-US" dirty="0"/>
              <a:t>Table</a:t>
            </a:r>
          </a:p>
          <a:p>
            <a:pPr lvl="3"/>
            <a:r>
              <a:rPr lang="en-US" dirty="0"/>
              <a:t>Collimator</a:t>
            </a:r>
          </a:p>
          <a:p>
            <a:pPr lvl="3"/>
            <a:r>
              <a:rPr lang="en-US" dirty="0"/>
              <a:t>Wall Stand</a:t>
            </a:r>
          </a:p>
          <a:p>
            <a:pPr lvl="2"/>
            <a:r>
              <a:rPr lang="en-US" dirty="0"/>
              <a:t>Computer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05653-8234-48FD-9F29-09CF51E5D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998112"/>
            <a:ext cx="5183188" cy="260905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When performing service</a:t>
            </a:r>
          </a:p>
          <a:p>
            <a:pPr lvl="1"/>
            <a:r>
              <a:rPr lang="en-US" dirty="0"/>
              <a:t>Do a backup before you begin</a:t>
            </a:r>
          </a:p>
          <a:p>
            <a:pPr lvl="1"/>
            <a:r>
              <a:rPr lang="en-US" dirty="0"/>
              <a:t>Perform the work necessary</a:t>
            </a:r>
          </a:p>
          <a:p>
            <a:pPr lvl="1"/>
            <a:r>
              <a:rPr lang="en-US" dirty="0"/>
              <a:t>Do a backup after the service is done</a:t>
            </a:r>
          </a:p>
          <a:p>
            <a:pPr lvl="1"/>
            <a:r>
              <a:rPr lang="en-US" dirty="0"/>
              <a:t>Update info left on site</a:t>
            </a:r>
          </a:p>
          <a:p>
            <a:r>
              <a:rPr lang="en-US" dirty="0"/>
              <a:t>For those of you servicing multiple sites</a:t>
            </a:r>
          </a:p>
          <a:p>
            <a:pPr lvl="1"/>
            <a:r>
              <a:rPr lang="en-US" dirty="0"/>
              <a:t>Sharing information between all engineers responsible for the site</a:t>
            </a:r>
          </a:p>
          <a:p>
            <a:pPr lvl="1"/>
            <a:r>
              <a:rPr lang="en-US" dirty="0"/>
              <a:t>Do </a:t>
            </a:r>
            <a:r>
              <a:rPr lang="en-US" b="1" i="1" dirty="0">
                <a:solidFill>
                  <a:srgbClr val="FF0000"/>
                </a:solidFill>
              </a:rPr>
              <a:t>NOT</a:t>
            </a:r>
            <a:r>
              <a:rPr lang="en-US" dirty="0"/>
              <a:t> solely rely on the internet for access to this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74EA5-16D0-4D41-9D8D-DD473897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275996"/>
            <a:ext cx="2743200" cy="365125"/>
          </a:xfrm>
        </p:spPr>
        <p:txBody>
          <a:bodyPr/>
          <a:lstStyle/>
          <a:p>
            <a:fld id="{C7446DC9-C89B-4DD2-8A69-3C561D784BF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B6CB9D-BCED-42E0-B295-23ED92D5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97B0E4-5BE2-4713-AC7D-6430E08BC567}"/>
              </a:ext>
            </a:extLst>
          </p:cNvPr>
          <p:cNvSpPr txBox="1">
            <a:spLocks/>
          </p:cNvSpPr>
          <p:nvPr/>
        </p:nvSpPr>
        <p:spPr>
          <a:xfrm>
            <a:off x="839788" y="883603"/>
            <a:ext cx="10514012" cy="4333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Contact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1DCF330-A401-43EF-ABA7-6616906AB9AB}"/>
              </a:ext>
            </a:extLst>
          </p:cNvPr>
          <p:cNvSpPr txBox="1">
            <a:spLocks/>
          </p:cNvSpPr>
          <p:nvPr/>
        </p:nvSpPr>
        <p:spPr>
          <a:xfrm>
            <a:off x="839788" y="1562100"/>
            <a:ext cx="5157787" cy="4627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600" b="1"/>
              <a:t>Technical Prospects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600" b="1"/>
              <a:t>1000 County Road CB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600" b="1"/>
              <a:t>Appleton, WI  54919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Main #:	</a:t>
            </a:r>
            <a:r>
              <a:rPr lang="en-US" sz="2400" b="1"/>
              <a:t>(920) 757-6583</a:t>
            </a:r>
            <a:r>
              <a:rPr lang="en-US" sz="2400"/>
              <a:t>	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Toll Free #:	</a:t>
            </a:r>
            <a:r>
              <a:rPr lang="en-US" sz="2400" b="1"/>
              <a:t>(877) 604-6583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Fax #:		</a:t>
            </a:r>
            <a:r>
              <a:rPr lang="en-US" sz="2400" b="1"/>
              <a:t>(920) 757-6591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>
                <a:hlinkClick r:id="rId2"/>
              </a:rPr>
              <a:t>www.technicalprospects.com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23012228-37D6-44C9-A8E8-4EA577D50E96}"/>
              </a:ext>
            </a:extLst>
          </p:cNvPr>
          <p:cNvSpPr txBox="1">
            <a:spLocks/>
          </p:cNvSpPr>
          <p:nvPr/>
        </p:nvSpPr>
        <p:spPr>
          <a:xfrm>
            <a:off x="5997575" y="1562100"/>
            <a:ext cx="5356225" cy="4627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My information: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/>
              <a:t>John DiPasquale, ext. 8480 </a:t>
            </a:r>
            <a:r>
              <a:rPr lang="en-US" sz="2200">
                <a:hlinkClick r:id="rId3"/>
              </a:rPr>
              <a:t>jdipasquale@technicalprospects.com</a:t>
            </a:r>
            <a:endParaRPr lang="en-US" sz="22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Parts/Sales:</a:t>
            </a:r>
          </a:p>
          <a:p>
            <a:pPr marL="457200" indent="0">
              <a:buFont typeface="Arial" panose="020B0604020202020204" pitchFamily="34" charset="0"/>
              <a:buNone/>
            </a:pPr>
            <a:r>
              <a:rPr lang="en-US" sz="2400"/>
              <a:t>Customer Service Reps, ext. 2101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>
                <a:hlinkClick r:id="rId4"/>
              </a:rPr>
              <a:t>parts@technicalprospects.com</a:t>
            </a:r>
            <a:r>
              <a:rPr lang="en-US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Training Information: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/>
              <a:t>Linda Fuerst, ext. 8202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>
                <a:hlinkClick r:id="rId5"/>
              </a:rPr>
              <a:t>training@technicalprospects.com</a:t>
            </a:r>
            <a:r>
              <a:rPr lang="en-US" sz="220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4557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5657-B1E2-45BB-A9F4-2D8B5627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973473"/>
          </a:xfrm>
        </p:spPr>
        <p:txBody>
          <a:bodyPr/>
          <a:lstStyle/>
          <a:p>
            <a:r>
              <a:rPr lang="en-US" b="1" i="1" dirty="0"/>
              <a:t>X-ray System’s Subsystems…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C4290-43A9-4670-B457-EC36FE3CF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56205"/>
            <a:ext cx="10515600" cy="1233445"/>
          </a:xfrm>
        </p:spPr>
        <p:txBody>
          <a:bodyPr/>
          <a:lstStyle/>
          <a:p>
            <a:r>
              <a:rPr lang="en-US" dirty="0"/>
              <a:t>Generator Systems</a:t>
            </a:r>
          </a:p>
          <a:p>
            <a:r>
              <a:rPr lang="en-US" dirty="0"/>
              <a:t>Imaging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29F19-15FD-4726-9604-5E6DC542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51A79-2123-4EA4-8509-A022EE675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15" y="1133475"/>
            <a:ext cx="1990725" cy="22955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CE0895-75E6-4978-9FF2-6BCE22752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55" y="794500"/>
            <a:ext cx="2973474" cy="29734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2896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42FEAC-F469-49B3-991C-E5129C9B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7522"/>
            <a:ext cx="5256212" cy="1279878"/>
          </a:xfrm>
        </p:spPr>
        <p:txBody>
          <a:bodyPr anchor="ctr">
            <a:normAutofit/>
          </a:bodyPr>
          <a:lstStyle/>
          <a:p>
            <a:r>
              <a:rPr lang="en-US" sz="5000" dirty="0"/>
              <a:t>Generator Systems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1A52CE5-5B2D-46D5-B715-F46696024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02" y="1790049"/>
            <a:ext cx="6481010" cy="429042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A4D2F2-9871-4319-89C4-363433233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Basics…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B87C5-C48D-48A3-BCA0-B23BD583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B64-88D7-4A49-8F5D-25A2CE54C9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6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6E9-B8BD-4EE2-8082-EB6742C0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895086"/>
          </a:xfrm>
        </p:spPr>
        <p:txBody>
          <a:bodyPr/>
          <a:lstStyle/>
          <a:p>
            <a:r>
              <a:rPr lang="en-US" dirty="0"/>
              <a:t>Generator Systems(2)…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D805-7159-494B-9DC3-81DC1530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572" y="1583692"/>
            <a:ext cx="10514012" cy="39449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Required Circuits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80505-C065-4A44-B26F-6CAD21CA2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572" y="1988830"/>
            <a:ext cx="3063997" cy="4259570"/>
          </a:xfrm>
        </p:spPr>
        <p:txBody>
          <a:bodyPr>
            <a:normAutofit/>
          </a:bodyPr>
          <a:lstStyle/>
          <a:p>
            <a:r>
              <a:rPr lang="en-US" sz="2200" dirty="0"/>
              <a:t>Power</a:t>
            </a:r>
          </a:p>
          <a:p>
            <a:pPr lvl="1"/>
            <a:r>
              <a:rPr lang="en-US" sz="1900" dirty="0"/>
              <a:t>Line to transformer</a:t>
            </a:r>
          </a:p>
          <a:p>
            <a:pPr lvl="1"/>
            <a:r>
              <a:rPr lang="en-US" sz="1900" dirty="0"/>
              <a:t>230VAC to 480VAC</a:t>
            </a:r>
          </a:p>
          <a:p>
            <a:pPr lvl="1"/>
            <a:r>
              <a:rPr lang="en-US" sz="1900" dirty="0"/>
              <a:t>Single or three phase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25F171-FB4F-4BAD-A222-1EEA9F0FA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78616" y="1974090"/>
            <a:ext cx="3676772" cy="425957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PFT / SFT</a:t>
            </a:r>
          </a:p>
          <a:p>
            <a:pPr lvl="1"/>
            <a:r>
              <a:rPr lang="en-US" dirty="0"/>
              <a:t>Develops mA</a:t>
            </a:r>
          </a:p>
          <a:p>
            <a:pPr lvl="2"/>
            <a:r>
              <a:rPr lang="en-US" dirty="0"/>
              <a:t>Direct &amp; indirectly heated cathodes</a:t>
            </a:r>
          </a:p>
          <a:p>
            <a:pPr lvl="2"/>
            <a:r>
              <a:rPr lang="en-US" dirty="0"/>
              <a:t>Negative side of tube</a:t>
            </a:r>
          </a:p>
          <a:p>
            <a:pPr lvl="2"/>
            <a:r>
              <a:rPr lang="en-US" dirty="0"/>
              <a:t>Split regulation</a:t>
            </a:r>
          </a:p>
          <a:p>
            <a:pPr lvl="3"/>
            <a:r>
              <a:rPr lang="en-US" dirty="0"/>
              <a:t>Filament preheat &amp; boost</a:t>
            </a:r>
          </a:p>
          <a:p>
            <a:pPr lvl="3"/>
            <a:r>
              <a:rPr lang="en-US" dirty="0"/>
              <a:t>mA amount during x-ray</a:t>
            </a:r>
          </a:p>
          <a:p>
            <a:pPr lvl="1"/>
            <a:r>
              <a:rPr lang="en-US" dirty="0"/>
              <a:t>Older days</a:t>
            </a:r>
          </a:p>
          <a:p>
            <a:pPr lvl="2"/>
            <a:r>
              <a:rPr lang="en-US" dirty="0"/>
              <a:t>Step down transformer, 200:1</a:t>
            </a:r>
          </a:p>
          <a:p>
            <a:pPr lvl="2"/>
            <a:r>
              <a:rPr lang="en-US" dirty="0"/>
              <a:t>AC voltages &amp; line frequency</a:t>
            </a:r>
          </a:p>
          <a:p>
            <a:pPr lvl="1"/>
            <a:r>
              <a:rPr lang="en-US" dirty="0"/>
              <a:t>Currently</a:t>
            </a:r>
          </a:p>
          <a:p>
            <a:pPr lvl="2"/>
            <a:r>
              <a:rPr lang="en-US" dirty="0"/>
              <a:t>Rectifier &amp; frequency controlled inverter circuits on primary side</a:t>
            </a:r>
          </a:p>
          <a:p>
            <a:pPr lvl="2"/>
            <a:r>
              <a:rPr lang="en-US" dirty="0"/>
              <a:t>Rectified secondary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F95F-3A46-4349-A63B-C088CFA3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CF63369-10D6-4DB1-9FD1-31045395FF75}"/>
              </a:ext>
            </a:extLst>
          </p:cNvPr>
          <p:cNvSpPr txBox="1">
            <a:spLocks/>
          </p:cNvSpPr>
          <p:nvPr/>
        </p:nvSpPr>
        <p:spPr>
          <a:xfrm>
            <a:off x="4306094" y="1988830"/>
            <a:ext cx="3063997" cy="4259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PHT / SHT</a:t>
            </a:r>
          </a:p>
          <a:p>
            <a:pPr lvl="1"/>
            <a:r>
              <a:rPr lang="en-US" dirty="0"/>
              <a:t>Controls length of x-ray</a:t>
            </a:r>
          </a:p>
          <a:p>
            <a:pPr lvl="1"/>
            <a:r>
              <a:rPr lang="en-US" dirty="0"/>
              <a:t>Develops kV</a:t>
            </a:r>
          </a:p>
          <a:p>
            <a:pPr lvl="2"/>
            <a:r>
              <a:rPr lang="en-US" dirty="0"/>
              <a:t>Split Secondary</a:t>
            </a:r>
          </a:p>
          <a:p>
            <a:pPr lvl="2"/>
            <a:r>
              <a:rPr lang="en-US" dirty="0"/>
              <a:t>Phase shifting</a:t>
            </a:r>
          </a:p>
          <a:p>
            <a:pPr lvl="2"/>
            <a:r>
              <a:rPr lang="en-US" dirty="0"/>
              <a:t>Regulated</a:t>
            </a:r>
          </a:p>
          <a:p>
            <a:pPr lvl="1"/>
            <a:r>
              <a:rPr lang="en-US" dirty="0"/>
              <a:t>Older days</a:t>
            </a:r>
          </a:p>
          <a:p>
            <a:pPr lvl="2"/>
            <a:r>
              <a:rPr lang="en-US" dirty="0"/>
              <a:t>Step up transformer, 1:500 ratio</a:t>
            </a:r>
          </a:p>
          <a:p>
            <a:pPr lvl="2"/>
            <a:r>
              <a:rPr lang="en-US" dirty="0"/>
              <a:t>AC voltages &amp; line frequency</a:t>
            </a:r>
          </a:p>
          <a:p>
            <a:pPr lvl="1"/>
            <a:r>
              <a:rPr lang="en-US" dirty="0"/>
              <a:t>Currently</a:t>
            </a:r>
          </a:p>
          <a:p>
            <a:pPr lvl="2"/>
            <a:r>
              <a:rPr lang="en-US" dirty="0"/>
              <a:t>Rectifier &amp; frequency controlled inverter circuits on primary side</a:t>
            </a:r>
          </a:p>
          <a:p>
            <a:pPr lvl="2"/>
            <a:r>
              <a:rPr lang="en-US" dirty="0"/>
              <a:t>Rectified secondary</a:t>
            </a:r>
          </a:p>
        </p:txBody>
      </p:sp>
    </p:spTree>
    <p:extLst>
      <p:ext uri="{BB962C8B-B14F-4D97-AF65-F5344CB8AC3E}">
        <p14:creationId xmlns:p14="http://schemas.microsoft.com/office/powerpoint/2010/main" val="23566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FBE4-288E-4E7E-ACEF-8E7522CB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3722"/>
            <a:ext cx="10515600" cy="916965"/>
          </a:xfrm>
        </p:spPr>
        <p:txBody>
          <a:bodyPr/>
          <a:lstStyle/>
          <a:p>
            <a:r>
              <a:rPr lang="en-US" dirty="0"/>
              <a:t>Generator Systems (3)…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D7A2CD-F1BD-4AD4-B821-9B8724AF7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881725"/>
            <a:ext cx="10514012" cy="43338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Specialty Circuits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CAF0ED-3E8B-49ED-AD2E-1F2667205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377" y="2398053"/>
            <a:ext cx="3474303" cy="39037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Rotor circuits</a:t>
            </a:r>
          </a:p>
          <a:p>
            <a:pPr lvl="1"/>
            <a:r>
              <a:rPr lang="en-US" dirty="0"/>
              <a:t>Phase shift caused by capacitor start motor circuit</a:t>
            </a:r>
          </a:p>
          <a:p>
            <a:pPr lvl="1"/>
            <a:r>
              <a:rPr lang="en-US" dirty="0"/>
              <a:t>Speeds</a:t>
            </a:r>
          </a:p>
          <a:p>
            <a:pPr lvl="2"/>
            <a:r>
              <a:rPr lang="en-US" dirty="0"/>
              <a:t>Low (≤ 4500 RPM)</a:t>
            </a:r>
          </a:p>
          <a:p>
            <a:pPr lvl="2"/>
            <a:r>
              <a:rPr lang="en-US" dirty="0"/>
              <a:t>High (≥ 10K RPM)</a:t>
            </a:r>
          </a:p>
          <a:p>
            <a:pPr lvl="1"/>
            <a:r>
              <a:rPr lang="en-US" dirty="0"/>
              <a:t>Start circuits</a:t>
            </a:r>
          </a:p>
          <a:p>
            <a:pPr lvl="2"/>
            <a:r>
              <a:rPr lang="en-US" dirty="0"/>
              <a:t>AC</a:t>
            </a:r>
          </a:p>
          <a:p>
            <a:pPr lvl="2"/>
            <a:r>
              <a:rPr lang="en-US" dirty="0"/>
              <a:t>Pulsed DC</a:t>
            </a:r>
          </a:p>
          <a:p>
            <a:pPr lvl="1"/>
            <a:r>
              <a:rPr lang="en-US" dirty="0"/>
              <a:t>Brake circuits</a:t>
            </a:r>
          </a:p>
          <a:p>
            <a:pPr lvl="2"/>
            <a:r>
              <a:rPr lang="en-US" dirty="0"/>
              <a:t>DC</a:t>
            </a:r>
          </a:p>
          <a:p>
            <a:pPr lvl="2"/>
            <a:r>
              <a:rPr lang="en-US" dirty="0"/>
              <a:t>Temp electro magnet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421041-E5EF-4AEC-AC13-B1793B54C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43618" y="2401197"/>
            <a:ext cx="3313357" cy="37832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Interlock Circuits</a:t>
            </a:r>
          </a:p>
          <a:p>
            <a:pPr lvl="1"/>
            <a:r>
              <a:rPr lang="en-US" dirty="0"/>
              <a:t>Monitors all conditions set by law or the operator</a:t>
            </a:r>
          </a:p>
          <a:p>
            <a:pPr lvl="2"/>
            <a:r>
              <a:rPr lang="en-US" dirty="0"/>
              <a:t>Techniques</a:t>
            </a:r>
          </a:p>
          <a:p>
            <a:pPr lvl="2"/>
            <a:r>
              <a:rPr lang="en-US" dirty="0"/>
              <a:t>Environmental</a:t>
            </a:r>
          </a:p>
          <a:p>
            <a:pPr lvl="1"/>
            <a:r>
              <a:rPr lang="en-US" dirty="0"/>
              <a:t>Prevents exposure start </a:t>
            </a:r>
          </a:p>
          <a:p>
            <a:pPr lvl="2"/>
            <a:r>
              <a:rPr lang="en-US" dirty="0"/>
              <a:t>Unless all conditions are satisfied</a:t>
            </a:r>
          </a:p>
          <a:p>
            <a:pPr lvl="2"/>
            <a:r>
              <a:rPr lang="en-US" dirty="0"/>
              <a:t>Types:</a:t>
            </a:r>
          </a:p>
          <a:p>
            <a:pPr lvl="3"/>
            <a:r>
              <a:rPr lang="en-US" dirty="0"/>
              <a:t>Relay logic</a:t>
            </a:r>
          </a:p>
          <a:p>
            <a:pPr lvl="3"/>
            <a:r>
              <a:rPr lang="en-US" dirty="0"/>
              <a:t>And gate logic</a:t>
            </a:r>
          </a:p>
          <a:p>
            <a:pPr lvl="3"/>
            <a:r>
              <a:rPr lang="en-US" dirty="0"/>
              <a:t>Microprocessor controlled today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E0D1-DCA3-4574-8AF3-BBB28116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B667640-C3E9-4874-829E-FF0DD45E96A9}"/>
              </a:ext>
            </a:extLst>
          </p:cNvPr>
          <p:cNvSpPr txBox="1">
            <a:spLocks/>
          </p:cNvSpPr>
          <p:nvPr/>
        </p:nvSpPr>
        <p:spPr>
          <a:xfrm>
            <a:off x="4489389" y="2412627"/>
            <a:ext cx="3380520" cy="3783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Timer circuits</a:t>
            </a:r>
          </a:p>
          <a:p>
            <a:pPr lvl="1"/>
            <a:r>
              <a:rPr lang="en-US" dirty="0"/>
              <a:t>Controls the length of the x-ray</a:t>
            </a:r>
          </a:p>
          <a:p>
            <a:pPr lvl="1"/>
            <a:r>
              <a:rPr lang="en-US" dirty="0"/>
              <a:t>Radiographic (high dose x-rays)</a:t>
            </a:r>
          </a:p>
          <a:p>
            <a:pPr lvl="2"/>
            <a:r>
              <a:rPr lang="en-US" dirty="0"/>
              <a:t>2 timers</a:t>
            </a:r>
          </a:p>
          <a:p>
            <a:pPr lvl="3"/>
            <a:r>
              <a:rPr lang="en-US" dirty="0"/>
              <a:t>Simultaneous start</a:t>
            </a:r>
          </a:p>
          <a:p>
            <a:pPr lvl="3"/>
            <a:r>
              <a:rPr lang="en-US" dirty="0"/>
              <a:t>Primary (5 seconds maximum – radiographic mode)</a:t>
            </a:r>
          </a:p>
          <a:p>
            <a:pPr lvl="3"/>
            <a:r>
              <a:rPr lang="en-US" dirty="0"/>
              <a:t>Backup (energizes after ~6 seconds)</a:t>
            </a:r>
          </a:p>
          <a:p>
            <a:pPr lvl="1"/>
            <a:r>
              <a:rPr lang="en-US" dirty="0"/>
              <a:t>Fluoroscopic (low dose x-rays)</a:t>
            </a:r>
          </a:p>
          <a:p>
            <a:pPr lvl="2"/>
            <a:r>
              <a:rPr lang="en-US" dirty="0"/>
              <a:t>5 minute &amp; resettable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974C-4F67-4EA7-9662-FADB22C7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8606"/>
            <a:ext cx="10515600" cy="917314"/>
          </a:xfrm>
        </p:spPr>
        <p:txBody>
          <a:bodyPr/>
          <a:lstStyle/>
          <a:p>
            <a:r>
              <a:rPr lang="en-US" dirty="0"/>
              <a:t>Generator Systems (4)…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C85834-FB39-4E57-A2E3-D2025C4F5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2152"/>
            <a:ext cx="5157787" cy="676275"/>
          </a:xfrm>
        </p:spPr>
        <p:txBody>
          <a:bodyPr anchor="ctr"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Generator Types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6A2623-732F-48B1-8137-7B7F839AC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51731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Single Phase	</a:t>
            </a:r>
          </a:p>
          <a:p>
            <a:pPr lvl="1"/>
            <a:r>
              <a:rPr lang="en-US" dirty="0"/>
              <a:t>Half wave</a:t>
            </a:r>
          </a:p>
          <a:p>
            <a:pPr lvl="1"/>
            <a:r>
              <a:rPr lang="en-US" dirty="0"/>
              <a:t>Full wave</a:t>
            </a:r>
          </a:p>
          <a:p>
            <a:r>
              <a:rPr lang="en-US" dirty="0"/>
              <a:t>Three Phase</a:t>
            </a:r>
          </a:p>
          <a:p>
            <a:pPr lvl="1"/>
            <a:r>
              <a:rPr lang="en-US" dirty="0"/>
              <a:t>6 pulse</a:t>
            </a:r>
          </a:p>
          <a:p>
            <a:pPr lvl="1"/>
            <a:r>
              <a:rPr lang="en-US" dirty="0"/>
              <a:t>12 pulse</a:t>
            </a:r>
          </a:p>
          <a:p>
            <a:r>
              <a:rPr lang="en-US" dirty="0"/>
              <a:t>High Frequency</a:t>
            </a:r>
          </a:p>
          <a:p>
            <a:pPr lvl="1"/>
            <a:r>
              <a:rPr lang="en-US" dirty="0"/>
              <a:t>Most common today</a:t>
            </a:r>
          </a:p>
          <a:p>
            <a:pPr lvl="1"/>
            <a:r>
              <a:rPr lang="en-US" dirty="0"/>
              <a:t>Pulsating DC</a:t>
            </a:r>
          </a:p>
          <a:p>
            <a:r>
              <a:rPr lang="en-US" dirty="0"/>
              <a:t>Constant Potential</a:t>
            </a:r>
          </a:p>
          <a:p>
            <a:pPr lvl="1"/>
            <a:r>
              <a:rPr lang="en-US" dirty="0"/>
              <a:t>Generally found in portable systems if used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77A8F5-E406-4E1E-B2B7-898DA13B6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4509"/>
            <a:ext cx="5183188" cy="676275"/>
          </a:xfrm>
        </p:spPr>
        <p:txBody>
          <a:bodyPr anchor="ctr"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Voltage Waveforms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E410C80-230A-4CAD-96FC-A3A6F8ADC1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89" y="2451731"/>
            <a:ext cx="3935809" cy="368458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486BD-B4FB-41DF-8529-92CABC0C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6DC9-C89B-4DD2-8A69-3C561D784BF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CB0C4-9C31-4082-A93C-71011851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Generators – Single Phase, Full Wave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AADDE0-0217-4280-89F3-69544F7FC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20" y="1795184"/>
            <a:ext cx="7636475" cy="425917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8BB11-7D71-476A-9697-82600B7D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B64-88D7-4A49-8F5D-25A2CE54C90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1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 PowerPoint Master Template" id="{BC8A3E64-2BB8-4B05-A02E-E100806A0FDD}" vid="{A0281BF8-E591-4276-AF9E-565DF3E844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TP PowerPoint Master Template</Template>
  <TotalTime>2281</TotalTime>
  <Words>2696</Words>
  <Application>Microsoft Office PowerPoint</Application>
  <PresentationFormat>Widescreen</PresentationFormat>
  <Paragraphs>644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Calilbri</vt:lpstr>
      <vt:lpstr>Courier New</vt:lpstr>
      <vt:lpstr>Formal436 BT</vt:lpstr>
      <vt:lpstr>Orator Std</vt:lpstr>
      <vt:lpstr>Wingdings</vt:lpstr>
      <vt:lpstr>Office Theme</vt:lpstr>
      <vt:lpstr>PowerPoint Presentation</vt:lpstr>
      <vt:lpstr>A little about me…</vt:lpstr>
      <vt:lpstr>What we are going to cover…</vt:lpstr>
      <vt:lpstr>X-ray System’s Subsystems…</vt:lpstr>
      <vt:lpstr>Generator Systems</vt:lpstr>
      <vt:lpstr>Generator Systems(2)… </vt:lpstr>
      <vt:lpstr>Generator Systems (3)…</vt:lpstr>
      <vt:lpstr>Generator Systems (4)…</vt:lpstr>
      <vt:lpstr> Generators – Single Phase, Full Wave</vt:lpstr>
      <vt:lpstr>Generators – Three Phase, 6 pulse</vt:lpstr>
      <vt:lpstr>Generators – Three Phase, 12 pulse</vt:lpstr>
      <vt:lpstr>Generators – High Frequency</vt:lpstr>
      <vt:lpstr>Imaging Systems…</vt:lpstr>
      <vt:lpstr>Imaging Systems (2)… </vt:lpstr>
      <vt:lpstr>Imaging Systems (3)…</vt:lpstr>
      <vt:lpstr>Imaging Systems (4)… </vt:lpstr>
      <vt:lpstr>Troubleshooting Today’s X-ray Systems…</vt:lpstr>
      <vt:lpstr>Troubleshooting…</vt:lpstr>
      <vt:lpstr>Troubleshooting (2)… </vt:lpstr>
      <vt:lpstr>Troubleshooting (3)…</vt:lpstr>
      <vt:lpstr>Troubleshooting (4)…</vt:lpstr>
      <vt:lpstr>Troubleshooting (5)…</vt:lpstr>
      <vt:lpstr>Troubleshooting (6)…</vt:lpstr>
      <vt:lpstr>Troubleshooting (7)… </vt:lpstr>
      <vt:lpstr>Troubleshooting (8)…</vt:lpstr>
      <vt:lpstr>Troubleshooting (9)… </vt:lpstr>
      <vt:lpstr>Troubleshooting (10)… </vt:lpstr>
      <vt:lpstr>Troubleshooting (11)…</vt:lpstr>
      <vt:lpstr>Troubleshooting (12)… </vt:lpstr>
      <vt:lpstr>Troubleshooting (13)…</vt:lpstr>
      <vt:lpstr>Troubleshooting (14)…</vt:lpstr>
      <vt:lpstr>Troubleshooting (15)…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R. Leichtfuss</dc:creator>
  <cp:lastModifiedBy>John DiPasquale</cp:lastModifiedBy>
  <cp:revision>134</cp:revision>
  <cp:lastPrinted>2018-03-29T21:15:03Z</cp:lastPrinted>
  <dcterms:created xsi:type="dcterms:W3CDTF">2015-07-23T13:04:06Z</dcterms:created>
  <dcterms:modified xsi:type="dcterms:W3CDTF">2018-03-29T21:33:24Z</dcterms:modified>
</cp:coreProperties>
</file>