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sldIdLst>
    <p:sldId id="299" r:id="rId2"/>
    <p:sldId id="316" r:id="rId3"/>
    <p:sldId id="318" r:id="rId4"/>
    <p:sldId id="317" r:id="rId5"/>
    <p:sldId id="319" r:id="rId6"/>
    <p:sldId id="320" r:id="rId7"/>
    <p:sldId id="321" r:id="rId8"/>
    <p:sldId id="322" r:id="rId9"/>
    <p:sldId id="331" r:id="rId10"/>
    <p:sldId id="323" r:id="rId11"/>
    <p:sldId id="324" r:id="rId12"/>
    <p:sldId id="326" r:id="rId13"/>
    <p:sldId id="332" r:id="rId14"/>
    <p:sldId id="312" r:id="rId15"/>
  </p:sldIdLst>
  <p:sldSz cx="9144000" cy="6858000" type="screen4x3"/>
  <p:notesSz cx="7010400" cy="9236075"/>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80"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80"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80"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80"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80" charset="-128"/>
        <a:cs typeface="+mn-cs"/>
      </a:defRPr>
    </a:lvl5pPr>
    <a:lvl6pPr marL="2286000" algn="l" defTabSz="914400" rtl="0" eaLnBrk="1" latinLnBrk="0" hangingPunct="1">
      <a:defRPr sz="2400" kern="1200">
        <a:solidFill>
          <a:schemeClr val="tx1"/>
        </a:solidFill>
        <a:latin typeface="Arial" charset="0"/>
        <a:ea typeface="ＭＳ Ｐゴシック" pitchFamily="80" charset="-128"/>
        <a:cs typeface="+mn-cs"/>
      </a:defRPr>
    </a:lvl6pPr>
    <a:lvl7pPr marL="2743200" algn="l" defTabSz="914400" rtl="0" eaLnBrk="1" latinLnBrk="0" hangingPunct="1">
      <a:defRPr sz="2400" kern="1200">
        <a:solidFill>
          <a:schemeClr val="tx1"/>
        </a:solidFill>
        <a:latin typeface="Arial" charset="0"/>
        <a:ea typeface="ＭＳ Ｐゴシック" pitchFamily="80" charset="-128"/>
        <a:cs typeface="+mn-cs"/>
      </a:defRPr>
    </a:lvl7pPr>
    <a:lvl8pPr marL="3200400" algn="l" defTabSz="914400" rtl="0" eaLnBrk="1" latinLnBrk="0" hangingPunct="1">
      <a:defRPr sz="2400" kern="1200">
        <a:solidFill>
          <a:schemeClr val="tx1"/>
        </a:solidFill>
        <a:latin typeface="Arial" charset="0"/>
        <a:ea typeface="ＭＳ Ｐゴシック" pitchFamily="80" charset="-128"/>
        <a:cs typeface="+mn-cs"/>
      </a:defRPr>
    </a:lvl8pPr>
    <a:lvl9pPr marL="3657600" algn="l" defTabSz="914400" rtl="0" eaLnBrk="1" latinLnBrk="0" hangingPunct="1">
      <a:defRPr sz="2400" kern="1200">
        <a:solidFill>
          <a:schemeClr val="tx1"/>
        </a:solidFill>
        <a:latin typeface="Arial" charset="0"/>
        <a:ea typeface="ＭＳ Ｐゴシック" pitchFamily="8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guide id="3" orient="horz" pos="2909">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253"/>
    <a:srgbClr val="AA0806"/>
    <a:srgbClr val="6A0605"/>
    <a:srgbClr val="2A4368"/>
    <a:srgbClr val="1C24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0" autoAdjust="0"/>
    <p:restoredTop sz="89597" autoAdjust="0"/>
  </p:normalViewPr>
  <p:slideViewPr>
    <p:cSldViewPr>
      <p:cViewPr varScale="1">
        <p:scale>
          <a:sx n="103" d="100"/>
          <a:sy n="103" d="100"/>
        </p:scale>
        <p:origin x="1224"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25" d="100"/>
          <a:sy n="125" d="100"/>
        </p:scale>
        <p:origin x="-198" y="30"/>
      </p:cViewPr>
      <p:guideLst>
        <p:guide orient="horz" pos="3024"/>
        <p:guide pos="2304"/>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158875-8CD0-4B89-809C-2EEE80522E3C}" type="doc">
      <dgm:prSet loTypeId="urn:microsoft.com/office/officeart/2005/8/layout/radial6" loCatId="cycle" qsTypeId="urn:microsoft.com/office/officeart/2005/8/quickstyle/simple4" qsCatId="simple" csTypeId="urn:microsoft.com/office/officeart/2005/8/colors/colorful5" csCatId="colorful" phldr="1"/>
      <dgm:spPr/>
      <dgm:t>
        <a:bodyPr/>
        <a:lstStyle/>
        <a:p>
          <a:endParaRPr lang="en-US"/>
        </a:p>
      </dgm:t>
    </dgm:pt>
    <dgm:pt modelId="{10786F73-CB28-4927-AAE3-AF2CBD2A81BA}">
      <dgm:prSet phldrT="[Text]"/>
      <dgm:spPr/>
      <dgm:t>
        <a:bodyPr/>
        <a:lstStyle/>
        <a:p>
          <a:r>
            <a:rPr lang="en-US" dirty="0"/>
            <a:t>Healthcare Technology Management (HTM)</a:t>
          </a:r>
        </a:p>
      </dgm:t>
    </dgm:pt>
    <dgm:pt modelId="{5EAB9AF4-4309-4A14-A889-6D589B56CE05}" type="parTrans" cxnId="{FB22B17D-AD88-4A42-8BD2-DE94DB9D0063}">
      <dgm:prSet/>
      <dgm:spPr/>
      <dgm:t>
        <a:bodyPr/>
        <a:lstStyle/>
        <a:p>
          <a:endParaRPr lang="en-US"/>
        </a:p>
      </dgm:t>
    </dgm:pt>
    <dgm:pt modelId="{C3D792C9-5723-4D85-A2C7-472F339A5EAA}" type="sibTrans" cxnId="{FB22B17D-AD88-4A42-8BD2-DE94DB9D0063}">
      <dgm:prSet/>
      <dgm:spPr/>
      <dgm:t>
        <a:bodyPr/>
        <a:lstStyle/>
        <a:p>
          <a:endParaRPr lang="en-US"/>
        </a:p>
      </dgm:t>
    </dgm:pt>
    <dgm:pt modelId="{5D15AA0D-D2E7-40C9-8B0A-8113153880A1}">
      <dgm:prSet phldrT="[Text]"/>
      <dgm:spPr/>
      <dgm:t>
        <a:bodyPr/>
        <a:lstStyle/>
        <a:p>
          <a:r>
            <a:rPr lang="en-US" dirty="0"/>
            <a:t>Clinical Stakeholders</a:t>
          </a:r>
        </a:p>
      </dgm:t>
    </dgm:pt>
    <dgm:pt modelId="{199D3876-0D5D-439B-81F1-773CCA7777FD}" type="parTrans" cxnId="{38C411B3-8139-4E00-97D4-AB1DEFA0088E}">
      <dgm:prSet/>
      <dgm:spPr/>
      <dgm:t>
        <a:bodyPr/>
        <a:lstStyle/>
        <a:p>
          <a:endParaRPr lang="en-US"/>
        </a:p>
      </dgm:t>
    </dgm:pt>
    <dgm:pt modelId="{4A2FA0C4-A451-43AC-AA3F-8A1990915FCF}" type="sibTrans" cxnId="{38C411B3-8139-4E00-97D4-AB1DEFA0088E}">
      <dgm:prSet/>
      <dgm:spPr/>
      <dgm:t>
        <a:bodyPr/>
        <a:lstStyle/>
        <a:p>
          <a:endParaRPr lang="en-US"/>
        </a:p>
      </dgm:t>
    </dgm:pt>
    <dgm:pt modelId="{C8E8BC2A-5FAF-458B-B638-C69CDB46D108}">
      <dgm:prSet phldrT="[Text]"/>
      <dgm:spPr/>
      <dgm:t>
        <a:bodyPr/>
        <a:lstStyle/>
        <a:p>
          <a:r>
            <a:rPr lang="en-US" dirty="0"/>
            <a:t>Administrative Stakeholders</a:t>
          </a:r>
        </a:p>
      </dgm:t>
    </dgm:pt>
    <dgm:pt modelId="{C265F8F9-E179-44FD-96C8-02F424F98199}" type="parTrans" cxnId="{65601D52-D23B-45B0-941C-67A48D13BC8F}">
      <dgm:prSet/>
      <dgm:spPr/>
      <dgm:t>
        <a:bodyPr/>
        <a:lstStyle/>
        <a:p>
          <a:endParaRPr lang="en-US"/>
        </a:p>
      </dgm:t>
    </dgm:pt>
    <dgm:pt modelId="{D277236F-082F-41BD-860F-8EDCDC272282}" type="sibTrans" cxnId="{65601D52-D23B-45B0-941C-67A48D13BC8F}">
      <dgm:prSet/>
      <dgm:spPr/>
      <dgm:t>
        <a:bodyPr/>
        <a:lstStyle/>
        <a:p>
          <a:endParaRPr lang="en-US"/>
        </a:p>
      </dgm:t>
    </dgm:pt>
    <dgm:pt modelId="{8557A16E-0B51-45DD-A820-4C9AD12546D0}">
      <dgm:prSet phldrT="[Text]"/>
      <dgm:spPr/>
      <dgm:t>
        <a:bodyPr/>
        <a:lstStyle/>
        <a:p>
          <a:r>
            <a:rPr lang="en-US" dirty="0"/>
            <a:t>Community Partners</a:t>
          </a:r>
        </a:p>
      </dgm:t>
    </dgm:pt>
    <dgm:pt modelId="{6A9F48E9-378A-4187-AE51-744DB914384B}" type="parTrans" cxnId="{A3188EB7-B772-4B98-A40B-B4BDF64FB257}">
      <dgm:prSet/>
      <dgm:spPr/>
      <dgm:t>
        <a:bodyPr/>
        <a:lstStyle/>
        <a:p>
          <a:endParaRPr lang="en-US"/>
        </a:p>
      </dgm:t>
    </dgm:pt>
    <dgm:pt modelId="{74DBD076-E322-4662-9550-3D96335EAB1D}" type="sibTrans" cxnId="{A3188EB7-B772-4B98-A40B-B4BDF64FB257}">
      <dgm:prSet/>
      <dgm:spPr/>
      <dgm:t>
        <a:bodyPr/>
        <a:lstStyle/>
        <a:p>
          <a:endParaRPr lang="en-US"/>
        </a:p>
      </dgm:t>
    </dgm:pt>
    <dgm:pt modelId="{AF6036B9-CB7D-4E46-8CB5-76BBAEE453D2}">
      <dgm:prSet phldrT="[Text]"/>
      <dgm:spPr/>
      <dgm:t>
        <a:bodyPr/>
        <a:lstStyle/>
        <a:p>
          <a:r>
            <a:rPr lang="en-US" dirty="0"/>
            <a:t>Executive Leadership Team</a:t>
          </a:r>
        </a:p>
      </dgm:t>
    </dgm:pt>
    <dgm:pt modelId="{0F18DBBC-4F55-4EEB-B6AA-45E63EFC9A78}" type="parTrans" cxnId="{F060F8FF-9975-405A-8623-F75BE73FCA4A}">
      <dgm:prSet/>
      <dgm:spPr/>
      <dgm:t>
        <a:bodyPr/>
        <a:lstStyle/>
        <a:p>
          <a:endParaRPr lang="en-US"/>
        </a:p>
      </dgm:t>
    </dgm:pt>
    <dgm:pt modelId="{3FAADBDD-309F-4FD2-8AB9-7A8591194707}" type="sibTrans" cxnId="{F060F8FF-9975-405A-8623-F75BE73FCA4A}">
      <dgm:prSet/>
      <dgm:spPr/>
      <dgm:t>
        <a:bodyPr/>
        <a:lstStyle/>
        <a:p>
          <a:endParaRPr lang="en-US"/>
        </a:p>
      </dgm:t>
    </dgm:pt>
    <dgm:pt modelId="{53E17076-1753-4653-B5C5-01D5E3C9D365}" type="pres">
      <dgm:prSet presAssocID="{82158875-8CD0-4B89-809C-2EEE80522E3C}" presName="Name0" presStyleCnt="0">
        <dgm:presLayoutVars>
          <dgm:chMax val="1"/>
          <dgm:dir/>
          <dgm:animLvl val="ctr"/>
          <dgm:resizeHandles val="exact"/>
        </dgm:presLayoutVars>
      </dgm:prSet>
      <dgm:spPr/>
    </dgm:pt>
    <dgm:pt modelId="{BA904C37-A7C5-4CFA-ADC0-B03884458B8A}" type="pres">
      <dgm:prSet presAssocID="{10786F73-CB28-4927-AAE3-AF2CBD2A81BA}" presName="centerShape" presStyleLbl="node0" presStyleIdx="0" presStyleCnt="1"/>
      <dgm:spPr/>
    </dgm:pt>
    <dgm:pt modelId="{8A5AC967-0B93-4FA5-B2B0-668661B42274}" type="pres">
      <dgm:prSet presAssocID="{5D15AA0D-D2E7-40C9-8B0A-8113153880A1}" presName="node" presStyleLbl="node1" presStyleIdx="0" presStyleCnt="4">
        <dgm:presLayoutVars>
          <dgm:bulletEnabled val="1"/>
        </dgm:presLayoutVars>
      </dgm:prSet>
      <dgm:spPr/>
    </dgm:pt>
    <dgm:pt modelId="{84AB31D9-CCCD-412B-BA22-C283D81E142A}" type="pres">
      <dgm:prSet presAssocID="{5D15AA0D-D2E7-40C9-8B0A-8113153880A1}" presName="dummy" presStyleCnt="0"/>
      <dgm:spPr/>
    </dgm:pt>
    <dgm:pt modelId="{63943F38-B0B3-43A8-A0CC-FE3F051E0DEB}" type="pres">
      <dgm:prSet presAssocID="{4A2FA0C4-A451-43AC-AA3F-8A1990915FCF}" presName="sibTrans" presStyleLbl="sibTrans2D1" presStyleIdx="0" presStyleCnt="4"/>
      <dgm:spPr/>
    </dgm:pt>
    <dgm:pt modelId="{0A5B0307-F565-42BC-9C90-A9461012BEA4}" type="pres">
      <dgm:prSet presAssocID="{C8E8BC2A-5FAF-458B-B638-C69CDB46D108}" presName="node" presStyleLbl="node1" presStyleIdx="1" presStyleCnt="4">
        <dgm:presLayoutVars>
          <dgm:bulletEnabled val="1"/>
        </dgm:presLayoutVars>
      </dgm:prSet>
      <dgm:spPr/>
    </dgm:pt>
    <dgm:pt modelId="{6DEC1760-A1A1-40A9-9DB5-66FF80E6CCE4}" type="pres">
      <dgm:prSet presAssocID="{C8E8BC2A-5FAF-458B-B638-C69CDB46D108}" presName="dummy" presStyleCnt="0"/>
      <dgm:spPr/>
    </dgm:pt>
    <dgm:pt modelId="{5E9EB754-2E23-40F1-86C9-8D7A61042986}" type="pres">
      <dgm:prSet presAssocID="{D277236F-082F-41BD-860F-8EDCDC272282}" presName="sibTrans" presStyleLbl="sibTrans2D1" presStyleIdx="1" presStyleCnt="4"/>
      <dgm:spPr/>
    </dgm:pt>
    <dgm:pt modelId="{E21E3210-71C0-4549-9575-0D6278D936F4}" type="pres">
      <dgm:prSet presAssocID="{8557A16E-0B51-45DD-A820-4C9AD12546D0}" presName="node" presStyleLbl="node1" presStyleIdx="2" presStyleCnt="4">
        <dgm:presLayoutVars>
          <dgm:bulletEnabled val="1"/>
        </dgm:presLayoutVars>
      </dgm:prSet>
      <dgm:spPr/>
    </dgm:pt>
    <dgm:pt modelId="{C03D7C2A-7E34-49D9-8C5B-0BE7365558A9}" type="pres">
      <dgm:prSet presAssocID="{8557A16E-0B51-45DD-A820-4C9AD12546D0}" presName="dummy" presStyleCnt="0"/>
      <dgm:spPr/>
    </dgm:pt>
    <dgm:pt modelId="{A6112D7F-C17C-4C69-AABE-9CB52108DFDD}" type="pres">
      <dgm:prSet presAssocID="{74DBD076-E322-4662-9550-3D96335EAB1D}" presName="sibTrans" presStyleLbl="sibTrans2D1" presStyleIdx="2" presStyleCnt="4"/>
      <dgm:spPr/>
    </dgm:pt>
    <dgm:pt modelId="{FC0FF058-2A82-4B49-BF47-8F045759452B}" type="pres">
      <dgm:prSet presAssocID="{AF6036B9-CB7D-4E46-8CB5-76BBAEE453D2}" presName="node" presStyleLbl="node1" presStyleIdx="3" presStyleCnt="4">
        <dgm:presLayoutVars>
          <dgm:bulletEnabled val="1"/>
        </dgm:presLayoutVars>
      </dgm:prSet>
      <dgm:spPr/>
    </dgm:pt>
    <dgm:pt modelId="{4A076FC6-949A-4CD9-8D2A-2C7D786B07C2}" type="pres">
      <dgm:prSet presAssocID="{AF6036B9-CB7D-4E46-8CB5-76BBAEE453D2}" presName="dummy" presStyleCnt="0"/>
      <dgm:spPr/>
    </dgm:pt>
    <dgm:pt modelId="{907F1405-D767-4676-8480-B1F6BF06333A}" type="pres">
      <dgm:prSet presAssocID="{3FAADBDD-309F-4FD2-8AB9-7A8591194707}" presName="sibTrans" presStyleLbl="sibTrans2D1" presStyleIdx="3" presStyleCnt="4"/>
      <dgm:spPr/>
    </dgm:pt>
  </dgm:ptLst>
  <dgm:cxnLst>
    <dgm:cxn modelId="{EA3A916A-7CFA-47F3-AC38-152E9013A34B}" type="presOf" srcId="{C8E8BC2A-5FAF-458B-B638-C69CDB46D108}" destId="{0A5B0307-F565-42BC-9C90-A9461012BEA4}" srcOrd="0" destOrd="0" presId="urn:microsoft.com/office/officeart/2005/8/layout/radial6"/>
    <dgm:cxn modelId="{65601D52-D23B-45B0-941C-67A48D13BC8F}" srcId="{10786F73-CB28-4927-AAE3-AF2CBD2A81BA}" destId="{C8E8BC2A-5FAF-458B-B638-C69CDB46D108}" srcOrd="1" destOrd="0" parTransId="{C265F8F9-E179-44FD-96C8-02F424F98199}" sibTransId="{D277236F-082F-41BD-860F-8EDCDC272282}"/>
    <dgm:cxn modelId="{00DF0079-7F80-4125-BF5D-EDF80BC08C4D}" type="presOf" srcId="{74DBD076-E322-4662-9550-3D96335EAB1D}" destId="{A6112D7F-C17C-4C69-AABE-9CB52108DFDD}" srcOrd="0" destOrd="0" presId="urn:microsoft.com/office/officeart/2005/8/layout/radial6"/>
    <dgm:cxn modelId="{FB22B17D-AD88-4A42-8BD2-DE94DB9D0063}" srcId="{82158875-8CD0-4B89-809C-2EEE80522E3C}" destId="{10786F73-CB28-4927-AAE3-AF2CBD2A81BA}" srcOrd="0" destOrd="0" parTransId="{5EAB9AF4-4309-4A14-A889-6D589B56CE05}" sibTransId="{C3D792C9-5723-4D85-A2C7-472F339A5EAA}"/>
    <dgm:cxn modelId="{93994586-DE78-4872-B3CA-3C75E9A62026}" type="presOf" srcId="{82158875-8CD0-4B89-809C-2EEE80522E3C}" destId="{53E17076-1753-4653-B5C5-01D5E3C9D365}" srcOrd="0" destOrd="0" presId="urn:microsoft.com/office/officeart/2005/8/layout/radial6"/>
    <dgm:cxn modelId="{5DFA1397-CD9F-4CAA-8A74-FDD668B1D136}" type="presOf" srcId="{3FAADBDD-309F-4FD2-8AB9-7A8591194707}" destId="{907F1405-D767-4676-8480-B1F6BF06333A}" srcOrd="0" destOrd="0" presId="urn:microsoft.com/office/officeart/2005/8/layout/radial6"/>
    <dgm:cxn modelId="{221A78A0-05C5-4A31-9A79-EAAD107B9BAD}" type="presOf" srcId="{D277236F-082F-41BD-860F-8EDCDC272282}" destId="{5E9EB754-2E23-40F1-86C9-8D7A61042986}" srcOrd="0" destOrd="0" presId="urn:microsoft.com/office/officeart/2005/8/layout/radial6"/>
    <dgm:cxn modelId="{86F03FA1-618A-43F4-9271-2FF91B88A5A2}" type="presOf" srcId="{AF6036B9-CB7D-4E46-8CB5-76BBAEE453D2}" destId="{FC0FF058-2A82-4B49-BF47-8F045759452B}" srcOrd="0" destOrd="0" presId="urn:microsoft.com/office/officeart/2005/8/layout/radial6"/>
    <dgm:cxn modelId="{40A20FA4-588E-46B7-9B21-4DC20EDADE1C}" type="presOf" srcId="{8557A16E-0B51-45DD-A820-4C9AD12546D0}" destId="{E21E3210-71C0-4549-9575-0D6278D936F4}" srcOrd="0" destOrd="0" presId="urn:microsoft.com/office/officeart/2005/8/layout/radial6"/>
    <dgm:cxn modelId="{C1A5C4AA-1840-490F-93FA-0012408D8ED6}" type="presOf" srcId="{10786F73-CB28-4927-AAE3-AF2CBD2A81BA}" destId="{BA904C37-A7C5-4CFA-ADC0-B03884458B8A}" srcOrd="0" destOrd="0" presId="urn:microsoft.com/office/officeart/2005/8/layout/radial6"/>
    <dgm:cxn modelId="{38C411B3-8139-4E00-97D4-AB1DEFA0088E}" srcId="{10786F73-CB28-4927-AAE3-AF2CBD2A81BA}" destId="{5D15AA0D-D2E7-40C9-8B0A-8113153880A1}" srcOrd="0" destOrd="0" parTransId="{199D3876-0D5D-439B-81F1-773CCA7777FD}" sibTransId="{4A2FA0C4-A451-43AC-AA3F-8A1990915FCF}"/>
    <dgm:cxn modelId="{A3188EB7-B772-4B98-A40B-B4BDF64FB257}" srcId="{10786F73-CB28-4927-AAE3-AF2CBD2A81BA}" destId="{8557A16E-0B51-45DD-A820-4C9AD12546D0}" srcOrd="2" destOrd="0" parTransId="{6A9F48E9-378A-4187-AE51-744DB914384B}" sibTransId="{74DBD076-E322-4662-9550-3D96335EAB1D}"/>
    <dgm:cxn modelId="{6A5B19E6-47EA-44D7-82D7-AB4F96462B67}" type="presOf" srcId="{4A2FA0C4-A451-43AC-AA3F-8A1990915FCF}" destId="{63943F38-B0B3-43A8-A0CC-FE3F051E0DEB}" srcOrd="0" destOrd="0" presId="urn:microsoft.com/office/officeart/2005/8/layout/radial6"/>
    <dgm:cxn modelId="{88FB42E7-8643-41DA-9921-79A94CCFF865}" type="presOf" srcId="{5D15AA0D-D2E7-40C9-8B0A-8113153880A1}" destId="{8A5AC967-0B93-4FA5-B2B0-668661B42274}" srcOrd="0" destOrd="0" presId="urn:microsoft.com/office/officeart/2005/8/layout/radial6"/>
    <dgm:cxn modelId="{F060F8FF-9975-405A-8623-F75BE73FCA4A}" srcId="{10786F73-CB28-4927-AAE3-AF2CBD2A81BA}" destId="{AF6036B9-CB7D-4E46-8CB5-76BBAEE453D2}" srcOrd="3" destOrd="0" parTransId="{0F18DBBC-4F55-4EEB-B6AA-45E63EFC9A78}" sibTransId="{3FAADBDD-309F-4FD2-8AB9-7A8591194707}"/>
    <dgm:cxn modelId="{5CD9B6D6-C719-45F1-91C6-356AE1EF31F7}" type="presParOf" srcId="{53E17076-1753-4653-B5C5-01D5E3C9D365}" destId="{BA904C37-A7C5-4CFA-ADC0-B03884458B8A}" srcOrd="0" destOrd="0" presId="urn:microsoft.com/office/officeart/2005/8/layout/radial6"/>
    <dgm:cxn modelId="{0266B617-B510-4D02-98A0-7E96023AC9C8}" type="presParOf" srcId="{53E17076-1753-4653-B5C5-01D5E3C9D365}" destId="{8A5AC967-0B93-4FA5-B2B0-668661B42274}" srcOrd="1" destOrd="0" presId="urn:microsoft.com/office/officeart/2005/8/layout/radial6"/>
    <dgm:cxn modelId="{9F045938-1604-43EC-9E26-B09C2858C7A7}" type="presParOf" srcId="{53E17076-1753-4653-B5C5-01D5E3C9D365}" destId="{84AB31D9-CCCD-412B-BA22-C283D81E142A}" srcOrd="2" destOrd="0" presId="urn:microsoft.com/office/officeart/2005/8/layout/radial6"/>
    <dgm:cxn modelId="{82918A89-2162-4A84-8B6B-53BD22DE706C}" type="presParOf" srcId="{53E17076-1753-4653-B5C5-01D5E3C9D365}" destId="{63943F38-B0B3-43A8-A0CC-FE3F051E0DEB}" srcOrd="3" destOrd="0" presId="urn:microsoft.com/office/officeart/2005/8/layout/radial6"/>
    <dgm:cxn modelId="{4D3108E1-B318-4A5A-8544-C60CC04A3CA8}" type="presParOf" srcId="{53E17076-1753-4653-B5C5-01D5E3C9D365}" destId="{0A5B0307-F565-42BC-9C90-A9461012BEA4}" srcOrd="4" destOrd="0" presId="urn:microsoft.com/office/officeart/2005/8/layout/radial6"/>
    <dgm:cxn modelId="{057B31B6-8E6B-4037-94E9-1241333B80D1}" type="presParOf" srcId="{53E17076-1753-4653-B5C5-01D5E3C9D365}" destId="{6DEC1760-A1A1-40A9-9DB5-66FF80E6CCE4}" srcOrd="5" destOrd="0" presId="urn:microsoft.com/office/officeart/2005/8/layout/radial6"/>
    <dgm:cxn modelId="{30888070-FEA2-4365-B4F4-BC0B08D2D3D0}" type="presParOf" srcId="{53E17076-1753-4653-B5C5-01D5E3C9D365}" destId="{5E9EB754-2E23-40F1-86C9-8D7A61042986}" srcOrd="6" destOrd="0" presId="urn:microsoft.com/office/officeart/2005/8/layout/radial6"/>
    <dgm:cxn modelId="{A9F8071E-7459-4DD0-80DE-D76B9601F650}" type="presParOf" srcId="{53E17076-1753-4653-B5C5-01D5E3C9D365}" destId="{E21E3210-71C0-4549-9575-0D6278D936F4}" srcOrd="7" destOrd="0" presId="urn:microsoft.com/office/officeart/2005/8/layout/radial6"/>
    <dgm:cxn modelId="{7AFB033E-1BEC-45BA-B0C6-A8F35A6F7FFA}" type="presParOf" srcId="{53E17076-1753-4653-B5C5-01D5E3C9D365}" destId="{C03D7C2A-7E34-49D9-8C5B-0BE7365558A9}" srcOrd="8" destOrd="0" presId="urn:microsoft.com/office/officeart/2005/8/layout/radial6"/>
    <dgm:cxn modelId="{2E22ECFE-7723-4855-B126-90257A83C677}" type="presParOf" srcId="{53E17076-1753-4653-B5C5-01D5E3C9D365}" destId="{A6112D7F-C17C-4C69-AABE-9CB52108DFDD}" srcOrd="9" destOrd="0" presId="urn:microsoft.com/office/officeart/2005/8/layout/radial6"/>
    <dgm:cxn modelId="{81DD2C07-ABE9-44CE-92ED-229B0EA4B4C8}" type="presParOf" srcId="{53E17076-1753-4653-B5C5-01D5E3C9D365}" destId="{FC0FF058-2A82-4B49-BF47-8F045759452B}" srcOrd="10" destOrd="0" presId="urn:microsoft.com/office/officeart/2005/8/layout/radial6"/>
    <dgm:cxn modelId="{8E4E1415-2F78-4CE0-BEEF-2DECDE72CAF4}" type="presParOf" srcId="{53E17076-1753-4653-B5C5-01D5E3C9D365}" destId="{4A076FC6-949A-4CD9-8D2A-2C7D786B07C2}" srcOrd="11" destOrd="0" presId="urn:microsoft.com/office/officeart/2005/8/layout/radial6"/>
    <dgm:cxn modelId="{A823C99E-FE5F-4F0D-A0E1-7BABAAD544ED}" type="presParOf" srcId="{53E17076-1753-4653-B5C5-01D5E3C9D365}" destId="{907F1405-D767-4676-8480-B1F6BF06333A}"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F1405-D767-4676-8480-B1F6BF06333A}">
      <dsp:nvSpPr>
        <dsp:cNvPr id="0" name=""/>
        <dsp:cNvSpPr/>
      </dsp:nvSpPr>
      <dsp:spPr>
        <a:xfrm>
          <a:off x="1923613" y="590113"/>
          <a:ext cx="3925172" cy="3925172"/>
        </a:xfrm>
        <a:prstGeom prst="blockArc">
          <a:avLst>
            <a:gd name="adj1" fmla="val 10800000"/>
            <a:gd name="adj2" fmla="val 16200000"/>
            <a:gd name="adj3" fmla="val 4644"/>
          </a:avLst>
        </a:prstGeom>
        <a:gradFill rotWithShape="0">
          <a:gsLst>
            <a:gs pos="0">
              <a:schemeClr val="accent5">
                <a:hueOff val="3257026"/>
                <a:satOff val="11196"/>
                <a:lumOff val="-53726"/>
                <a:alphaOff val="0"/>
                <a:shade val="51000"/>
                <a:satMod val="130000"/>
              </a:schemeClr>
            </a:gs>
            <a:gs pos="80000">
              <a:schemeClr val="accent5">
                <a:hueOff val="3257026"/>
                <a:satOff val="11196"/>
                <a:lumOff val="-53726"/>
                <a:alphaOff val="0"/>
                <a:shade val="93000"/>
                <a:satMod val="130000"/>
              </a:schemeClr>
            </a:gs>
            <a:gs pos="100000">
              <a:schemeClr val="accent5">
                <a:hueOff val="3257026"/>
                <a:satOff val="11196"/>
                <a:lumOff val="-5372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6112D7F-C17C-4C69-AABE-9CB52108DFDD}">
      <dsp:nvSpPr>
        <dsp:cNvPr id="0" name=""/>
        <dsp:cNvSpPr/>
      </dsp:nvSpPr>
      <dsp:spPr>
        <a:xfrm>
          <a:off x="1923613" y="590113"/>
          <a:ext cx="3925172" cy="3925172"/>
        </a:xfrm>
        <a:prstGeom prst="blockArc">
          <a:avLst>
            <a:gd name="adj1" fmla="val 5400000"/>
            <a:gd name="adj2" fmla="val 10800000"/>
            <a:gd name="adj3" fmla="val 4644"/>
          </a:avLst>
        </a:prstGeom>
        <a:gradFill rotWithShape="0">
          <a:gsLst>
            <a:gs pos="0">
              <a:schemeClr val="accent5">
                <a:hueOff val="2171351"/>
                <a:satOff val="7464"/>
                <a:lumOff val="-35817"/>
                <a:alphaOff val="0"/>
                <a:shade val="51000"/>
                <a:satMod val="130000"/>
              </a:schemeClr>
            </a:gs>
            <a:gs pos="80000">
              <a:schemeClr val="accent5">
                <a:hueOff val="2171351"/>
                <a:satOff val="7464"/>
                <a:lumOff val="-35817"/>
                <a:alphaOff val="0"/>
                <a:shade val="93000"/>
                <a:satMod val="130000"/>
              </a:schemeClr>
            </a:gs>
            <a:gs pos="100000">
              <a:schemeClr val="accent5">
                <a:hueOff val="2171351"/>
                <a:satOff val="7464"/>
                <a:lumOff val="-3581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E9EB754-2E23-40F1-86C9-8D7A61042986}">
      <dsp:nvSpPr>
        <dsp:cNvPr id="0" name=""/>
        <dsp:cNvSpPr/>
      </dsp:nvSpPr>
      <dsp:spPr>
        <a:xfrm>
          <a:off x="1923613" y="590113"/>
          <a:ext cx="3925172" cy="3925172"/>
        </a:xfrm>
        <a:prstGeom prst="blockArc">
          <a:avLst>
            <a:gd name="adj1" fmla="val 0"/>
            <a:gd name="adj2" fmla="val 5400000"/>
            <a:gd name="adj3" fmla="val 4644"/>
          </a:avLst>
        </a:prstGeom>
        <a:gradFill rotWithShape="0">
          <a:gsLst>
            <a:gs pos="0">
              <a:schemeClr val="accent5">
                <a:hueOff val="1085675"/>
                <a:satOff val="3732"/>
                <a:lumOff val="-17909"/>
                <a:alphaOff val="0"/>
                <a:shade val="51000"/>
                <a:satMod val="130000"/>
              </a:schemeClr>
            </a:gs>
            <a:gs pos="80000">
              <a:schemeClr val="accent5">
                <a:hueOff val="1085675"/>
                <a:satOff val="3732"/>
                <a:lumOff val="-17909"/>
                <a:alphaOff val="0"/>
                <a:shade val="93000"/>
                <a:satMod val="130000"/>
              </a:schemeClr>
            </a:gs>
            <a:gs pos="100000">
              <a:schemeClr val="accent5">
                <a:hueOff val="1085675"/>
                <a:satOff val="3732"/>
                <a:lumOff val="-1790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3943F38-B0B3-43A8-A0CC-FE3F051E0DEB}">
      <dsp:nvSpPr>
        <dsp:cNvPr id="0" name=""/>
        <dsp:cNvSpPr/>
      </dsp:nvSpPr>
      <dsp:spPr>
        <a:xfrm>
          <a:off x="1923613" y="590113"/>
          <a:ext cx="3925172" cy="3925172"/>
        </a:xfrm>
        <a:prstGeom prst="blockArc">
          <a:avLst>
            <a:gd name="adj1" fmla="val 16200000"/>
            <a:gd name="adj2" fmla="val 0"/>
            <a:gd name="adj3" fmla="val 4644"/>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A904C37-A7C5-4CFA-ADC0-B03884458B8A}">
      <dsp:nvSpPr>
        <dsp:cNvPr id="0" name=""/>
        <dsp:cNvSpPr/>
      </dsp:nvSpPr>
      <dsp:spPr>
        <a:xfrm>
          <a:off x="2982013" y="1648513"/>
          <a:ext cx="1808373" cy="1808373"/>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Healthcare Technology Management (HTM)</a:t>
          </a:r>
        </a:p>
      </dsp:txBody>
      <dsp:txXfrm>
        <a:off x="3246843" y="1913343"/>
        <a:ext cx="1278713" cy="1278713"/>
      </dsp:txXfrm>
    </dsp:sp>
    <dsp:sp modelId="{8A5AC967-0B93-4FA5-B2B0-668661B42274}">
      <dsp:nvSpPr>
        <dsp:cNvPr id="0" name=""/>
        <dsp:cNvSpPr/>
      </dsp:nvSpPr>
      <dsp:spPr>
        <a:xfrm>
          <a:off x="3253269" y="2753"/>
          <a:ext cx="1265861" cy="1265861"/>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Clinical Stakeholders</a:t>
          </a:r>
        </a:p>
      </dsp:txBody>
      <dsp:txXfrm>
        <a:off x="3438650" y="188134"/>
        <a:ext cx="895099" cy="895099"/>
      </dsp:txXfrm>
    </dsp:sp>
    <dsp:sp modelId="{0A5B0307-F565-42BC-9C90-A9461012BEA4}">
      <dsp:nvSpPr>
        <dsp:cNvPr id="0" name=""/>
        <dsp:cNvSpPr/>
      </dsp:nvSpPr>
      <dsp:spPr>
        <a:xfrm>
          <a:off x="5170284" y="1919769"/>
          <a:ext cx="1265861" cy="1265861"/>
        </a:xfrm>
        <a:prstGeom prst="ellipse">
          <a:avLst/>
        </a:prstGeom>
        <a:gradFill rotWithShape="0">
          <a:gsLst>
            <a:gs pos="0">
              <a:schemeClr val="accent5">
                <a:hueOff val="1085675"/>
                <a:satOff val="3732"/>
                <a:lumOff val="-17909"/>
                <a:alphaOff val="0"/>
                <a:shade val="51000"/>
                <a:satMod val="130000"/>
              </a:schemeClr>
            </a:gs>
            <a:gs pos="80000">
              <a:schemeClr val="accent5">
                <a:hueOff val="1085675"/>
                <a:satOff val="3732"/>
                <a:lumOff val="-17909"/>
                <a:alphaOff val="0"/>
                <a:shade val="93000"/>
                <a:satMod val="130000"/>
              </a:schemeClr>
            </a:gs>
            <a:gs pos="100000">
              <a:schemeClr val="accent5">
                <a:hueOff val="1085675"/>
                <a:satOff val="3732"/>
                <a:lumOff val="-1790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Administrative Stakeholders</a:t>
          </a:r>
        </a:p>
      </dsp:txBody>
      <dsp:txXfrm>
        <a:off x="5355665" y="2105150"/>
        <a:ext cx="895099" cy="895099"/>
      </dsp:txXfrm>
    </dsp:sp>
    <dsp:sp modelId="{E21E3210-71C0-4549-9575-0D6278D936F4}">
      <dsp:nvSpPr>
        <dsp:cNvPr id="0" name=""/>
        <dsp:cNvSpPr/>
      </dsp:nvSpPr>
      <dsp:spPr>
        <a:xfrm>
          <a:off x="3253269" y="3836784"/>
          <a:ext cx="1265861" cy="1265861"/>
        </a:xfrm>
        <a:prstGeom prst="ellipse">
          <a:avLst/>
        </a:prstGeom>
        <a:gradFill rotWithShape="0">
          <a:gsLst>
            <a:gs pos="0">
              <a:schemeClr val="accent5">
                <a:hueOff val="2171351"/>
                <a:satOff val="7464"/>
                <a:lumOff val="-35817"/>
                <a:alphaOff val="0"/>
                <a:shade val="51000"/>
                <a:satMod val="130000"/>
              </a:schemeClr>
            </a:gs>
            <a:gs pos="80000">
              <a:schemeClr val="accent5">
                <a:hueOff val="2171351"/>
                <a:satOff val="7464"/>
                <a:lumOff val="-35817"/>
                <a:alphaOff val="0"/>
                <a:shade val="93000"/>
                <a:satMod val="130000"/>
              </a:schemeClr>
            </a:gs>
            <a:gs pos="100000">
              <a:schemeClr val="accent5">
                <a:hueOff val="2171351"/>
                <a:satOff val="7464"/>
                <a:lumOff val="-3581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Community Partners</a:t>
          </a:r>
        </a:p>
      </dsp:txBody>
      <dsp:txXfrm>
        <a:off x="3438650" y="4022165"/>
        <a:ext cx="895099" cy="895099"/>
      </dsp:txXfrm>
    </dsp:sp>
    <dsp:sp modelId="{FC0FF058-2A82-4B49-BF47-8F045759452B}">
      <dsp:nvSpPr>
        <dsp:cNvPr id="0" name=""/>
        <dsp:cNvSpPr/>
      </dsp:nvSpPr>
      <dsp:spPr>
        <a:xfrm>
          <a:off x="1336253" y="1919769"/>
          <a:ext cx="1265861" cy="1265861"/>
        </a:xfrm>
        <a:prstGeom prst="ellipse">
          <a:avLst/>
        </a:prstGeom>
        <a:gradFill rotWithShape="0">
          <a:gsLst>
            <a:gs pos="0">
              <a:schemeClr val="accent5">
                <a:hueOff val="3257026"/>
                <a:satOff val="11196"/>
                <a:lumOff val="-53726"/>
                <a:alphaOff val="0"/>
                <a:shade val="51000"/>
                <a:satMod val="130000"/>
              </a:schemeClr>
            </a:gs>
            <a:gs pos="80000">
              <a:schemeClr val="accent5">
                <a:hueOff val="3257026"/>
                <a:satOff val="11196"/>
                <a:lumOff val="-53726"/>
                <a:alphaOff val="0"/>
                <a:shade val="93000"/>
                <a:satMod val="130000"/>
              </a:schemeClr>
            </a:gs>
            <a:gs pos="100000">
              <a:schemeClr val="accent5">
                <a:hueOff val="3257026"/>
                <a:satOff val="11196"/>
                <a:lumOff val="-5372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Executive Leadership Team</a:t>
          </a:r>
        </a:p>
      </dsp:txBody>
      <dsp:txXfrm>
        <a:off x="1521634" y="2105150"/>
        <a:ext cx="895099" cy="89509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1804"/>
          </a:xfrm>
          <a:prstGeom prst="rect">
            <a:avLst/>
          </a:prstGeom>
          <a:noFill/>
          <a:ln w="9525">
            <a:noFill/>
            <a:miter lim="800000"/>
            <a:headEnd/>
            <a:tailEnd/>
          </a:ln>
        </p:spPr>
        <p:txBody>
          <a:bodyPr vert="horz" wrap="square" lIns="92814" tIns="46406" rIns="92814" bIns="46406" numCol="1" anchor="t"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en-US" dirty="0"/>
          </a:p>
        </p:txBody>
      </p:sp>
      <p:sp>
        <p:nvSpPr>
          <p:cNvPr id="4099" name="Rectangle 3"/>
          <p:cNvSpPr>
            <a:spLocks noGrp="1" noChangeArrowheads="1"/>
          </p:cNvSpPr>
          <p:nvPr>
            <p:ph type="dt" idx="1"/>
          </p:nvPr>
        </p:nvSpPr>
        <p:spPr bwMode="auto">
          <a:xfrm>
            <a:off x="3972561" y="0"/>
            <a:ext cx="3037840" cy="461804"/>
          </a:xfrm>
          <a:prstGeom prst="rect">
            <a:avLst/>
          </a:prstGeom>
          <a:noFill/>
          <a:ln w="9525">
            <a:noFill/>
            <a:miter lim="800000"/>
            <a:headEnd/>
            <a:tailEnd/>
          </a:ln>
        </p:spPr>
        <p:txBody>
          <a:bodyPr vert="horz" wrap="square" lIns="92814" tIns="46406" rIns="92814" bIns="46406" numCol="1" anchor="t"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1196975" y="693738"/>
            <a:ext cx="4616450" cy="346233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4720" y="4387136"/>
            <a:ext cx="5140960" cy="4156234"/>
          </a:xfrm>
          <a:prstGeom prst="rect">
            <a:avLst/>
          </a:prstGeom>
          <a:noFill/>
          <a:ln w="9525">
            <a:noFill/>
            <a:miter lim="800000"/>
            <a:headEnd/>
            <a:tailEnd/>
          </a:ln>
        </p:spPr>
        <p:txBody>
          <a:bodyPr vert="horz" wrap="square" lIns="92814" tIns="46406" rIns="92814" bIns="4640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774272"/>
            <a:ext cx="3037840" cy="461804"/>
          </a:xfrm>
          <a:prstGeom prst="rect">
            <a:avLst/>
          </a:prstGeom>
          <a:noFill/>
          <a:ln w="9525">
            <a:noFill/>
            <a:miter lim="800000"/>
            <a:headEnd/>
            <a:tailEnd/>
          </a:ln>
        </p:spPr>
        <p:txBody>
          <a:bodyPr vert="horz" wrap="square" lIns="92814" tIns="46406" rIns="92814" bIns="46406" numCol="1" anchor="b"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972561" y="8774272"/>
            <a:ext cx="3037840" cy="461804"/>
          </a:xfrm>
          <a:prstGeom prst="rect">
            <a:avLst/>
          </a:prstGeom>
          <a:noFill/>
          <a:ln w="9525">
            <a:noFill/>
            <a:miter lim="800000"/>
            <a:headEnd/>
            <a:tailEnd/>
          </a:ln>
        </p:spPr>
        <p:txBody>
          <a:bodyPr vert="horz" wrap="square" lIns="92814" tIns="46406" rIns="92814" bIns="46406" numCol="1" anchor="b"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fld id="{A4E8EC96-9007-4B41-B461-656BBAB5A5BD}" type="slidenum">
              <a:rPr lang="en-US"/>
              <a:pPr>
                <a:defRPr/>
              </a:pPr>
              <a:t>‹#›</a:t>
            </a:fld>
            <a:endParaRPr lang="en-US" dirty="0"/>
          </a:p>
        </p:txBody>
      </p:sp>
    </p:spTree>
    <p:extLst>
      <p:ext uri="{BB962C8B-B14F-4D97-AF65-F5344CB8AC3E}">
        <p14:creationId xmlns:p14="http://schemas.microsoft.com/office/powerpoint/2010/main" val="42436837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E8B4B0F-812A-4BA2-A5CC-CF819D365501}" type="slidenum">
              <a:rPr lang="en-US" smtClean="0">
                <a:ea typeface="ＭＳ Ｐゴシック" pitchFamily="80" charset="-128"/>
              </a:rPr>
              <a:pPr/>
              <a:t>1</a:t>
            </a:fld>
            <a:endParaRPr lang="en-US" dirty="0">
              <a:ea typeface="ＭＳ Ｐゴシック" pitchFamily="80" charset="-128"/>
            </a:endParaRPr>
          </a:p>
        </p:txBody>
      </p:sp>
      <p:sp>
        <p:nvSpPr>
          <p:cNvPr id="29699" name="Rectangle 2"/>
          <p:cNvSpPr>
            <a:spLocks noGrp="1" noRot="1" noChangeAspect="1" noChangeArrowheads="1" noTextEdit="1"/>
          </p:cNvSpPr>
          <p:nvPr>
            <p:ph type="sldImg"/>
          </p:nvPr>
        </p:nvSpPr>
        <p:spPr>
          <a:solidFill>
            <a:srgbClr val="FFFFFF"/>
          </a:solidFill>
          <a:ln/>
        </p:spPr>
      </p:sp>
    </p:spTree>
    <p:extLst>
      <p:ext uri="{BB962C8B-B14F-4D97-AF65-F5344CB8AC3E}">
        <p14:creationId xmlns:p14="http://schemas.microsoft.com/office/powerpoint/2010/main" val="3870377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E1F8483-6417-45D0-A580-7BE5E729FD9F}" type="slidenum">
              <a:rPr lang="en-US" smtClean="0">
                <a:ea typeface="ＭＳ Ｐゴシック" pitchFamily="80" charset="-128"/>
              </a:rPr>
              <a:pPr/>
              <a:t>2</a:t>
            </a:fld>
            <a:endParaRPr lang="en-US" dirty="0">
              <a:ea typeface="ＭＳ Ｐゴシック" pitchFamily="80" charset="-128"/>
            </a:endParaRPr>
          </a:p>
        </p:txBody>
      </p:sp>
      <p:sp>
        <p:nvSpPr>
          <p:cNvPr id="49155" name="Rectangle 2"/>
          <p:cNvSpPr>
            <a:spLocks noGrp="1" noRot="1" noChangeAspect="1" noChangeArrowheads="1" noTextEdit="1"/>
          </p:cNvSpPr>
          <p:nvPr>
            <p:ph type="sldImg"/>
          </p:nvPr>
        </p:nvSpPr>
        <p:spPr>
          <a:xfrm>
            <a:off x="1966913" y="660400"/>
            <a:ext cx="2967037" cy="2225675"/>
          </a:xfrm>
          <a:ln/>
        </p:spPr>
      </p:sp>
      <p:sp>
        <p:nvSpPr>
          <p:cNvPr id="49156" name="Rectangle 3"/>
          <p:cNvSpPr>
            <a:spLocks noGrp="1" noChangeArrowheads="1"/>
          </p:cNvSpPr>
          <p:nvPr>
            <p:ph type="body" idx="1"/>
          </p:nvPr>
        </p:nvSpPr>
        <p:spPr>
          <a:xfrm>
            <a:off x="584200" y="3078691"/>
            <a:ext cx="5842000" cy="5424362"/>
          </a:xfrm>
          <a:noFill/>
          <a:ln/>
        </p:spPr>
        <p:txBody>
          <a:bodyPr/>
          <a:lstStyle/>
          <a:p>
            <a:pPr defTabSz="928132" eaLnBrk="1" hangingPunct="1"/>
            <a:endParaRPr lang="en-US" sz="1100" dirty="0">
              <a:latin typeface="Calibri" pitchFamily="34" charset="0"/>
            </a:endParaRPr>
          </a:p>
        </p:txBody>
      </p:sp>
    </p:spTree>
    <p:extLst>
      <p:ext uri="{BB962C8B-B14F-4D97-AF65-F5344CB8AC3E}">
        <p14:creationId xmlns:p14="http://schemas.microsoft.com/office/powerpoint/2010/main" val="4003508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E8EC96-9007-4B41-B461-656BBAB5A5BD}" type="slidenum">
              <a:rPr lang="en-US" smtClean="0"/>
              <a:pPr>
                <a:defRPr/>
              </a:pPr>
              <a:t>4</a:t>
            </a:fld>
            <a:endParaRPr lang="en-US" dirty="0"/>
          </a:p>
        </p:txBody>
      </p:sp>
    </p:spTree>
    <p:extLst>
      <p:ext uri="{BB962C8B-B14F-4D97-AF65-F5344CB8AC3E}">
        <p14:creationId xmlns:p14="http://schemas.microsoft.com/office/powerpoint/2010/main" val="2449194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E8EC96-9007-4B41-B461-656BBAB5A5BD}" type="slidenum">
              <a:rPr lang="en-US" smtClean="0"/>
              <a:pPr>
                <a:defRPr/>
              </a:pPr>
              <a:t>5</a:t>
            </a:fld>
            <a:endParaRPr lang="en-US" dirty="0"/>
          </a:p>
        </p:txBody>
      </p:sp>
    </p:spTree>
    <p:extLst>
      <p:ext uri="{BB962C8B-B14F-4D97-AF65-F5344CB8AC3E}">
        <p14:creationId xmlns:p14="http://schemas.microsoft.com/office/powerpoint/2010/main" val="2449194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0"/>
            <a:ext cx="203835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96265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92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Secondary slide using similar theme from title slide with VA logo and medical related images as background."/>
          <p:cNvPicPr>
            <a:picLocks noChangeAspect="1" noChangeArrowheads="1"/>
          </p:cNvPicPr>
          <p:nvPr/>
        </p:nvPicPr>
        <p:blipFill>
          <a:blip r:embed="rId13" cstate="print">
            <a:lum bright="-6000"/>
          </a:blip>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1447800" y="0"/>
            <a:ext cx="7391400" cy="914400"/>
          </a:xfrm>
          <a:prstGeom prst="rect">
            <a:avLst/>
          </a:prstGeom>
          <a:noFill/>
          <a:ln w="9525">
            <a:noFill/>
            <a:miter lim="800000"/>
            <a:headEnd/>
            <a:tailEnd/>
          </a:ln>
          <a:effectLst>
            <a:outerShdw dist="25399" dir="2700000" algn="ctr" rotWithShape="0">
              <a:srgbClr val="808080">
                <a:alpha val="50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295400"/>
            <a:ext cx="7772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Slide Number Placeholder 5"/>
          <p:cNvSpPr txBox="1">
            <a:spLocks noGrp="1"/>
          </p:cNvSpPr>
          <p:nvPr/>
        </p:nvSpPr>
        <p:spPr bwMode="auto">
          <a:xfrm>
            <a:off x="7162800" y="6172200"/>
            <a:ext cx="1905000" cy="152400"/>
          </a:xfrm>
          <a:prstGeom prst="rect">
            <a:avLst/>
          </a:prstGeom>
          <a:noFill/>
          <a:ln w="9525">
            <a:noFill/>
            <a:miter lim="800000"/>
            <a:headEnd/>
            <a:tailEnd/>
          </a:ln>
        </p:spPr>
        <p:txBody>
          <a:bodyPr/>
          <a:lstStyle/>
          <a:p>
            <a:pPr algn="r" eaLnBrk="0" hangingPunct="0">
              <a:defRPr/>
            </a:pPr>
            <a:fld id="{4AC70854-B271-497A-9B1E-130F74A70E0F}" type="slidenum">
              <a:rPr lang="en-US" sz="900" b="1">
                <a:solidFill>
                  <a:srgbClr val="113253"/>
                </a:solidFill>
              </a:rPr>
              <a:pPr algn="r" eaLnBrk="0" hangingPunct="0">
                <a:defRPr/>
              </a:pPr>
              <a:t>‹#›</a:t>
            </a:fld>
            <a:endParaRPr lang="en-US" sz="900" b="1" dirty="0">
              <a:solidFill>
                <a:srgbClr val="113253"/>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rtl="0" eaLnBrk="0" fontAlgn="base" hangingPunct="0">
        <a:spcBef>
          <a:spcPct val="0"/>
        </a:spcBef>
        <a:spcAft>
          <a:spcPct val="0"/>
        </a:spcAft>
        <a:defRPr sz="3600" b="1">
          <a:solidFill>
            <a:schemeClr val="bg1"/>
          </a:solidFill>
          <a:latin typeface="+mj-lt"/>
          <a:ea typeface="+mj-ea"/>
          <a:cs typeface="ＭＳ Ｐゴシック"/>
        </a:defRPr>
      </a:lvl1pPr>
      <a:lvl2pPr algn="l" rtl="0" eaLnBrk="0" fontAlgn="base" hangingPunct="0">
        <a:spcBef>
          <a:spcPct val="0"/>
        </a:spcBef>
        <a:spcAft>
          <a:spcPct val="0"/>
        </a:spcAft>
        <a:defRPr sz="3600" b="1">
          <a:solidFill>
            <a:schemeClr val="bg1"/>
          </a:solidFill>
          <a:latin typeface="Arial" charset="0"/>
          <a:ea typeface="ＭＳ Ｐゴシック" pitchFamily="1" charset="-128"/>
          <a:cs typeface="ＭＳ Ｐゴシック"/>
        </a:defRPr>
      </a:lvl2pPr>
      <a:lvl3pPr algn="l" rtl="0" eaLnBrk="0" fontAlgn="base" hangingPunct="0">
        <a:spcBef>
          <a:spcPct val="0"/>
        </a:spcBef>
        <a:spcAft>
          <a:spcPct val="0"/>
        </a:spcAft>
        <a:defRPr sz="3600" b="1">
          <a:solidFill>
            <a:schemeClr val="bg1"/>
          </a:solidFill>
          <a:latin typeface="Arial" charset="0"/>
          <a:ea typeface="ＭＳ Ｐゴシック" pitchFamily="1" charset="-128"/>
          <a:cs typeface="ＭＳ Ｐゴシック"/>
        </a:defRPr>
      </a:lvl3pPr>
      <a:lvl4pPr algn="l" rtl="0" eaLnBrk="0" fontAlgn="base" hangingPunct="0">
        <a:spcBef>
          <a:spcPct val="0"/>
        </a:spcBef>
        <a:spcAft>
          <a:spcPct val="0"/>
        </a:spcAft>
        <a:defRPr sz="3600" b="1">
          <a:solidFill>
            <a:schemeClr val="bg1"/>
          </a:solidFill>
          <a:latin typeface="Arial" charset="0"/>
          <a:ea typeface="ＭＳ Ｐゴシック" pitchFamily="1" charset="-128"/>
          <a:cs typeface="ＭＳ Ｐゴシック"/>
        </a:defRPr>
      </a:lvl4pPr>
      <a:lvl5pPr algn="l" rtl="0" eaLnBrk="0" fontAlgn="base" hangingPunct="0">
        <a:spcBef>
          <a:spcPct val="0"/>
        </a:spcBef>
        <a:spcAft>
          <a:spcPct val="0"/>
        </a:spcAft>
        <a:defRPr sz="3600" b="1">
          <a:solidFill>
            <a:schemeClr val="bg1"/>
          </a:solidFill>
          <a:latin typeface="Arial" charset="0"/>
          <a:ea typeface="ＭＳ Ｐゴシック" pitchFamily="1" charset="-128"/>
          <a:cs typeface="ＭＳ Ｐゴシック"/>
        </a:defRPr>
      </a:lvl5pPr>
      <a:lvl6pPr marL="457200" algn="l" rtl="0" fontAlgn="base">
        <a:spcBef>
          <a:spcPct val="0"/>
        </a:spcBef>
        <a:spcAft>
          <a:spcPct val="0"/>
        </a:spcAft>
        <a:defRPr sz="3600" b="1">
          <a:solidFill>
            <a:schemeClr val="bg1"/>
          </a:solidFill>
          <a:latin typeface="Arial" charset="0"/>
          <a:ea typeface="ＭＳ Ｐゴシック" pitchFamily="1" charset="-128"/>
        </a:defRPr>
      </a:lvl6pPr>
      <a:lvl7pPr marL="914400" algn="l" rtl="0" fontAlgn="base">
        <a:spcBef>
          <a:spcPct val="0"/>
        </a:spcBef>
        <a:spcAft>
          <a:spcPct val="0"/>
        </a:spcAft>
        <a:defRPr sz="3600" b="1">
          <a:solidFill>
            <a:schemeClr val="bg1"/>
          </a:solidFill>
          <a:latin typeface="Arial" charset="0"/>
          <a:ea typeface="ＭＳ Ｐゴシック" pitchFamily="1" charset="-128"/>
        </a:defRPr>
      </a:lvl7pPr>
      <a:lvl8pPr marL="1371600" algn="l" rtl="0" fontAlgn="base">
        <a:spcBef>
          <a:spcPct val="0"/>
        </a:spcBef>
        <a:spcAft>
          <a:spcPct val="0"/>
        </a:spcAft>
        <a:defRPr sz="3600" b="1">
          <a:solidFill>
            <a:schemeClr val="bg1"/>
          </a:solidFill>
          <a:latin typeface="Arial" charset="0"/>
          <a:ea typeface="ＭＳ Ｐゴシック" pitchFamily="1" charset="-128"/>
        </a:defRPr>
      </a:lvl8pPr>
      <a:lvl9pPr marL="1828800" algn="l" rtl="0" fontAlgn="base">
        <a:spcBef>
          <a:spcPct val="0"/>
        </a:spcBef>
        <a:spcAft>
          <a:spcPct val="0"/>
        </a:spcAft>
        <a:defRPr sz="3600" b="1">
          <a:solidFill>
            <a:schemeClr val="bg1"/>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2800" b="1">
          <a:solidFill>
            <a:srgbClr val="1C2445"/>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rgbClr val="1C2445"/>
          </a:solidFill>
          <a:latin typeface="+mn-lt"/>
          <a:ea typeface="+mn-ea"/>
          <a:cs typeface="ＭＳ Ｐゴシック"/>
        </a:defRPr>
      </a:lvl2pPr>
      <a:lvl3pPr marL="1085850" indent="-228600" algn="l" rtl="0" eaLnBrk="0" fontAlgn="base" hangingPunct="0">
        <a:spcBef>
          <a:spcPct val="20000"/>
        </a:spcBef>
        <a:spcAft>
          <a:spcPct val="0"/>
        </a:spcAft>
        <a:buChar char="•"/>
        <a:defRPr sz="2000">
          <a:solidFill>
            <a:srgbClr val="1C2445"/>
          </a:solidFill>
          <a:latin typeface="+mn-lt"/>
          <a:ea typeface="+mn-ea"/>
          <a:cs typeface="ＭＳ Ｐゴシック"/>
        </a:defRPr>
      </a:lvl3pPr>
      <a:lvl4pPr marL="1428750" indent="-228600" algn="l" rtl="0" eaLnBrk="0" fontAlgn="base" hangingPunct="0">
        <a:spcBef>
          <a:spcPct val="20000"/>
        </a:spcBef>
        <a:spcAft>
          <a:spcPct val="0"/>
        </a:spcAft>
        <a:buChar char="–"/>
        <a:defRPr>
          <a:solidFill>
            <a:srgbClr val="1C2445"/>
          </a:solidFill>
          <a:latin typeface="+mn-lt"/>
          <a:ea typeface="+mn-ea"/>
          <a:cs typeface="ＭＳ Ｐゴシック"/>
        </a:defRPr>
      </a:lvl4pPr>
      <a:lvl5pPr marL="1771650" indent="-228600" algn="l" rtl="0" eaLnBrk="0" fontAlgn="base" hangingPunct="0">
        <a:spcBef>
          <a:spcPct val="20000"/>
        </a:spcBef>
        <a:spcAft>
          <a:spcPct val="0"/>
        </a:spcAft>
        <a:buChar char="»"/>
        <a:defRPr>
          <a:solidFill>
            <a:srgbClr val="1C2445"/>
          </a:solidFill>
          <a:latin typeface="+mn-lt"/>
          <a:ea typeface="+mn-ea"/>
          <a:cs typeface="ＭＳ Ｐゴシック"/>
        </a:defRPr>
      </a:lvl5pPr>
      <a:lvl6pPr marL="2514600" indent="-228600" algn="l" rtl="0" fontAlgn="base">
        <a:spcBef>
          <a:spcPct val="20000"/>
        </a:spcBef>
        <a:spcAft>
          <a:spcPct val="0"/>
        </a:spcAft>
        <a:buChar char="»"/>
        <a:defRPr>
          <a:solidFill>
            <a:srgbClr val="1C2445"/>
          </a:solidFill>
          <a:latin typeface="+mn-lt"/>
          <a:ea typeface="+mn-ea"/>
        </a:defRPr>
      </a:lvl6pPr>
      <a:lvl7pPr marL="2971800" indent="-228600" algn="l" rtl="0" fontAlgn="base">
        <a:spcBef>
          <a:spcPct val="20000"/>
        </a:spcBef>
        <a:spcAft>
          <a:spcPct val="0"/>
        </a:spcAft>
        <a:buChar char="»"/>
        <a:defRPr>
          <a:solidFill>
            <a:srgbClr val="1C2445"/>
          </a:solidFill>
          <a:latin typeface="+mn-lt"/>
          <a:ea typeface="+mn-ea"/>
        </a:defRPr>
      </a:lvl7pPr>
      <a:lvl8pPr marL="3429000" indent="-228600" algn="l" rtl="0" fontAlgn="base">
        <a:spcBef>
          <a:spcPct val="20000"/>
        </a:spcBef>
        <a:spcAft>
          <a:spcPct val="0"/>
        </a:spcAft>
        <a:buChar char="»"/>
        <a:defRPr>
          <a:solidFill>
            <a:srgbClr val="1C2445"/>
          </a:solidFill>
          <a:latin typeface="+mn-lt"/>
          <a:ea typeface="+mn-ea"/>
        </a:defRPr>
      </a:lvl8pPr>
      <a:lvl9pPr marL="3886200" indent="-228600" algn="l" rtl="0" fontAlgn="base">
        <a:spcBef>
          <a:spcPct val="20000"/>
        </a:spcBef>
        <a:spcAft>
          <a:spcPct val="0"/>
        </a:spcAft>
        <a:buChar char="»"/>
        <a:defRPr>
          <a:solidFill>
            <a:srgbClr val="1C2445"/>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cid:image001.png@01D24188.40235220" TargetMode="External"/><Relationship Id="rId5"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grpSp>
        <p:nvGrpSpPr>
          <p:cNvPr id="12" name="Group 11"/>
          <p:cNvGrpSpPr/>
          <p:nvPr/>
        </p:nvGrpSpPr>
        <p:grpSpPr>
          <a:xfrm>
            <a:off x="0" y="0"/>
            <a:ext cx="9144000" cy="6858000"/>
            <a:chOff x="0" y="0"/>
            <a:chExt cx="9144000" cy="6858000"/>
          </a:xfrm>
        </p:grpSpPr>
        <p:pic>
          <p:nvPicPr>
            <p:cNvPr id="2050" name="Picture 10" descr="Cover slide includes Office of Information header image of stars and photographs and a footer with the E.K.G. &quot;heart&quot; line and the Department of Veterans Affairs Seal.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 name="Oval 7"/>
            <p:cNvSpPr/>
            <p:nvPr/>
          </p:nvSpPr>
          <p:spPr bwMode="auto">
            <a:xfrm>
              <a:off x="3505200" y="4648200"/>
              <a:ext cx="2133600" cy="20574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grpSp>
      <p:sp>
        <p:nvSpPr>
          <p:cNvPr id="7" name="Rectangle 10"/>
          <p:cNvSpPr>
            <a:spLocks noGrp="1" noChangeArrowheads="1"/>
          </p:cNvSpPr>
          <p:nvPr>
            <p:ph type="ctrTitle"/>
          </p:nvPr>
        </p:nvSpPr>
        <p:spPr>
          <a:xfrm>
            <a:off x="0" y="1561492"/>
            <a:ext cx="9144000" cy="1569660"/>
          </a:xfrm>
          <a:effectLst/>
        </p:spPr>
        <p:txBody>
          <a:bodyPr>
            <a:spAutoFit/>
          </a:bodyPr>
          <a:lstStyle/>
          <a:p>
            <a:pPr algn="ctr">
              <a:defRPr/>
            </a:pPr>
            <a:br>
              <a:rPr lang="en-US" dirty="0">
                <a:solidFill>
                  <a:srgbClr val="AA0806"/>
                </a:solidFill>
                <a:effectLst>
                  <a:outerShdw blurRad="38100" dist="38100" dir="2700000" algn="tl">
                    <a:srgbClr val="C0C0C0"/>
                  </a:outerShdw>
                </a:effectLst>
                <a:latin typeface="Cambria" pitchFamily="18" charset="0"/>
              </a:rPr>
            </a:br>
            <a:r>
              <a:rPr lang="en-US" dirty="0">
                <a:solidFill>
                  <a:srgbClr val="AA0806"/>
                </a:solidFill>
                <a:effectLst>
                  <a:outerShdw blurRad="38100" dist="38100" dir="2700000" algn="tl">
                    <a:srgbClr val="C0C0C0"/>
                  </a:outerShdw>
                </a:effectLst>
                <a:latin typeface="Cambria" pitchFamily="18" charset="0"/>
              </a:rPr>
              <a:t>Getting the Attention of Your C-Suite</a:t>
            </a:r>
            <a:br>
              <a:rPr lang="en-US" dirty="0">
                <a:solidFill>
                  <a:srgbClr val="AA0806"/>
                </a:solidFill>
                <a:effectLst>
                  <a:outerShdw blurRad="38100" dist="38100" dir="2700000" algn="tl">
                    <a:srgbClr val="C0C0C0"/>
                  </a:outerShdw>
                </a:effectLst>
                <a:latin typeface="Cambria" pitchFamily="18" charset="0"/>
              </a:rPr>
            </a:br>
            <a:r>
              <a:rPr lang="en-US" sz="2400" dirty="0">
                <a:solidFill>
                  <a:srgbClr val="0070C0"/>
                </a:solidFill>
                <a:effectLst>
                  <a:outerShdw blurRad="38100" dist="38100" dir="2700000" algn="tl">
                    <a:srgbClr val="C0C0C0"/>
                  </a:outerShdw>
                </a:effectLst>
                <a:latin typeface="Cambria" pitchFamily="18" charset="0"/>
              </a:rPr>
              <a:t>A Biomed’s View From Above</a:t>
            </a:r>
          </a:p>
        </p:txBody>
      </p:sp>
      <p:sp>
        <p:nvSpPr>
          <p:cNvPr id="3" name="TextBox 2"/>
          <p:cNvSpPr txBox="1"/>
          <p:nvPr/>
        </p:nvSpPr>
        <p:spPr>
          <a:xfrm>
            <a:off x="5181600" y="3926469"/>
            <a:ext cx="3810000" cy="954107"/>
          </a:xfrm>
          <a:prstGeom prst="rect">
            <a:avLst/>
          </a:prstGeom>
          <a:noFill/>
        </p:spPr>
        <p:txBody>
          <a:bodyPr wrap="square" rtlCol="0">
            <a:spAutoFit/>
          </a:bodyPr>
          <a:lstStyle/>
          <a:p>
            <a:r>
              <a:rPr lang="en-US" sz="1400" dirty="0"/>
              <a:t>Jennifer DeFrancesco, DHA, CCE, CHTM</a:t>
            </a:r>
          </a:p>
          <a:p>
            <a:r>
              <a:rPr lang="en-US" sz="1400" dirty="0"/>
              <a:t>April 6, 2018</a:t>
            </a:r>
          </a:p>
          <a:p>
            <a:endParaRPr lang="en-US" sz="1400" dirty="0"/>
          </a:p>
          <a:p>
            <a:endParaRPr lang="en-US" sz="1400" dirty="0"/>
          </a:p>
        </p:txBody>
      </p:sp>
      <p:pic>
        <p:nvPicPr>
          <p:cNvPr id="9" name="Picture 1">
            <a:extLst>
              <a:ext uri="{FF2B5EF4-FFF2-40B4-BE49-F238E27FC236}">
                <a16:creationId xmlns:a16="http://schemas.microsoft.com/office/drawing/2014/main" id="{157CF2C7-DF96-4626-8533-28BE73C8794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5936" y="5445223"/>
            <a:ext cx="1932128" cy="46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4531D-2042-4305-84AF-0A18DF15315E}"/>
              </a:ext>
            </a:extLst>
          </p:cNvPr>
          <p:cNvSpPr>
            <a:spLocks noGrp="1"/>
          </p:cNvSpPr>
          <p:nvPr>
            <p:ph type="title"/>
          </p:nvPr>
        </p:nvSpPr>
        <p:spPr/>
        <p:txBody>
          <a:bodyPr/>
          <a:lstStyle/>
          <a:p>
            <a:r>
              <a:rPr lang="en-US" dirty="0"/>
              <a:t>Detail- Dayton VAMC</a:t>
            </a:r>
          </a:p>
        </p:txBody>
      </p:sp>
      <p:sp>
        <p:nvSpPr>
          <p:cNvPr id="3" name="Content Placeholder 2">
            <a:extLst>
              <a:ext uri="{FF2B5EF4-FFF2-40B4-BE49-F238E27FC236}">
                <a16:creationId xmlns:a16="http://schemas.microsoft.com/office/drawing/2014/main" id="{BA8A7ACA-4EA9-43A3-BE26-3CB1AE3BB6F2}"/>
              </a:ext>
            </a:extLst>
          </p:cNvPr>
          <p:cNvSpPr>
            <a:spLocks noGrp="1"/>
          </p:cNvSpPr>
          <p:nvPr>
            <p:ph idx="1"/>
          </p:nvPr>
        </p:nvSpPr>
        <p:spPr/>
        <p:txBody>
          <a:bodyPr/>
          <a:lstStyle/>
          <a:p>
            <a:endParaRPr lang="en-US" dirty="0"/>
          </a:p>
        </p:txBody>
      </p:sp>
      <p:sp>
        <p:nvSpPr>
          <p:cNvPr id="4" name="Oval 3">
            <a:extLst>
              <a:ext uri="{FF2B5EF4-FFF2-40B4-BE49-F238E27FC236}">
                <a16:creationId xmlns:a16="http://schemas.microsoft.com/office/drawing/2014/main" id="{C066C1BC-249B-4E22-BDF3-9A2E074E5B91}"/>
              </a:ext>
            </a:extLst>
          </p:cNvPr>
          <p:cNvSpPr/>
          <p:nvPr/>
        </p:nvSpPr>
        <p:spPr bwMode="auto">
          <a:xfrm>
            <a:off x="152400" y="0"/>
            <a:ext cx="1301044" cy="125457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pic>
        <p:nvPicPr>
          <p:cNvPr id="5" name="Picture 4" descr="http://www.gannett-cdn.com/-mm-/adb166a830e2375795976ea108de5fe5557bc0a4/c=0-100-808-708&amp;r=x404&amp;c=534x401/local/-/media/2015/04/15/GGM/MilitaryTimes/635646931319099161-veterans-administration-logo.jpg">
            <a:extLst>
              <a:ext uri="{FF2B5EF4-FFF2-40B4-BE49-F238E27FC236}">
                <a16:creationId xmlns:a16="http://schemas.microsoft.com/office/drawing/2014/main" id="{255FD796-266C-44D6-8458-C75CB628AE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348" y="229356"/>
            <a:ext cx="1015504" cy="762579"/>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69F116B8-25AF-4461-890B-EB7FF2BC7770}"/>
              </a:ext>
            </a:extLst>
          </p:cNvPr>
          <p:cNvSpPr/>
          <p:nvPr/>
        </p:nvSpPr>
        <p:spPr bwMode="auto">
          <a:xfrm>
            <a:off x="152400" y="0"/>
            <a:ext cx="1301044" cy="125457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pic>
        <p:nvPicPr>
          <p:cNvPr id="14" name="Picture 1">
            <a:extLst>
              <a:ext uri="{FF2B5EF4-FFF2-40B4-BE49-F238E27FC236}">
                <a16:creationId xmlns:a16="http://schemas.microsoft.com/office/drawing/2014/main" id="{BE6B1D20-4438-4750-A0E9-3006AF12225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285" y="472421"/>
            <a:ext cx="1207511" cy="28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ontent Placeholder 2">
            <a:extLst>
              <a:ext uri="{FF2B5EF4-FFF2-40B4-BE49-F238E27FC236}">
                <a16:creationId xmlns:a16="http://schemas.microsoft.com/office/drawing/2014/main" id="{4F58C8C8-A86E-4298-A852-36E69EF17FAF}"/>
              </a:ext>
            </a:extLst>
          </p:cNvPr>
          <p:cNvSpPr txBox="1">
            <a:spLocks/>
          </p:cNvSpPr>
          <p:nvPr/>
        </p:nvSpPr>
        <p:spPr bwMode="auto">
          <a:xfrm>
            <a:off x="4259241" y="1483250"/>
            <a:ext cx="3739915" cy="476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1C2445"/>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rgbClr val="1C2445"/>
                </a:solidFill>
                <a:latin typeface="+mn-lt"/>
                <a:ea typeface="+mn-ea"/>
                <a:cs typeface="ＭＳ Ｐゴシック"/>
              </a:defRPr>
            </a:lvl2pPr>
            <a:lvl3pPr marL="1085850" indent="-228600" algn="l" rtl="0" eaLnBrk="0" fontAlgn="base" hangingPunct="0">
              <a:spcBef>
                <a:spcPct val="20000"/>
              </a:spcBef>
              <a:spcAft>
                <a:spcPct val="0"/>
              </a:spcAft>
              <a:buChar char="•"/>
              <a:defRPr sz="2000">
                <a:solidFill>
                  <a:srgbClr val="1C2445"/>
                </a:solidFill>
                <a:latin typeface="+mn-lt"/>
                <a:ea typeface="+mn-ea"/>
                <a:cs typeface="ＭＳ Ｐゴシック"/>
              </a:defRPr>
            </a:lvl3pPr>
            <a:lvl4pPr marL="1428750" indent="-228600" algn="l" rtl="0" eaLnBrk="0" fontAlgn="base" hangingPunct="0">
              <a:spcBef>
                <a:spcPct val="20000"/>
              </a:spcBef>
              <a:spcAft>
                <a:spcPct val="0"/>
              </a:spcAft>
              <a:buChar char="–"/>
              <a:defRPr>
                <a:solidFill>
                  <a:srgbClr val="1C2445"/>
                </a:solidFill>
                <a:latin typeface="+mn-lt"/>
                <a:ea typeface="+mn-ea"/>
                <a:cs typeface="ＭＳ Ｐゴシック"/>
              </a:defRPr>
            </a:lvl4pPr>
            <a:lvl5pPr marL="1771650" indent="-228600" algn="l" rtl="0" eaLnBrk="0" fontAlgn="base" hangingPunct="0">
              <a:spcBef>
                <a:spcPct val="20000"/>
              </a:spcBef>
              <a:spcAft>
                <a:spcPct val="0"/>
              </a:spcAft>
              <a:buChar char="»"/>
              <a:defRPr>
                <a:solidFill>
                  <a:srgbClr val="1C2445"/>
                </a:solidFill>
                <a:latin typeface="+mn-lt"/>
                <a:ea typeface="+mn-ea"/>
                <a:cs typeface="ＭＳ Ｐゴシック"/>
              </a:defRPr>
            </a:lvl5pPr>
            <a:lvl6pPr marL="2514600" indent="-228600" algn="l" rtl="0" fontAlgn="base">
              <a:spcBef>
                <a:spcPct val="20000"/>
              </a:spcBef>
              <a:spcAft>
                <a:spcPct val="0"/>
              </a:spcAft>
              <a:buChar char="»"/>
              <a:defRPr>
                <a:solidFill>
                  <a:srgbClr val="1C2445"/>
                </a:solidFill>
                <a:latin typeface="+mn-lt"/>
                <a:ea typeface="+mn-ea"/>
              </a:defRPr>
            </a:lvl6pPr>
            <a:lvl7pPr marL="2971800" indent="-228600" algn="l" rtl="0" fontAlgn="base">
              <a:spcBef>
                <a:spcPct val="20000"/>
              </a:spcBef>
              <a:spcAft>
                <a:spcPct val="0"/>
              </a:spcAft>
              <a:buChar char="»"/>
              <a:defRPr>
                <a:solidFill>
                  <a:srgbClr val="1C2445"/>
                </a:solidFill>
                <a:latin typeface="+mn-lt"/>
                <a:ea typeface="+mn-ea"/>
              </a:defRPr>
            </a:lvl7pPr>
            <a:lvl8pPr marL="3429000" indent="-228600" algn="l" rtl="0" fontAlgn="base">
              <a:spcBef>
                <a:spcPct val="20000"/>
              </a:spcBef>
              <a:spcAft>
                <a:spcPct val="0"/>
              </a:spcAft>
              <a:buChar char="»"/>
              <a:defRPr>
                <a:solidFill>
                  <a:srgbClr val="1C2445"/>
                </a:solidFill>
                <a:latin typeface="+mn-lt"/>
                <a:ea typeface="+mn-ea"/>
              </a:defRPr>
            </a:lvl8pPr>
            <a:lvl9pPr marL="3886200" indent="-228600" algn="l" rtl="0" fontAlgn="base">
              <a:spcBef>
                <a:spcPct val="20000"/>
              </a:spcBef>
              <a:spcAft>
                <a:spcPct val="0"/>
              </a:spcAft>
              <a:buChar char="»"/>
              <a:defRPr>
                <a:solidFill>
                  <a:srgbClr val="1C2445"/>
                </a:solidFill>
                <a:latin typeface="+mn-lt"/>
                <a:ea typeface="+mn-ea"/>
              </a:defRPr>
            </a:lvl9pPr>
          </a:lstStyle>
          <a:p>
            <a:r>
              <a:rPr lang="en-US" kern="0" dirty="0"/>
              <a:t>Redefining Service</a:t>
            </a:r>
          </a:p>
          <a:p>
            <a:r>
              <a:rPr lang="en-US" kern="0" dirty="0"/>
              <a:t>Redefining Role</a:t>
            </a:r>
          </a:p>
          <a:p>
            <a:r>
              <a:rPr lang="en-US" kern="0" dirty="0"/>
              <a:t>Projecting Growth</a:t>
            </a:r>
          </a:p>
        </p:txBody>
      </p:sp>
      <p:pic>
        <p:nvPicPr>
          <p:cNvPr id="20" name="Picture 19">
            <a:extLst>
              <a:ext uri="{FF2B5EF4-FFF2-40B4-BE49-F238E27FC236}">
                <a16:creationId xmlns:a16="http://schemas.microsoft.com/office/drawing/2014/main" id="{AA42F6EE-D488-45C8-90AC-047380829611}"/>
              </a:ext>
            </a:extLst>
          </p:cNvPr>
          <p:cNvPicPr>
            <a:picLocks noChangeAspect="1"/>
          </p:cNvPicPr>
          <p:nvPr/>
        </p:nvPicPr>
        <p:blipFill>
          <a:blip r:embed="rId4"/>
          <a:stretch>
            <a:fillRect/>
          </a:stretch>
        </p:blipFill>
        <p:spPr>
          <a:xfrm>
            <a:off x="381000" y="1227711"/>
            <a:ext cx="3761741" cy="2143528"/>
          </a:xfrm>
          <a:prstGeom prst="rect">
            <a:avLst/>
          </a:prstGeom>
        </p:spPr>
      </p:pic>
      <p:pic>
        <p:nvPicPr>
          <p:cNvPr id="21" name="Picture 20">
            <a:extLst>
              <a:ext uri="{FF2B5EF4-FFF2-40B4-BE49-F238E27FC236}">
                <a16:creationId xmlns:a16="http://schemas.microsoft.com/office/drawing/2014/main" id="{785AEF20-2D47-4A94-BF5B-76F57C9916E4}"/>
              </a:ext>
            </a:extLst>
          </p:cNvPr>
          <p:cNvPicPr>
            <a:picLocks noChangeAspect="1"/>
          </p:cNvPicPr>
          <p:nvPr/>
        </p:nvPicPr>
        <p:blipFill>
          <a:blip r:embed="rId5"/>
          <a:stretch>
            <a:fillRect/>
          </a:stretch>
        </p:blipFill>
        <p:spPr>
          <a:xfrm>
            <a:off x="3850301" y="3935679"/>
            <a:ext cx="4133850" cy="2312721"/>
          </a:xfrm>
          <a:prstGeom prst="rect">
            <a:avLst/>
          </a:prstGeom>
        </p:spPr>
      </p:pic>
      <p:sp>
        <p:nvSpPr>
          <p:cNvPr id="22" name="Arrow: Down 21">
            <a:extLst>
              <a:ext uri="{FF2B5EF4-FFF2-40B4-BE49-F238E27FC236}">
                <a16:creationId xmlns:a16="http://schemas.microsoft.com/office/drawing/2014/main" id="{69163831-05C3-4F9B-BAF3-3BF24E51FF71}"/>
              </a:ext>
            </a:extLst>
          </p:cNvPr>
          <p:cNvSpPr/>
          <p:nvPr/>
        </p:nvSpPr>
        <p:spPr>
          <a:xfrm>
            <a:off x="3733800" y="3371239"/>
            <a:ext cx="1066800" cy="917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2227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D2492-0852-4109-9E0E-2D3949B6EE41}"/>
              </a:ext>
            </a:extLst>
          </p:cNvPr>
          <p:cNvSpPr>
            <a:spLocks noGrp="1"/>
          </p:cNvSpPr>
          <p:nvPr>
            <p:ph type="title"/>
          </p:nvPr>
        </p:nvSpPr>
        <p:spPr/>
        <p:txBody>
          <a:bodyPr/>
          <a:lstStyle/>
          <a:p>
            <a:r>
              <a:rPr lang="en-US" dirty="0"/>
              <a:t>Selling Points- What’s in It for the Organization?</a:t>
            </a:r>
          </a:p>
        </p:txBody>
      </p:sp>
      <p:sp>
        <p:nvSpPr>
          <p:cNvPr id="3" name="Content Placeholder 2">
            <a:extLst>
              <a:ext uri="{FF2B5EF4-FFF2-40B4-BE49-F238E27FC236}">
                <a16:creationId xmlns:a16="http://schemas.microsoft.com/office/drawing/2014/main" id="{0FF7347D-E559-4F47-8D31-95C6A81B3EC0}"/>
              </a:ext>
            </a:extLst>
          </p:cNvPr>
          <p:cNvSpPr>
            <a:spLocks noGrp="1"/>
          </p:cNvSpPr>
          <p:nvPr>
            <p:ph idx="1"/>
          </p:nvPr>
        </p:nvSpPr>
        <p:spPr>
          <a:xfrm>
            <a:off x="1307852" y="914400"/>
            <a:ext cx="7772400" cy="5180844"/>
          </a:xfrm>
        </p:spPr>
        <p:txBody>
          <a:bodyPr/>
          <a:lstStyle/>
          <a:p>
            <a:r>
              <a:rPr lang="en-US" sz="1800" dirty="0"/>
              <a:t>Financials</a:t>
            </a:r>
          </a:p>
          <a:p>
            <a:pPr lvl="1"/>
            <a:r>
              <a:rPr lang="en-US" sz="1800" dirty="0"/>
              <a:t>Funds are completely separated and administered</a:t>
            </a:r>
          </a:p>
          <a:p>
            <a:r>
              <a:rPr lang="en-US" sz="1800" dirty="0"/>
              <a:t>Governance Structure already in place</a:t>
            </a:r>
          </a:p>
          <a:p>
            <a:r>
              <a:rPr lang="en-US" sz="1800" dirty="0"/>
              <a:t>Streamlined communication to work &amp; collaborate with other services</a:t>
            </a:r>
          </a:p>
          <a:p>
            <a:pPr lvl="1"/>
            <a:r>
              <a:rPr lang="en-US" sz="1800" dirty="0"/>
              <a:t>Equal partner with CIO and CHIO</a:t>
            </a:r>
          </a:p>
          <a:p>
            <a:r>
              <a:rPr lang="en-US" sz="1800" dirty="0"/>
              <a:t>Proactively position facility to address evolving healthcare technology and information systems needs</a:t>
            </a:r>
          </a:p>
          <a:p>
            <a:pPr lvl="1"/>
            <a:r>
              <a:rPr lang="en-US" sz="1800" dirty="0"/>
              <a:t>Medical Device Protection</a:t>
            </a:r>
          </a:p>
          <a:p>
            <a:pPr lvl="1"/>
            <a:r>
              <a:rPr lang="en-US" sz="1800" dirty="0"/>
              <a:t>Strategic Planning</a:t>
            </a:r>
          </a:p>
          <a:p>
            <a:r>
              <a:rPr lang="en-US" sz="1800" dirty="0"/>
              <a:t>Successful model</a:t>
            </a:r>
          </a:p>
          <a:p>
            <a:pPr lvl="1"/>
            <a:r>
              <a:rPr lang="en-US" sz="1400" dirty="0"/>
              <a:t>Alignment and KPIs</a:t>
            </a:r>
          </a:p>
          <a:p>
            <a:pPr lvl="1"/>
            <a:r>
              <a:rPr lang="en-US" sz="1400" dirty="0"/>
              <a:t>Comparable Sites- Viewed as leader in country for HTM</a:t>
            </a:r>
          </a:p>
          <a:p>
            <a:r>
              <a:rPr lang="en-US" sz="1800" dirty="0"/>
              <a:t>Growing community Partner</a:t>
            </a:r>
          </a:p>
          <a:p>
            <a:pPr lvl="1"/>
            <a:r>
              <a:rPr lang="en-US" sz="1400" dirty="0"/>
              <a:t>Academic Affiliates</a:t>
            </a:r>
          </a:p>
          <a:p>
            <a:r>
              <a:rPr lang="en-US" sz="1800" dirty="0"/>
              <a:t>Elevating HTM innovations/ model for others</a:t>
            </a:r>
          </a:p>
          <a:p>
            <a:pPr lvl="1"/>
            <a:r>
              <a:rPr lang="en-US" sz="1400" dirty="0"/>
              <a:t>Recruitment</a:t>
            </a:r>
          </a:p>
          <a:p>
            <a:r>
              <a:rPr lang="en-US" sz="1800" dirty="0"/>
              <a:t>Diverging Service Delivery Models to meet customer needs</a:t>
            </a:r>
          </a:p>
        </p:txBody>
      </p:sp>
      <p:sp>
        <p:nvSpPr>
          <p:cNvPr id="4" name="Oval 3">
            <a:extLst>
              <a:ext uri="{FF2B5EF4-FFF2-40B4-BE49-F238E27FC236}">
                <a16:creationId xmlns:a16="http://schemas.microsoft.com/office/drawing/2014/main" id="{2CC1E215-D997-41C3-A6BE-BF537D94CB6D}"/>
              </a:ext>
            </a:extLst>
          </p:cNvPr>
          <p:cNvSpPr/>
          <p:nvPr/>
        </p:nvSpPr>
        <p:spPr bwMode="auto">
          <a:xfrm>
            <a:off x="152400" y="0"/>
            <a:ext cx="1301044" cy="125457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pic>
        <p:nvPicPr>
          <p:cNvPr id="5" name="Picture 4" descr="http://www.gannett-cdn.com/-mm-/adb166a830e2375795976ea108de5fe5557bc0a4/c=0-100-808-708&amp;r=x404&amp;c=534x401/local/-/media/2015/04/15/GGM/MilitaryTimes/635646931319099161-veterans-administration-logo.jpg">
            <a:extLst>
              <a:ext uri="{FF2B5EF4-FFF2-40B4-BE49-F238E27FC236}">
                <a16:creationId xmlns:a16="http://schemas.microsoft.com/office/drawing/2014/main" id="{37E3ED4F-56EA-4118-BE1E-083E13ED0B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348" y="229356"/>
            <a:ext cx="1015504" cy="762579"/>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9BD3E182-6DD0-4DE7-945B-F4BEBB2B178D}"/>
              </a:ext>
            </a:extLst>
          </p:cNvPr>
          <p:cNvSpPr/>
          <p:nvPr/>
        </p:nvSpPr>
        <p:spPr bwMode="auto">
          <a:xfrm>
            <a:off x="152400" y="0"/>
            <a:ext cx="1301044" cy="125457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pic>
        <p:nvPicPr>
          <p:cNvPr id="7" name="Picture 1">
            <a:extLst>
              <a:ext uri="{FF2B5EF4-FFF2-40B4-BE49-F238E27FC236}">
                <a16:creationId xmlns:a16="http://schemas.microsoft.com/office/drawing/2014/main" id="{D3B731F0-816D-438C-886A-EEDE78204F1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285" y="472421"/>
            <a:ext cx="1207511" cy="28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8874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32B8D-88B9-4341-846A-07175EE07228}"/>
              </a:ext>
            </a:extLst>
          </p:cNvPr>
          <p:cNvSpPr>
            <a:spLocks noGrp="1"/>
          </p:cNvSpPr>
          <p:nvPr>
            <p:ph type="title"/>
          </p:nvPr>
        </p:nvSpPr>
        <p:spPr/>
        <p:txBody>
          <a:bodyPr/>
          <a:lstStyle/>
          <a:p>
            <a:r>
              <a:rPr lang="en-US" dirty="0"/>
              <a:t>Relationships with C-Suite</a:t>
            </a:r>
          </a:p>
        </p:txBody>
      </p:sp>
      <p:sp>
        <p:nvSpPr>
          <p:cNvPr id="4" name="Oval 3">
            <a:extLst>
              <a:ext uri="{FF2B5EF4-FFF2-40B4-BE49-F238E27FC236}">
                <a16:creationId xmlns:a16="http://schemas.microsoft.com/office/drawing/2014/main" id="{2B17CB3C-2EF5-4638-961A-A1C9A45AB7AD}"/>
              </a:ext>
            </a:extLst>
          </p:cNvPr>
          <p:cNvSpPr/>
          <p:nvPr/>
        </p:nvSpPr>
        <p:spPr bwMode="auto">
          <a:xfrm>
            <a:off x="152400" y="0"/>
            <a:ext cx="1301044" cy="125457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pic>
        <p:nvPicPr>
          <p:cNvPr id="5" name="Picture 4" descr="http://www.gannett-cdn.com/-mm-/adb166a830e2375795976ea108de5fe5557bc0a4/c=0-100-808-708&amp;r=x404&amp;c=534x401/local/-/media/2015/04/15/GGM/MilitaryTimes/635646931319099161-veterans-administration-logo.jpg">
            <a:extLst>
              <a:ext uri="{FF2B5EF4-FFF2-40B4-BE49-F238E27FC236}">
                <a16:creationId xmlns:a16="http://schemas.microsoft.com/office/drawing/2014/main" id="{ECEF7291-F659-4E5D-8DF2-F9AFA65B4B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348" y="229356"/>
            <a:ext cx="1015504" cy="762579"/>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434A74EF-A69B-416F-9DE3-48409022C50C}"/>
              </a:ext>
            </a:extLst>
          </p:cNvPr>
          <p:cNvSpPr/>
          <p:nvPr/>
        </p:nvSpPr>
        <p:spPr bwMode="auto">
          <a:xfrm>
            <a:off x="152400" y="0"/>
            <a:ext cx="1301044" cy="125457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pic>
        <p:nvPicPr>
          <p:cNvPr id="16" name="Picture 1">
            <a:extLst>
              <a:ext uri="{FF2B5EF4-FFF2-40B4-BE49-F238E27FC236}">
                <a16:creationId xmlns:a16="http://schemas.microsoft.com/office/drawing/2014/main" id="{A4C66438-98CB-40CA-9626-3075DDACAE1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285" y="472421"/>
            <a:ext cx="1207511" cy="28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5049F2F9-CEB4-4805-B19D-4DF7119F98FA}"/>
              </a:ext>
            </a:extLst>
          </p:cNvPr>
          <p:cNvSpPr>
            <a:spLocks noGrp="1"/>
          </p:cNvSpPr>
          <p:nvPr>
            <p:ph idx="1"/>
          </p:nvPr>
        </p:nvSpPr>
        <p:spPr>
          <a:xfrm>
            <a:off x="1143000" y="1176515"/>
            <a:ext cx="7772400" cy="5105400"/>
          </a:xfrm>
        </p:spPr>
        <p:txBody>
          <a:bodyPr/>
          <a:lstStyle/>
          <a:p>
            <a:r>
              <a:rPr lang="en-US" dirty="0"/>
              <a:t>Daily</a:t>
            </a:r>
          </a:p>
          <a:p>
            <a:pPr lvl="1"/>
            <a:r>
              <a:rPr lang="en-US" dirty="0"/>
              <a:t>Consistency</a:t>
            </a:r>
          </a:p>
          <a:p>
            <a:pPr lvl="1"/>
            <a:r>
              <a:rPr lang="en-US" dirty="0"/>
              <a:t>Solution-Oriented</a:t>
            </a:r>
          </a:p>
          <a:p>
            <a:pPr lvl="1"/>
            <a:r>
              <a:rPr lang="en-US" dirty="0"/>
              <a:t>Bigger Picture</a:t>
            </a:r>
          </a:p>
          <a:p>
            <a:pPr lvl="1"/>
            <a:r>
              <a:rPr lang="en-US" dirty="0"/>
              <a:t>Engaged</a:t>
            </a:r>
          </a:p>
          <a:p>
            <a:r>
              <a:rPr lang="en-US" dirty="0"/>
              <a:t>Long-Term</a:t>
            </a:r>
          </a:p>
          <a:p>
            <a:pPr lvl="1"/>
            <a:r>
              <a:rPr lang="en-US" dirty="0"/>
              <a:t>Strong Vision</a:t>
            </a:r>
          </a:p>
          <a:p>
            <a:pPr lvl="2"/>
            <a:r>
              <a:rPr lang="en-US" dirty="0"/>
              <a:t>SMART steps</a:t>
            </a:r>
          </a:p>
          <a:p>
            <a:pPr lvl="1"/>
            <a:r>
              <a:rPr lang="en-US" dirty="0"/>
              <a:t>Flexibility</a:t>
            </a:r>
          </a:p>
          <a:p>
            <a:pPr lvl="1"/>
            <a:r>
              <a:rPr lang="en-US" dirty="0"/>
              <a:t>Integrate Healthcare Trends and Organizational Goals</a:t>
            </a:r>
          </a:p>
          <a:p>
            <a:endParaRPr lang="en-US" dirty="0"/>
          </a:p>
        </p:txBody>
      </p:sp>
    </p:spTree>
    <p:extLst>
      <p:ext uri="{BB962C8B-B14F-4D97-AF65-F5344CB8AC3E}">
        <p14:creationId xmlns:p14="http://schemas.microsoft.com/office/powerpoint/2010/main" val="4277074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57DD6-1BA4-4B76-B4AB-402030077D13}"/>
              </a:ext>
            </a:extLst>
          </p:cNvPr>
          <p:cNvSpPr>
            <a:spLocks noGrp="1"/>
          </p:cNvSpPr>
          <p:nvPr>
            <p:ph type="title"/>
          </p:nvPr>
        </p:nvSpPr>
        <p:spPr/>
        <p:txBody>
          <a:bodyPr/>
          <a:lstStyle/>
          <a:p>
            <a:r>
              <a:rPr lang="en-US" dirty="0"/>
              <a:t>Perspective When Speaking with Your C-Suite</a:t>
            </a:r>
          </a:p>
        </p:txBody>
      </p:sp>
      <p:sp>
        <p:nvSpPr>
          <p:cNvPr id="3" name="Content Placeholder 2">
            <a:extLst>
              <a:ext uri="{FF2B5EF4-FFF2-40B4-BE49-F238E27FC236}">
                <a16:creationId xmlns:a16="http://schemas.microsoft.com/office/drawing/2014/main" id="{6F025660-9AE9-49E3-9208-79615B6F81D8}"/>
              </a:ext>
            </a:extLst>
          </p:cNvPr>
          <p:cNvSpPr>
            <a:spLocks noGrp="1"/>
          </p:cNvSpPr>
          <p:nvPr>
            <p:ph idx="1"/>
          </p:nvPr>
        </p:nvSpPr>
        <p:spPr/>
        <p:txBody>
          <a:bodyPr/>
          <a:lstStyle/>
          <a:p>
            <a:r>
              <a:rPr lang="en-US" dirty="0"/>
              <a:t>Schedules</a:t>
            </a:r>
          </a:p>
          <a:p>
            <a:r>
              <a:rPr lang="en-US" dirty="0"/>
              <a:t>Shifting Priorities</a:t>
            </a:r>
          </a:p>
          <a:p>
            <a:r>
              <a:rPr lang="en-US" dirty="0"/>
              <a:t>Timeliness</a:t>
            </a:r>
          </a:p>
          <a:p>
            <a:r>
              <a:rPr lang="en-US" dirty="0"/>
              <a:t>Top &amp; Bottom</a:t>
            </a:r>
          </a:p>
          <a:p>
            <a:r>
              <a:rPr lang="en-US" dirty="0"/>
              <a:t>Marathon vs. Sprint</a:t>
            </a:r>
          </a:p>
          <a:p>
            <a:endParaRPr lang="en-US" dirty="0"/>
          </a:p>
        </p:txBody>
      </p:sp>
      <p:sp>
        <p:nvSpPr>
          <p:cNvPr id="4" name="Oval 3">
            <a:extLst>
              <a:ext uri="{FF2B5EF4-FFF2-40B4-BE49-F238E27FC236}">
                <a16:creationId xmlns:a16="http://schemas.microsoft.com/office/drawing/2014/main" id="{4AA51809-C21D-4507-BAFE-2EAA1B119CB0}"/>
              </a:ext>
            </a:extLst>
          </p:cNvPr>
          <p:cNvSpPr/>
          <p:nvPr/>
        </p:nvSpPr>
        <p:spPr bwMode="auto">
          <a:xfrm>
            <a:off x="152400" y="0"/>
            <a:ext cx="1301044" cy="125457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pic>
        <p:nvPicPr>
          <p:cNvPr id="5" name="Picture 1">
            <a:extLst>
              <a:ext uri="{FF2B5EF4-FFF2-40B4-BE49-F238E27FC236}">
                <a16:creationId xmlns:a16="http://schemas.microsoft.com/office/drawing/2014/main" id="{72A37397-238C-4033-BEFC-5590C2A723D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285" y="472421"/>
            <a:ext cx="1207511" cy="28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5082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&amp; Contact Information</a:t>
            </a:r>
          </a:p>
        </p:txBody>
      </p:sp>
      <p:sp>
        <p:nvSpPr>
          <p:cNvPr id="3" name="Content Placeholder 2">
            <a:extLst>
              <a:ext uri="{FF2B5EF4-FFF2-40B4-BE49-F238E27FC236}">
                <a16:creationId xmlns:a16="http://schemas.microsoft.com/office/drawing/2014/main" id="{DC0058D7-6360-4C02-ACD8-D01FABD5E5A6}"/>
              </a:ext>
            </a:extLst>
          </p:cNvPr>
          <p:cNvSpPr>
            <a:spLocks noGrp="1"/>
          </p:cNvSpPr>
          <p:nvPr>
            <p:ph idx="1"/>
          </p:nvPr>
        </p:nvSpPr>
        <p:spPr/>
        <p:txBody>
          <a:bodyPr/>
          <a:lstStyle/>
          <a:p>
            <a:r>
              <a:rPr lang="en-US" b="0" dirty="0"/>
              <a:t>Email: Jennifer.DeFrancesco@va.gov</a:t>
            </a:r>
          </a:p>
        </p:txBody>
      </p:sp>
      <p:sp>
        <p:nvSpPr>
          <p:cNvPr id="4" name="Oval 3"/>
          <p:cNvSpPr/>
          <p:nvPr/>
        </p:nvSpPr>
        <p:spPr bwMode="auto">
          <a:xfrm>
            <a:off x="152400" y="0"/>
            <a:ext cx="1301044" cy="125457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pic>
        <p:nvPicPr>
          <p:cNvPr id="5" name="Picture 2" descr="http://www.va.gov/directory/guide/image.asp?id=62&amp;parm=facil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722" y="290823"/>
            <a:ext cx="949678" cy="6274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362200"/>
            <a:ext cx="4191000" cy="3766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bwMode="auto">
          <a:xfrm>
            <a:off x="152400" y="0"/>
            <a:ext cx="1301044" cy="125457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129" y="188593"/>
            <a:ext cx="879586" cy="87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bwMode="auto">
          <a:xfrm>
            <a:off x="152400" y="0"/>
            <a:ext cx="1301044" cy="125457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pic>
        <p:nvPicPr>
          <p:cNvPr id="9" name="Picture 4" descr="http://www.gannett-cdn.com/-mm-/adb166a830e2375795976ea108de5fe5557bc0a4/c=0-100-808-708&amp;r=x404&amp;c=534x401/local/-/media/2015/04/15/GGM/MilitaryTimes/635646931319099161-veterans-administration-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348" y="229356"/>
            <a:ext cx="1015504" cy="762579"/>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667BECBF-8F2E-438C-B90C-C1429C6ACF72}"/>
              </a:ext>
            </a:extLst>
          </p:cNvPr>
          <p:cNvSpPr/>
          <p:nvPr/>
        </p:nvSpPr>
        <p:spPr bwMode="auto">
          <a:xfrm>
            <a:off x="152400" y="0"/>
            <a:ext cx="1301044" cy="125457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pic>
        <p:nvPicPr>
          <p:cNvPr id="12" name="Picture 1">
            <a:extLst>
              <a:ext uri="{FF2B5EF4-FFF2-40B4-BE49-F238E27FC236}">
                <a16:creationId xmlns:a16="http://schemas.microsoft.com/office/drawing/2014/main" id="{1936067D-AAE4-4090-AA86-FBD21DB43D3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0285" y="472421"/>
            <a:ext cx="1207511" cy="28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084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a:xfrm>
            <a:off x="152400" y="0"/>
            <a:ext cx="1301044" cy="1254579"/>
            <a:chOff x="228600" y="228600"/>
            <a:chExt cx="2133600" cy="2057400"/>
          </a:xfrm>
        </p:grpSpPr>
        <p:sp>
          <p:nvSpPr>
            <p:cNvPr id="3" name="Oval 2"/>
            <p:cNvSpPr/>
            <p:nvPr/>
          </p:nvSpPr>
          <p:spPr bwMode="auto">
            <a:xfrm>
              <a:off x="228600" y="228600"/>
              <a:ext cx="2133600" cy="20574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pic>
          <p:nvPicPr>
            <p:cNvPr id="4" name="Picture 3" descr="Veterans In Partnership VISN 11 Logo.PNG"/>
            <p:cNvPicPr>
              <a:picLocks noChangeAspect="1"/>
            </p:cNvPicPr>
            <p:nvPr/>
          </p:nvPicPr>
          <p:blipFill>
            <a:blip r:embed="rId3" cstate="print"/>
            <a:stretch>
              <a:fillRect/>
            </a:stretch>
          </p:blipFill>
          <p:spPr>
            <a:xfrm>
              <a:off x="381000" y="905751"/>
              <a:ext cx="1828800" cy="720548"/>
            </a:xfrm>
            <a:prstGeom prst="rect">
              <a:avLst/>
            </a:prstGeom>
          </p:spPr>
        </p:pic>
      </p:grpSp>
      <p:grpSp>
        <p:nvGrpSpPr>
          <p:cNvPr id="12" name="Group 11"/>
          <p:cNvGrpSpPr/>
          <p:nvPr/>
        </p:nvGrpSpPr>
        <p:grpSpPr>
          <a:xfrm>
            <a:off x="152400" y="0"/>
            <a:ext cx="1301044" cy="1254579"/>
            <a:chOff x="152400" y="0"/>
            <a:chExt cx="1301044" cy="1254579"/>
          </a:xfrm>
        </p:grpSpPr>
        <p:sp>
          <p:nvSpPr>
            <p:cNvPr id="14" name="Oval 13"/>
            <p:cNvSpPr/>
            <p:nvPr/>
          </p:nvSpPr>
          <p:spPr bwMode="auto">
            <a:xfrm>
              <a:off x="152400" y="0"/>
              <a:ext cx="1301044" cy="125457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pic>
          <p:nvPicPr>
            <p:cNvPr id="15" name="Picture 3"/>
            <p:cNvPicPr>
              <a:picLocks noChangeAspect="1" noChangeArrowheads="1"/>
            </p:cNvPicPr>
            <p:nvPr/>
          </p:nvPicPr>
          <p:blipFill>
            <a:blip r:embed="rId4" cstate="print"/>
            <a:srcRect/>
            <a:stretch>
              <a:fillRect/>
            </a:stretch>
          </p:blipFill>
          <p:spPr bwMode="auto">
            <a:xfrm>
              <a:off x="381000" y="228600"/>
              <a:ext cx="838200" cy="851720"/>
            </a:xfrm>
            <a:prstGeom prst="rect">
              <a:avLst/>
            </a:prstGeom>
            <a:noFill/>
            <a:ln w="9525">
              <a:noFill/>
              <a:miter lim="800000"/>
              <a:headEnd/>
              <a:tailEnd/>
            </a:ln>
          </p:spPr>
        </p:pic>
      </p:grpSp>
      <p:sp>
        <p:nvSpPr>
          <p:cNvPr id="10" name="Oval 9"/>
          <p:cNvSpPr/>
          <p:nvPr/>
        </p:nvSpPr>
        <p:spPr bwMode="auto">
          <a:xfrm>
            <a:off x="152400" y="0"/>
            <a:ext cx="1301044" cy="125457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sp>
        <p:nvSpPr>
          <p:cNvPr id="16" name="Title 15"/>
          <p:cNvSpPr>
            <a:spLocks noGrp="1"/>
          </p:cNvSpPr>
          <p:nvPr>
            <p:ph type="title"/>
          </p:nvPr>
        </p:nvSpPr>
        <p:spPr>
          <a:xfrm>
            <a:off x="1447800" y="0"/>
            <a:ext cx="7543800" cy="914400"/>
          </a:xfrm>
        </p:spPr>
        <p:txBody>
          <a:bodyPr/>
          <a:lstStyle/>
          <a:p>
            <a:r>
              <a:rPr lang="en-US" dirty="0"/>
              <a:t>Session Overview &amp; Speaker Background</a:t>
            </a:r>
          </a:p>
        </p:txBody>
      </p:sp>
      <p:sp>
        <p:nvSpPr>
          <p:cNvPr id="6" name="Content Placeholder 5"/>
          <p:cNvSpPr>
            <a:spLocks noGrp="1"/>
          </p:cNvSpPr>
          <p:nvPr>
            <p:ph idx="1"/>
          </p:nvPr>
        </p:nvSpPr>
        <p:spPr>
          <a:xfrm>
            <a:off x="152400" y="1254578"/>
            <a:ext cx="8610600" cy="4917621"/>
          </a:xfrm>
        </p:spPr>
        <p:txBody>
          <a:bodyPr/>
          <a:lstStyle/>
          <a:p>
            <a:r>
              <a:rPr lang="en-US" sz="2000" dirty="0"/>
              <a:t>Session Overview</a:t>
            </a:r>
          </a:p>
          <a:p>
            <a:pPr lvl="1"/>
            <a:r>
              <a:rPr lang="en-US" sz="1600" dirty="0"/>
              <a:t>A biomed turned C-Suite administrator gives practical tips and advice to garner support from your leadership team and management.</a:t>
            </a:r>
          </a:p>
          <a:p>
            <a:r>
              <a:rPr lang="en-US" sz="2000" dirty="0"/>
              <a:t>Speaker Background</a:t>
            </a:r>
          </a:p>
          <a:p>
            <a:pPr lvl="1"/>
            <a:r>
              <a:rPr lang="en-US" sz="1000" dirty="0"/>
              <a:t>Dr. Jennifer DeFrancesco currently serves as the Acting Associate Director for the Dayton VA Medical Center. Prior to her current appointment, she served as the Chief Biomedical Engineer for the Veterans Integrated Service Network (VISN) 10 serving Indiana, Michigan and Ohio.</a:t>
            </a:r>
          </a:p>
          <a:p>
            <a:pPr lvl="1"/>
            <a:r>
              <a:rPr lang="en-US" sz="1000" dirty="0"/>
              <a:t>Her VA career has included assignments as the Chief of Biomedical Engineering at the Indianapolis VAMC, VISN 11 Lead Biomedical Engineer, Chief of Biomedical Engineering at the Richmond VAMC and a prior detail to the Office of Healthcare Technology Management (10NA9). </a:t>
            </a:r>
          </a:p>
          <a:p>
            <a:pPr lvl="1"/>
            <a:r>
              <a:rPr lang="en-US" sz="1000" dirty="0"/>
              <a:t>BS &amp; MS in Biomedical Engineering from the University of Miami (FL), Doctorate in Health Administration</a:t>
            </a:r>
          </a:p>
          <a:p>
            <a:pPr lvl="1"/>
            <a:r>
              <a:rPr lang="en-US" sz="1000" dirty="0"/>
              <a:t>Certified Clinical Engineer (CCE), Certified Healthcare Technology Manager (CHTM)</a:t>
            </a:r>
          </a:p>
          <a:p>
            <a:pPr lvl="1"/>
            <a:r>
              <a:rPr lang="en-US" sz="1000" dirty="0"/>
              <a:t>US Representative to the WHO/PAHO 2016 Edmundo Granda Ugalde Leaders in International Health Program</a:t>
            </a:r>
          </a:p>
          <a:p>
            <a:pPr lvl="1"/>
            <a:r>
              <a:rPr lang="en-US" sz="1000" dirty="0"/>
              <a:t>Graduate of VHA’s Technical Career Field (TCF) Program for Biomedical Engineers, Healthcare Leadership Development Program (HCLDP) and Executive Career Development Program (ECDP)</a:t>
            </a:r>
          </a:p>
          <a:p>
            <a:pPr lvl="1"/>
            <a:r>
              <a:rPr lang="en-US" sz="1000" dirty="0"/>
              <a:t>Co-Chair of VHA’s Biomedical Engineering Recruitment and Retention (BERR) group 2012-2018</a:t>
            </a:r>
          </a:p>
          <a:p>
            <a:pPr lvl="1"/>
            <a:r>
              <a:rPr lang="en-US" sz="1000" dirty="0"/>
              <a:t>Awards and Honors</a:t>
            </a:r>
          </a:p>
          <a:p>
            <a:pPr lvl="1"/>
            <a:r>
              <a:rPr lang="en-US" sz="1000" dirty="0"/>
              <a:t>2016- VHA’s Certified Mentor of the Year, AAMI Young Professional Award, VHA’s Chief Biomedical Engineer of the Year, TechNation’s Professional of the Year</a:t>
            </a:r>
          </a:p>
          <a:p>
            <a:pPr lvl="1"/>
            <a:r>
              <a:rPr lang="en-US" sz="1000" dirty="0"/>
              <a:t>2017- Received AAMI’s Bright Idea Award, Named to the University of Miami’s Inaugural 30 under 30 class</a:t>
            </a:r>
          </a:p>
          <a:p>
            <a:pPr lvl="1"/>
            <a:r>
              <a:rPr lang="en-US" sz="1000" dirty="0"/>
              <a:t>2018- Named to Dayton Business Journal’s 40 under 40 class</a:t>
            </a:r>
          </a:p>
          <a:p>
            <a:pPr lvl="1"/>
            <a:r>
              <a:rPr lang="en-US" sz="1000" dirty="0"/>
              <a:t>Involvement</a:t>
            </a:r>
          </a:p>
          <a:p>
            <a:pPr lvl="1"/>
            <a:r>
              <a:rPr lang="en-US" sz="1000" dirty="0"/>
              <a:t>AAMI- Member of the Technology Management Council (TMC), Chair of the HTM Career Planning &amp; Guidance Task Force, Former Mentor in the Mentorship Program, Annual Conference Committee</a:t>
            </a:r>
          </a:p>
          <a:p>
            <a:pPr lvl="1"/>
            <a:r>
              <a:rPr lang="en-US" sz="1000" dirty="0"/>
              <a:t>ACCE- Former Co-Chair of the Education Committee</a:t>
            </a:r>
          </a:p>
          <a:p>
            <a:pPr lvl="1"/>
            <a:r>
              <a:rPr lang="en-US" sz="1000" dirty="0"/>
              <a:t>Member of the American College of Healthcare Executives (ACHE) and Indiana Biomedical Society (IBS)</a:t>
            </a:r>
          </a:p>
          <a:p>
            <a:pPr lvl="1"/>
            <a:endParaRPr lang="en-US" sz="1600" dirty="0"/>
          </a:p>
          <a:p>
            <a:pPr lvl="1"/>
            <a:endParaRPr lang="en-US" sz="1600" dirty="0"/>
          </a:p>
          <a:p>
            <a:pPr lvl="1"/>
            <a:endParaRPr lang="en-US" sz="1600" dirty="0"/>
          </a:p>
          <a:p>
            <a:endParaRPr lang="en-US" sz="2400" dirty="0"/>
          </a:p>
          <a:p>
            <a:endParaRPr lang="en-US" sz="1600" dirty="0"/>
          </a:p>
          <a:p>
            <a:pPr lvl="1"/>
            <a:endParaRPr lang="en-US" sz="1600" dirty="0"/>
          </a:p>
        </p:txBody>
      </p:sp>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129" y="188593"/>
            <a:ext cx="879586" cy="87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p:cNvSpPr/>
          <p:nvPr/>
        </p:nvSpPr>
        <p:spPr bwMode="auto">
          <a:xfrm>
            <a:off x="152400" y="0"/>
            <a:ext cx="1301044" cy="125457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pic>
        <p:nvPicPr>
          <p:cNvPr id="19" name="Picture 1">
            <a:extLst>
              <a:ext uri="{FF2B5EF4-FFF2-40B4-BE49-F238E27FC236}">
                <a16:creationId xmlns:a16="http://schemas.microsoft.com/office/drawing/2014/main" id="{CDD55979-61DA-40CE-AA5F-9A51D106E84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0285" y="472421"/>
            <a:ext cx="1207511" cy="28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6223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620000" cy="914400"/>
          </a:xfrm>
        </p:spPr>
        <p:txBody>
          <a:bodyPr/>
          <a:lstStyle/>
          <a:p>
            <a:r>
              <a:rPr lang="en-US" dirty="0"/>
              <a:t>HTM- From Basement to the Front Office Overview </a:t>
            </a:r>
          </a:p>
        </p:txBody>
      </p:sp>
      <p:sp>
        <p:nvSpPr>
          <p:cNvPr id="3" name="Content Placeholder 2"/>
          <p:cNvSpPr>
            <a:spLocks noGrp="1"/>
          </p:cNvSpPr>
          <p:nvPr>
            <p:ph idx="1"/>
          </p:nvPr>
        </p:nvSpPr>
        <p:spPr>
          <a:xfrm>
            <a:off x="685800" y="1254579"/>
            <a:ext cx="7772400" cy="5257800"/>
          </a:xfrm>
        </p:spPr>
        <p:txBody>
          <a:bodyPr/>
          <a:lstStyle/>
          <a:p>
            <a:r>
              <a:rPr lang="en-US" dirty="0"/>
              <a:t>Integration with Clinical and Administrative Stakeholders</a:t>
            </a:r>
          </a:p>
          <a:p>
            <a:pPr lvl="1"/>
            <a:r>
              <a:rPr lang="en-US" dirty="0"/>
              <a:t>IT/ Informatics</a:t>
            </a:r>
          </a:p>
          <a:p>
            <a:r>
              <a:rPr lang="en-US" dirty="0"/>
              <a:t>Maturing Organization</a:t>
            </a:r>
          </a:p>
          <a:p>
            <a:pPr lvl="1"/>
            <a:r>
              <a:rPr lang="en-US" dirty="0"/>
              <a:t>Transforming Biomed to HTM</a:t>
            </a:r>
          </a:p>
          <a:p>
            <a:pPr lvl="1"/>
            <a:r>
              <a:rPr lang="en-US" dirty="0"/>
              <a:t>Tactics for forming </a:t>
            </a:r>
          </a:p>
          <a:p>
            <a:r>
              <a:rPr lang="en-US" dirty="0"/>
              <a:t>Relationships with C Suite</a:t>
            </a:r>
          </a:p>
          <a:p>
            <a:pPr lvl="1"/>
            <a:r>
              <a:rPr lang="en-US" dirty="0"/>
              <a:t>Daily</a:t>
            </a:r>
          </a:p>
          <a:p>
            <a:pPr lvl="1"/>
            <a:r>
              <a:rPr lang="en-US" dirty="0"/>
              <a:t>Long-Term</a:t>
            </a:r>
          </a:p>
        </p:txBody>
      </p:sp>
      <p:sp>
        <p:nvSpPr>
          <p:cNvPr id="5" name="Oval 4"/>
          <p:cNvSpPr/>
          <p:nvPr/>
        </p:nvSpPr>
        <p:spPr bwMode="auto">
          <a:xfrm>
            <a:off x="152400" y="0"/>
            <a:ext cx="1301044" cy="125457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pic>
        <p:nvPicPr>
          <p:cNvPr id="6" name="Picture 4" descr="http://www.gannett-cdn.com/-mm-/adb166a830e2375795976ea108de5fe5557bc0a4/c=0-100-808-708&amp;r=x404&amp;c=534x401/local/-/media/2015/04/15/GGM/MilitaryTimes/635646931319099161-veterans-administration-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348" y="229356"/>
            <a:ext cx="1015504" cy="76257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77B677BF-9974-4B26-948D-06C6C1498B66}"/>
              </a:ext>
            </a:extLst>
          </p:cNvPr>
          <p:cNvSpPr/>
          <p:nvPr/>
        </p:nvSpPr>
        <p:spPr bwMode="auto">
          <a:xfrm>
            <a:off x="152400" y="0"/>
            <a:ext cx="1301044" cy="125457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pic>
        <p:nvPicPr>
          <p:cNvPr id="8" name="Picture 1">
            <a:extLst>
              <a:ext uri="{FF2B5EF4-FFF2-40B4-BE49-F238E27FC236}">
                <a16:creationId xmlns:a16="http://schemas.microsoft.com/office/drawing/2014/main" id="{5EDE719C-2028-46E6-9ABF-741E0912CC0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285" y="472421"/>
            <a:ext cx="1207511" cy="28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0352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8077200" cy="914400"/>
          </a:xfrm>
        </p:spPr>
        <p:txBody>
          <a:bodyPr/>
          <a:lstStyle/>
          <a:p>
            <a:r>
              <a:rPr lang="en-US" sz="3200" dirty="0"/>
              <a:t>Building Relationships- </a:t>
            </a:r>
            <a:br>
              <a:rPr lang="en-US" sz="3200" dirty="0"/>
            </a:br>
            <a:r>
              <a:rPr lang="en-US" sz="3200" dirty="0"/>
              <a:t>A Stronger United Front </a:t>
            </a:r>
          </a:p>
        </p:txBody>
      </p:sp>
      <p:sp>
        <p:nvSpPr>
          <p:cNvPr id="3" name="Content Placeholder 2"/>
          <p:cNvSpPr>
            <a:spLocks noGrp="1"/>
          </p:cNvSpPr>
          <p:nvPr>
            <p:ph idx="1"/>
          </p:nvPr>
        </p:nvSpPr>
        <p:spPr>
          <a:xfrm>
            <a:off x="313063" y="1371600"/>
            <a:ext cx="8699252" cy="4736091"/>
          </a:xfrm>
        </p:spPr>
        <p:txBody>
          <a:bodyPr/>
          <a:lstStyle/>
          <a:p>
            <a:r>
              <a:rPr lang="en-US" sz="2000" dirty="0"/>
              <a:t>Helps Build and Land Cohesive Support Message to C-Suite</a:t>
            </a:r>
          </a:p>
          <a:p>
            <a:r>
              <a:rPr lang="en-US" sz="2000" dirty="0"/>
              <a:t>Builds Confidence</a:t>
            </a:r>
          </a:p>
          <a:p>
            <a:r>
              <a:rPr lang="en-US" sz="2000" dirty="0"/>
              <a:t>Solves Problems for Your Leadership</a:t>
            </a:r>
          </a:p>
          <a:p>
            <a:pPr lvl="1"/>
            <a:r>
              <a:rPr lang="en-US" sz="1600" dirty="0"/>
              <a:t>Goal to always appear as the solution</a:t>
            </a:r>
          </a:p>
          <a:p>
            <a:endParaRPr lang="en-US" sz="2000" dirty="0"/>
          </a:p>
        </p:txBody>
      </p:sp>
      <p:sp>
        <p:nvSpPr>
          <p:cNvPr id="4" name="Oval 3"/>
          <p:cNvSpPr/>
          <p:nvPr/>
        </p:nvSpPr>
        <p:spPr bwMode="auto">
          <a:xfrm>
            <a:off x="152400" y="0"/>
            <a:ext cx="1301044" cy="125457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pic>
        <p:nvPicPr>
          <p:cNvPr id="5" name="Picture 4" descr="http://www.gannett-cdn.com/-mm-/adb166a830e2375795976ea108de5fe5557bc0a4/c=0-100-808-708&amp;r=x404&amp;c=534x401/local/-/media/2015/04/15/GGM/MilitaryTimes/635646931319099161-veterans-administration-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348" y="229356"/>
            <a:ext cx="1015504" cy="762579"/>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4E31B9B5-77FA-4267-8E75-E5BC2DB53FD4}"/>
              </a:ext>
            </a:extLst>
          </p:cNvPr>
          <p:cNvSpPr/>
          <p:nvPr/>
        </p:nvSpPr>
        <p:spPr bwMode="auto">
          <a:xfrm>
            <a:off x="152400" y="0"/>
            <a:ext cx="1301044" cy="125457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pic>
        <p:nvPicPr>
          <p:cNvPr id="9" name="Picture 1">
            <a:extLst>
              <a:ext uri="{FF2B5EF4-FFF2-40B4-BE49-F238E27FC236}">
                <a16:creationId xmlns:a16="http://schemas.microsoft.com/office/drawing/2014/main" id="{FADFD4B6-12A2-41E2-B860-AA8ACEAF38E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285" y="472421"/>
            <a:ext cx="1207511" cy="28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id:image001.png@01D24188.40235220">
            <a:extLst>
              <a:ext uri="{FF2B5EF4-FFF2-40B4-BE49-F238E27FC236}">
                <a16:creationId xmlns:a16="http://schemas.microsoft.com/office/drawing/2014/main" id="{40B9DA0A-8867-463B-B9AB-7D4189F2132A}"/>
              </a:ext>
            </a:extLst>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845795" y="2929697"/>
            <a:ext cx="3633787" cy="3295015"/>
          </a:xfrm>
          <a:prstGeom prst="rect">
            <a:avLst/>
          </a:prstGeom>
          <a:noFill/>
          <a:ln>
            <a:noFill/>
          </a:ln>
        </p:spPr>
      </p:pic>
    </p:spTree>
    <p:extLst>
      <p:ext uri="{BB962C8B-B14F-4D97-AF65-F5344CB8AC3E}">
        <p14:creationId xmlns:p14="http://schemas.microsoft.com/office/powerpoint/2010/main" val="1483381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Build Your HTM Program</a:t>
            </a:r>
          </a:p>
        </p:txBody>
      </p:sp>
      <p:sp>
        <p:nvSpPr>
          <p:cNvPr id="3" name="Content Placeholder 2"/>
          <p:cNvSpPr>
            <a:spLocks noGrp="1"/>
          </p:cNvSpPr>
          <p:nvPr>
            <p:ph idx="1"/>
          </p:nvPr>
        </p:nvSpPr>
        <p:spPr>
          <a:xfrm>
            <a:off x="313063" y="1219200"/>
            <a:ext cx="8699252" cy="4648200"/>
          </a:xfrm>
        </p:spPr>
        <p:txBody>
          <a:bodyPr/>
          <a:lstStyle/>
          <a:p>
            <a:r>
              <a:rPr lang="en-US" sz="2400" dirty="0"/>
              <a:t>Perform Gap Analysis on Current State of Biomed Program and Gaps to Service in Your Organization</a:t>
            </a:r>
          </a:p>
          <a:p>
            <a:r>
              <a:rPr lang="en-US" sz="2400" dirty="0"/>
              <a:t>Review Quantitative Data</a:t>
            </a:r>
          </a:p>
          <a:p>
            <a:pPr lvl="1"/>
            <a:r>
              <a:rPr lang="en-US" dirty="0"/>
              <a:t>CMMS</a:t>
            </a:r>
          </a:p>
          <a:p>
            <a:pPr lvl="1"/>
            <a:r>
              <a:rPr lang="en-US" dirty="0"/>
              <a:t>Customer Satisfaction</a:t>
            </a:r>
          </a:p>
          <a:p>
            <a:r>
              <a:rPr lang="en-US" sz="2400" dirty="0"/>
              <a:t>Review Qualitative Data</a:t>
            </a:r>
          </a:p>
          <a:p>
            <a:pPr lvl="1"/>
            <a:r>
              <a:rPr lang="en-US" dirty="0"/>
              <a:t>Customer Interviews</a:t>
            </a:r>
          </a:p>
          <a:p>
            <a:pPr lvl="2"/>
            <a:r>
              <a:rPr lang="en-US" sz="2400" dirty="0"/>
              <a:t>Internal </a:t>
            </a:r>
          </a:p>
          <a:p>
            <a:pPr lvl="2"/>
            <a:r>
              <a:rPr lang="en-US" sz="2400" dirty="0"/>
              <a:t>External</a:t>
            </a:r>
          </a:p>
          <a:p>
            <a:pPr lvl="1"/>
            <a:r>
              <a:rPr lang="en-US" dirty="0"/>
              <a:t>Focus Groups</a:t>
            </a:r>
          </a:p>
          <a:p>
            <a:pPr lvl="1"/>
            <a:r>
              <a:rPr lang="en-US" dirty="0"/>
              <a:t>Feedback from leadership</a:t>
            </a:r>
          </a:p>
          <a:p>
            <a:r>
              <a:rPr lang="en-US" sz="2400" dirty="0"/>
              <a:t>Synthesize Solutions</a:t>
            </a:r>
          </a:p>
          <a:p>
            <a:pPr lvl="2"/>
            <a:endParaRPr lang="en-US" sz="1400" dirty="0"/>
          </a:p>
          <a:p>
            <a:pPr lvl="0"/>
            <a:endParaRPr lang="en-US" sz="1400" dirty="0"/>
          </a:p>
          <a:p>
            <a:pPr lvl="0"/>
            <a:endParaRPr lang="en-US" sz="1400" dirty="0"/>
          </a:p>
          <a:p>
            <a:pPr lvl="0"/>
            <a:endParaRPr lang="en-US" sz="1400" dirty="0"/>
          </a:p>
          <a:p>
            <a:pPr lvl="0"/>
            <a:endParaRPr lang="en-US" sz="1200" dirty="0"/>
          </a:p>
          <a:p>
            <a:endParaRPr lang="en-US" sz="2000" dirty="0"/>
          </a:p>
        </p:txBody>
      </p:sp>
      <p:sp>
        <p:nvSpPr>
          <p:cNvPr id="4" name="Oval 3"/>
          <p:cNvSpPr/>
          <p:nvPr/>
        </p:nvSpPr>
        <p:spPr bwMode="auto">
          <a:xfrm>
            <a:off x="152400" y="0"/>
            <a:ext cx="1301044" cy="125457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pic>
        <p:nvPicPr>
          <p:cNvPr id="5" name="Picture 4" descr="http://www.gannett-cdn.com/-mm-/adb166a830e2375795976ea108de5fe5557bc0a4/c=0-100-808-708&amp;r=x404&amp;c=534x401/local/-/media/2015/04/15/GGM/MilitaryTimes/635646931319099161-veterans-administration-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348" y="229356"/>
            <a:ext cx="1015504" cy="76257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2CA57111-D34B-4A83-8460-98948668EBDC}"/>
              </a:ext>
            </a:extLst>
          </p:cNvPr>
          <p:cNvSpPr/>
          <p:nvPr/>
        </p:nvSpPr>
        <p:spPr bwMode="auto">
          <a:xfrm>
            <a:off x="152400" y="0"/>
            <a:ext cx="1301044" cy="125457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pic>
        <p:nvPicPr>
          <p:cNvPr id="8" name="Picture 1">
            <a:extLst>
              <a:ext uri="{FF2B5EF4-FFF2-40B4-BE49-F238E27FC236}">
                <a16:creationId xmlns:a16="http://schemas.microsoft.com/office/drawing/2014/main" id="{12351B6B-EDCD-4286-B1A3-2B3969DAAE8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285" y="472421"/>
            <a:ext cx="1207511" cy="28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5C69488F-7239-42B7-841D-C328FDB28FBF}"/>
              </a:ext>
            </a:extLst>
          </p:cNvPr>
          <p:cNvPicPr>
            <a:picLocks noChangeAspect="1"/>
          </p:cNvPicPr>
          <p:nvPr/>
        </p:nvPicPr>
        <p:blipFill>
          <a:blip r:embed="rId5"/>
          <a:stretch>
            <a:fillRect/>
          </a:stretch>
        </p:blipFill>
        <p:spPr>
          <a:xfrm>
            <a:off x="5638800" y="2362200"/>
            <a:ext cx="3309384" cy="3429000"/>
          </a:xfrm>
          <a:prstGeom prst="rect">
            <a:avLst/>
          </a:prstGeom>
        </p:spPr>
      </p:pic>
    </p:spTree>
    <p:extLst>
      <p:ext uri="{BB962C8B-B14F-4D97-AF65-F5344CB8AC3E}">
        <p14:creationId xmlns:p14="http://schemas.microsoft.com/office/powerpoint/2010/main" val="3205654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E3615-5305-4F6C-A4BE-676E0D10C099}"/>
              </a:ext>
            </a:extLst>
          </p:cNvPr>
          <p:cNvSpPr>
            <a:spLocks noGrp="1"/>
          </p:cNvSpPr>
          <p:nvPr>
            <p:ph type="title"/>
          </p:nvPr>
        </p:nvSpPr>
        <p:spPr/>
        <p:txBody>
          <a:bodyPr/>
          <a:lstStyle/>
          <a:p>
            <a:r>
              <a:rPr lang="en-US" dirty="0"/>
              <a:t>Sample- Process Issues </a:t>
            </a:r>
            <a:br>
              <a:rPr lang="en-US" dirty="0"/>
            </a:br>
            <a:r>
              <a:rPr lang="en-US" dirty="0"/>
              <a:t>(Quantitative &amp; Qualitative Data)</a:t>
            </a:r>
          </a:p>
        </p:txBody>
      </p:sp>
      <p:sp>
        <p:nvSpPr>
          <p:cNvPr id="3" name="Content Placeholder 2">
            <a:extLst>
              <a:ext uri="{FF2B5EF4-FFF2-40B4-BE49-F238E27FC236}">
                <a16:creationId xmlns:a16="http://schemas.microsoft.com/office/drawing/2014/main" id="{E0B31E8A-9C9F-42D6-9A57-60FDC2E66622}"/>
              </a:ext>
            </a:extLst>
          </p:cNvPr>
          <p:cNvSpPr>
            <a:spLocks noGrp="1"/>
          </p:cNvSpPr>
          <p:nvPr>
            <p:ph idx="1"/>
          </p:nvPr>
        </p:nvSpPr>
        <p:spPr/>
        <p:txBody>
          <a:bodyPr/>
          <a:lstStyle/>
          <a:p>
            <a:endParaRPr lang="en-US" dirty="0"/>
          </a:p>
        </p:txBody>
      </p:sp>
      <p:sp>
        <p:nvSpPr>
          <p:cNvPr id="4" name="Oval 3">
            <a:extLst>
              <a:ext uri="{FF2B5EF4-FFF2-40B4-BE49-F238E27FC236}">
                <a16:creationId xmlns:a16="http://schemas.microsoft.com/office/drawing/2014/main" id="{D0C8D058-E1EB-4908-A755-2D3DA8A81A06}"/>
              </a:ext>
            </a:extLst>
          </p:cNvPr>
          <p:cNvSpPr/>
          <p:nvPr/>
        </p:nvSpPr>
        <p:spPr bwMode="auto">
          <a:xfrm>
            <a:off x="152400" y="0"/>
            <a:ext cx="1301044" cy="125457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pic>
        <p:nvPicPr>
          <p:cNvPr id="5" name="Picture 4" descr="http://www.gannett-cdn.com/-mm-/adb166a830e2375795976ea108de5fe5557bc0a4/c=0-100-808-708&amp;r=x404&amp;c=534x401/local/-/media/2015/04/15/GGM/MilitaryTimes/635646931319099161-veterans-administration-logo.jpg">
            <a:extLst>
              <a:ext uri="{FF2B5EF4-FFF2-40B4-BE49-F238E27FC236}">
                <a16:creationId xmlns:a16="http://schemas.microsoft.com/office/drawing/2014/main" id="{BF6FA993-8F65-4465-9A5E-61BDC79432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348" y="229356"/>
            <a:ext cx="1015504" cy="762579"/>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1F607CAD-87C5-4843-A91A-DF4365722601}"/>
              </a:ext>
            </a:extLst>
          </p:cNvPr>
          <p:cNvSpPr/>
          <p:nvPr/>
        </p:nvSpPr>
        <p:spPr bwMode="auto">
          <a:xfrm>
            <a:off x="152400" y="0"/>
            <a:ext cx="1301044" cy="125457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pic>
        <p:nvPicPr>
          <p:cNvPr id="9" name="Picture 1">
            <a:extLst>
              <a:ext uri="{FF2B5EF4-FFF2-40B4-BE49-F238E27FC236}">
                <a16:creationId xmlns:a16="http://schemas.microsoft.com/office/drawing/2014/main" id="{BC310435-8215-4A4B-B946-8563932D74C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285" y="472421"/>
            <a:ext cx="1207511" cy="28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2E7A9AC9-606D-4191-A85D-7E040A03C4DC}"/>
              </a:ext>
            </a:extLst>
          </p:cNvPr>
          <p:cNvPicPr>
            <a:picLocks noChangeAspect="1"/>
          </p:cNvPicPr>
          <p:nvPr/>
        </p:nvPicPr>
        <p:blipFill>
          <a:blip r:embed="rId4"/>
          <a:stretch>
            <a:fillRect/>
          </a:stretch>
        </p:blipFill>
        <p:spPr>
          <a:xfrm>
            <a:off x="2286000" y="1447800"/>
            <a:ext cx="4348162" cy="4384824"/>
          </a:xfrm>
          <a:prstGeom prst="rect">
            <a:avLst/>
          </a:prstGeom>
        </p:spPr>
      </p:pic>
    </p:spTree>
    <p:extLst>
      <p:ext uri="{BB962C8B-B14F-4D97-AF65-F5344CB8AC3E}">
        <p14:creationId xmlns:p14="http://schemas.microsoft.com/office/powerpoint/2010/main" val="2139160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7C309-A284-493D-AC48-86818074BFB5}"/>
              </a:ext>
            </a:extLst>
          </p:cNvPr>
          <p:cNvSpPr>
            <a:spLocks noGrp="1"/>
          </p:cNvSpPr>
          <p:nvPr>
            <p:ph type="title"/>
          </p:nvPr>
        </p:nvSpPr>
        <p:spPr/>
        <p:txBody>
          <a:bodyPr/>
          <a:lstStyle/>
          <a:p>
            <a:endParaRPr lang="en-US" sz="2800" dirty="0"/>
          </a:p>
        </p:txBody>
      </p:sp>
      <p:sp>
        <p:nvSpPr>
          <p:cNvPr id="4" name="Oval 3">
            <a:extLst>
              <a:ext uri="{FF2B5EF4-FFF2-40B4-BE49-F238E27FC236}">
                <a16:creationId xmlns:a16="http://schemas.microsoft.com/office/drawing/2014/main" id="{C4D24B66-2E0B-4DB1-B33C-3E16F2EA6BE5}"/>
              </a:ext>
            </a:extLst>
          </p:cNvPr>
          <p:cNvSpPr/>
          <p:nvPr/>
        </p:nvSpPr>
        <p:spPr bwMode="auto">
          <a:xfrm>
            <a:off x="152400" y="0"/>
            <a:ext cx="1301044" cy="125457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pic>
        <p:nvPicPr>
          <p:cNvPr id="5" name="Picture 4" descr="http://www.gannett-cdn.com/-mm-/adb166a830e2375795976ea108de5fe5557bc0a4/c=0-100-808-708&amp;r=x404&amp;c=534x401/local/-/media/2015/04/15/GGM/MilitaryTimes/635646931319099161-veterans-administration-logo.jpg">
            <a:extLst>
              <a:ext uri="{FF2B5EF4-FFF2-40B4-BE49-F238E27FC236}">
                <a16:creationId xmlns:a16="http://schemas.microsoft.com/office/drawing/2014/main" id="{B653FEC9-0CB2-4772-A992-75C606E3B3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348" y="229356"/>
            <a:ext cx="1015504" cy="76257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787D67F2-022E-4848-9924-2AF2585A1113}"/>
              </a:ext>
            </a:extLst>
          </p:cNvPr>
          <p:cNvSpPr/>
          <p:nvPr/>
        </p:nvSpPr>
        <p:spPr bwMode="auto">
          <a:xfrm>
            <a:off x="152400" y="0"/>
            <a:ext cx="1301044" cy="125457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pic>
        <p:nvPicPr>
          <p:cNvPr id="8" name="Picture 1">
            <a:extLst>
              <a:ext uri="{FF2B5EF4-FFF2-40B4-BE49-F238E27FC236}">
                <a16:creationId xmlns:a16="http://schemas.microsoft.com/office/drawing/2014/main" id="{5A27D35E-6B41-455B-A402-9FB16480F7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285" y="472421"/>
            <a:ext cx="1207511" cy="28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8">
            <a:extLst>
              <a:ext uri="{FF2B5EF4-FFF2-40B4-BE49-F238E27FC236}">
                <a16:creationId xmlns:a16="http://schemas.microsoft.com/office/drawing/2014/main" id="{96244470-EF08-47D4-8222-77C35C8BAD95}"/>
              </a:ext>
            </a:extLst>
          </p:cNvPr>
          <p:cNvPicPr>
            <a:picLocks noGrp="1" noChangeAspect="1"/>
          </p:cNvPicPr>
          <p:nvPr>
            <p:ph idx="1"/>
          </p:nvPr>
        </p:nvPicPr>
        <p:blipFill>
          <a:blip r:embed="rId4"/>
          <a:stretch>
            <a:fillRect/>
          </a:stretch>
        </p:blipFill>
        <p:spPr>
          <a:xfrm>
            <a:off x="1447796" y="1046697"/>
            <a:ext cx="3347865" cy="2636540"/>
          </a:xfrm>
          <a:prstGeom prst="rect">
            <a:avLst/>
          </a:prstGeom>
        </p:spPr>
      </p:pic>
      <p:pic>
        <p:nvPicPr>
          <p:cNvPr id="10" name="Picture 9">
            <a:extLst>
              <a:ext uri="{FF2B5EF4-FFF2-40B4-BE49-F238E27FC236}">
                <a16:creationId xmlns:a16="http://schemas.microsoft.com/office/drawing/2014/main" id="{657E5740-0EDF-4E1C-94E9-182219B9B2A0}"/>
              </a:ext>
            </a:extLst>
          </p:cNvPr>
          <p:cNvPicPr>
            <a:picLocks noChangeAspect="1"/>
          </p:cNvPicPr>
          <p:nvPr/>
        </p:nvPicPr>
        <p:blipFill>
          <a:blip r:embed="rId5"/>
          <a:stretch>
            <a:fillRect/>
          </a:stretch>
        </p:blipFill>
        <p:spPr>
          <a:xfrm>
            <a:off x="5777818" y="1021815"/>
            <a:ext cx="2743200" cy="2980592"/>
          </a:xfrm>
          <a:prstGeom prst="rect">
            <a:avLst/>
          </a:prstGeom>
        </p:spPr>
      </p:pic>
      <p:pic>
        <p:nvPicPr>
          <p:cNvPr id="11" name="Picture 10">
            <a:extLst>
              <a:ext uri="{FF2B5EF4-FFF2-40B4-BE49-F238E27FC236}">
                <a16:creationId xmlns:a16="http://schemas.microsoft.com/office/drawing/2014/main" id="{92D23796-EDC1-4BB2-BE93-E32C2F7D73E8}"/>
              </a:ext>
            </a:extLst>
          </p:cNvPr>
          <p:cNvPicPr>
            <a:picLocks noChangeAspect="1"/>
          </p:cNvPicPr>
          <p:nvPr/>
        </p:nvPicPr>
        <p:blipFill>
          <a:blip r:embed="rId6"/>
          <a:stretch>
            <a:fillRect/>
          </a:stretch>
        </p:blipFill>
        <p:spPr>
          <a:xfrm>
            <a:off x="152400" y="3124200"/>
            <a:ext cx="2725854" cy="3048000"/>
          </a:xfrm>
          <a:prstGeom prst="rect">
            <a:avLst/>
          </a:prstGeom>
        </p:spPr>
      </p:pic>
      <p:pic>
        <p:nvPicPr>
          <p:cNvPr id="12" name="Content Placeholder 6">
            <a:extLst>
              <a:ext uri="{FF2B5EF4-FFF2-40B4-BE49-F238E27FC236}">
                <a16:creationId xmlns:a16="http://schemas.microsoft.com/office/drawing/2014/main" id="{8A052CD0-844E-4B77-8E24-51AE4CE9B093}"/>
              </a:ext>
            </a:extLst>
          </p:cNvPr>
          <p:cNvPicPr>
            <a:picLocks noChangeAspect="1"/>
          </p:cNvPicPr>
          <p:nvPr/>
        </p:nvPicPr>
        <p:blipFill>
          <a:blip r:embed="rId7"/>
          <a:stretch>
            <a:fillRect/>
          </a:stretch>
        </p:blipFill>
        <p:spPr bwMode="auto">
          <a:xfrm>
            <a:off x="4724400" y="3536510"/>
            <a:ext cx="3266996" cy="2782417"/>
          </a:xfrm>
          <a:prstGeom prst="rect">
            <a:avLst/>
          </a:prstGeom>
          <a:noFill/>
          <a:ln w="9525">
            <a:noFill/>
            <a:miter lim="800000"/>
            <a:headEnd/>
            <a:tailEnd/>
          </a:ln>
        </p:spPr>
      </p:pic>
    </p:spTree>
    <p:extLst>
      <p:ext uri="{BB962C8B-B14F-4D97-AF65-F5344CB8AC3E}">
        <p14:creationId xmlns:p14="http://schemas.microsoft.com/office/powerpoint/2010/main" val="2008668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E0AD5-1FFC-420F-BD72-EC0FC23B3830}"/>
              </a:ext>
            </a:extLst>
          </p:cNvPr>
          <p:cNvSpPr>
            <a:spLocks noGrp="1"/>
          </p:cNvSpPr>
          <p:nvPr>
            <p:ph type="title"/>
          </p:nvPr>
        </p:nvSpPr>
        <p:spPr>
          <a:xfrm>
            <a:off x="1384052" y="0"/>
            <a:ext cx="7836148" cy="914400"/>
          </a:xfrm>
        </p:spPr>
        <p:txBody>
          <a:bodyPr/>
          <a:lstStyle/>
          <a:p>
            <a:r>
              <a:rPr lang="en-US" sz="3200" dirty="0"/>
              <a:t>A Vision for the Future…</a:t>
            </a:r>
          </a:p>
        </p:txBody>
      </p:sp>
      <p:sp>
        <p:nvSpPr>
          <p:cNvPr id="4" name="Oval 3">
            <a:extLst>
              <a:ext uri="{FF2B5EF4-FFF2-40B4-BE49-F238E27FC236}">
                <a16:creationId xmlns:a16="http://schemas.microsoft.com/office/drawing/2014/main" id="{3E390A20-AAA3-48B1-8811-1B0B1EED713C}"/>
              </a:ext>
            </a:extLst>
          </p:cNvPr>
          <p:cNvSpPr/>
          <p:nvPr/>
        </p:nvSpPr>
        <p:spPr bwMode="auto">
          <a:xfrm>
            <a:off x="152400" y="0"/>
            <a:ext cx="1301044" cy="125457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pic>
        <p:nvPicPr>
          <p:cNvPr id="5" name="Picture 4" descr="http://www.gannett-cdn.com/-mm-/adb166a830e2375795976ea108de5fe5557bc0a4/c=0-100-808-708&amp;r=x404&amp;c=534x401/local/-/media/2015/04/15/GGM/MilitaryTimes/635646931319099161-veterans-administration-logo.jpg">
            <a:extLst>
              <a:ext uri="{FF2B5EF4-FFF2-40B4-BE49-F238E27FC236}">
                <a16:creationId xmlns:a16="http://schemas.microsoft.com/office/drawing/2014/main" id="{2EC6AB02-CED0-4A51-AA5F-C91BADFBBB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348" y="229356"/>
            <a:ext cx="1015504" cy="762579"/>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84779AFC-8ACE-44CD-AB92-823CD40AC115}"/>
              </a:ext>
            </a:extLst>
          </p:cNvPr>
          <p:cNvSpPr/>
          <p:nvPr/>
        </p:nvSpPr>
        <p:spPr bwMode="auto">
          <a:xfrm>
            <a:off x="152400" y="0"/>
            <a:ext cx="1301044" cy="125457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pic>
        <p:nvPicPr>
          <p:cNvPr id="7" name="Picture 1">
            <a:extLst>
              <a:ext uri="{FF2B5EF4-FFF2-40B4-BE49-F238E27FC236}">
                <a16:creationId xmlns:a16="http://schemas.microsoft.com/office/drawing/2014/main" id="{2736EA98-87A3-4B13-AE69-85CD9E1774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285" y="472421"/>
            <a:ext cx="1207511" cy="28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ontent Placeholder 7">
            <a:extLst>
              <a:ext uri="{FF2B5EF4-FFF2-40B4-BE49-F238E27FC236}">
                <a16:creationId xmlns:a16="http://schemas.microsoft.com/office/drawing/2014/main" id="{E2231448-1C19-4FE6-8299-6C31EC9B1CD2}"/>
              </a:ext>
            </a:extLst>
          </p:cNvPr>
          <p:cNvGraphicFramePr>
            <a:graphicFrameLocks noGrp="1"/>
          </p:cNvGraphicFramePr>
          <p:nvPr>
            <p:ph idx="1"/>
            <p:extLst>
              <p:ext uri="{D42A27DB-BD31-4B8C-83A1-F6EECF244321}">
                <p14:modId xmlns:p14="http://schemas.microsoft.com/office/powerpoint/2010/main" val="3688933572"/>
              </p:ext>
            </p:extLst>
          </p:nvPr>
        </p:nvGraphicFramePr>
        <p:xfrm>
          <a:off x="1308100" y="1220788"/>
          <a:ext cx="77724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96881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E8739-5252-4292-9841-827B782B3935}"/>
              </a:ext>
            </a:extLst>
          </p:cNvPr>
          <p:cNvSpPr>
            <a:spLocks noGrp="1"/>
          </p:cNvSpPr>
          <p:nvPr>
            <p:ph type="title"/>
          </p:nvPr>
        </p:nvSpPr>
        <p:spPr/>
        <p:txBody>
          <a:bodyPr/>
          <a:lstStyle/>
          <a:p>
            <a:r>
              <a:rPr lang="en-US" dirty="0"/>
              <a:t>From HERE to THERE</a:t>
            </a:r>
          </a:p>
        </p:txBody>
      </p:sp>
      <p:sp>
        <p:nvSpPr>
          <p:cNvPr id="3" name="Content Placeholder 2">
            <a:extLst>
              <a:ext uri="{FF2B5EF4-FFF2-40B4-BE49-F238E27FC236}">
                <a16:creationId xmlns:a16="http://schemas.microsoft.com/office/drawing/2014/main" id="{621C0414-2986-44BF-A696-6E97D439272B}"/>
              </a:ext>
            </a:extLst>
          </p:cNvPr>
          <p:cNvSpPr>
            <a:spLocks noGrp="1"/>
          </p:cNvSpPr>
          <p:nvPr>
            <p:ph idx="1"/>
          </p:nvPr>
        </p:nvSpPr>
        <p:spPr>
          <a:xfrm>
            <a:off x="685800" y="1157465"/>
            <a:ext cx="7772400" cy="5243335"/>
          </a:xfrm>
        </p:spPr>
        <p:txBody>
          <a:bodyPr/>
          <a:lstStyle/>
          <a:p>
            <a:r>
              <a:rPr lang="en-US" dirty="0"/>
              <a:t>Recognize your Vision might be counterproductive to another’s vision or organizational positionality</a:t>
            </a:r>
          </a:p>
          <a:p>
            <a:r>
              <a:rPr lang="en-US" dirty="0"/>
              <a:t>Executive Decision Memorandum</a:t>
            </a:r>
          </a:p>
          <a:p>
            <a:r>
              <a:rPr lang="en-US" dirty="0"/>
              <a:t>Stakeholder Meetings</a:t>
            </a:r>
          </a:p>
          <a:p>
            <a:pPr lvl="1"/>
            <a:r>
              <a:rPr lang="en-US" dirty="0"/>
              <a:t>Critical Conversations</a:t>
            </a:r>
          </a:p>
          <a:p>
            <a:r>
              <a:rPr lang="en-US" dirty="0"/>
              <a:t>Business Planning</a:t>
            </a:r>
          </a:p>
          <a:p>
            <a:pPr lvl="1"/>
            <a:r>
              <a:rPr lang="en-US" dirty="0"/>
              <a:t>You want everything </a:t>
            </a:r>
          </a:p>
          <a:p>
            <a:pPr lvl="2"/>
            <a:r>
              <a:rPr lang="en-US" dirty="0"/>
              <a:t>It’s okay to ask</a:t>
            </a:r>
          </a:p>
          <a:p>
            <a:pPr lvl="1"/>
            <a:r>
              <a:rPr lang="en-US" dirty="0"/>
              <a:t>Be prepared to give alternative solutions</a:t>
            </a:r>
          </a:p>
          <a:p>
            <a:pPr lvl="1"/>
            <a:r>
              <a:rPr lang="en-US" dirty="0"/>
              <a:t>Project Growth</a:t>
            </a:r>
          </a:p>
          <a:p>
            <a:pPr lvl="2"/>
            <a:r>
              <a:rPr lang="en-US" dirty="0"/>
              <a:t>Break vision into smaller pieces</a:t>
            </a:r>
          </a:p>
          <a:p>
            <a:endParaRPr lang="en-US" dirty="0"/>
          </a:p>
        </p:txBody>
      </p:sp>
      <p:sp>
        <p:nvSpPr>
          <p:cNvPr id="4" name="Oval 3">
            <a:extLst>
              <a:ext uri="{FF2B5EF4-FFF2-40B4-BE49-F238E27FC236}">
                <a16:creationId xmlns:a16="http://schemas.microsoft.com/office/drawing/2014/main" id="{88ED5C84-8F45-4C81-98F8-0F7FC902A4E2}"/>
              </a:ext>
            </a:extLst>
          </p:cNvPr>
          <p:cNvSpPr/>
          <p:nvPr/>
        </p:nvSpPr>
        <p:spPr bwMode="auto">
          <a:xfrm>
            <a:off x="152400" y="0"/>
            <a:ext cx="1301044" cy="125457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pic>
        <p:nvPicPr>
          <p:cNvPr id="5" name="Picture 4" descr="http://www.gannett-cdn.com/-mm-/adb166a830e2375795976ea108de5fe5557bc0a4/c=0-100-808-708&amp;r=x404&amp;c=534x401/local/-/media/2015/04/15/GGM/MilitaryTimes/635646931319099161-veterans-administration-logo.jpg">
            <a:extLst>
              <a:ext uri="{FF2B5EF4-FFF2-40B4-BE49-F238E27FC236}">
                <a16:creationId xmlns:a16="http://schemas.microsoft.com/office/drawing/2014/main" id="{8CA226DF-6FE5-45C0-9571-4CB516D7C5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348" y="229356"/>
            <a:ext cx="1015504" cy="762579"/>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23A9F153-70CA-46A6-8EEF-5463DA00F9B1}"/>
              </a:ext>
            </a:extLst>
          </p:cNvPr>
          <p:cNvSpPr/>
          <p:nvPr/>
        </p:nvSpPr>
        <p:spPr bwMode="auto">
          <a:xfrm>
            <a:off x="152400" y="0"/>
            <a:ext cx="1301044" cy="125457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pic>
        <p:nvPicPr>
          <p:cNvPr id="7" name="Picture 1">
            <a:extLst>
              <a:ext uri="{FF2B5EF4-FFF2-40B4-BE49-F238E27FC236}">
                <a16:creationId xmlns:a16="http://schemas.microsoft.com/office/drawing/2014/main" id="{4C1D09A8-9BDE-4423-9688-E8B1578453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285" y="472421"/>
            <a:ext cx="1207511" cy="28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637342"/>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17261</TotalTime>
  <Words>657</Words>
  <Application>Microsoft Office PowerPoint</Application>
  <PresentationFormat>On-screen Show (4:3)</PresentationFormat>
  <Paragraphs>118</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ＭＳ Ｐゴシック</vt:lpstr>
      <vt:lpstr>Arial</vt:lpstr>
      <vt:lpstr>Calibri</vt:lpstr>
      <vt:lpstr>Cambria</vt:lpstr>
      <vt:lpstr>Blank Presentation</vt:lpstr>
      <vt:lpstr> Getting the Attention of Your C-Suite A Biomed’s View From Above</vt:lpstr>
      <vt:lpstr>Session Overview &amp; Speaker Background</vt:lpstr>
      <vt:lpstr>HTM- From Basement to the Front Office Overview </vt:lpstr>
      <vt:lpstr>Building Relationships-  A Stronger United Front </vt:lpstr>
      <vt:lpstr>How to Build Your HTM Program</vt:lpstr>
      <vt:lpstr>Sample- Process Issues  (Quantitative &amp; Qualitative Data)</vt:lpstr>
      <vt:lpstr>PowerPoint Presentation</vt:lpstr>
      <vt:lpstr>A Vision for the Future…</vt:lpstr>
      <vt:lpstr>From HERE to THERE</vt:lpstr>
      <vt:lpstr>Detail- Dayton VAMC</vt:lpstr>
      <vt:lpstr>Selling Points- What’s in It for the Organization?</vt:lpstr>
      <vt:lpstr>Relationships with C-Suite</vt:lpstr>
      <vt:lpstr>Perspective When Speaking with Your C-Suite</vt:lpstr>
      <vt:lpstr>Questions &amp; Contact Information</vt:lpstr>
    </vt:vector>
  </TitlesOfParts>
  <Company>Dept.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VHA OI PowerPoint Presentation Template</dc:title>
  <dc:subject>VHA OI PowerPoint template</dc:subject>
  <dc:creator>U.S. Department of Veterans Affairs, Veterans Health Administration, Office of Information</dc:creator>
  <dc:description>2008-June</dc:description>
  <cp:lastModifiedBy>Defrancesco, Jennifer A</cp:lastModifiedBy>
  <cp:revision>1125</cp:revision>
  <cp:lastPrinted>2016-06-29T20:49:06Z</cp:lastPrinted>
  <dcterms:created xsi:type="dcterms:W3CDTF">2013-05-03T01:49:13Z</dcterms:created>
  <dcterms:modified xsi:type="dcterms:W3CDTF">2018-04-02T01:45:00Z</dcterms:modified>
</cp:coreProperties>
</file>