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76F68-69AA-4F80-80CB-1915519AD7E4}" type="datetimeFigureOut">
              <a:rPr lang="en-US" smtClean="0"/>
              <a:t>3/31/2018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C3E18-AE21-483C-BC52-7BF6BA8A5063}" type="slidenum">
              <a:rPr lang="en-US" smtClean="0"/>
              <a:t>‹#›</a:t>
            </a:fld>
            <a:endParaRPr lang="en-US"/>
          </a:p>
        </p:txBody>
      </p:sp>
    </p:spTree>
    <p:extLst>
      <p:ext uri="{BB962C8B-B14F-4D97-AF65-F5344CB8AC3E}">
        <p14:creationId xmlns:p14="http://schemas.microsoft.com/office/powerpoint/2010/main" val="159258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9C3E18-AE21-483C-BC52-7BF6BA8A5063}" type="slidenum">
              <a:rPr lang="en-US" smtClean="0"/>
              <a:t>21</a:t>
            </a:fld>
            <a:endParaRPr lang="en-US"/>
          </a:p>
        </p:txBody>
      </p:sp>
    </p:spTree>
    <p:extLst>
      <p:ext uri="{BB962C8B-B14F-4D97-AF65-F5344CB8AC3E}">
        <p14:creationId xmlns:p14="http://schemas.microsoft.com/office/powerpoint/2010/main" val="329984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A59D52-6707-4D15-AACC-1857A2DA6FCB}" type="datetimeFigureOut">
              <a:rPr lang="en-US" smtClean="0"/>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9EAF06-744E-41FE-BFAF-B7DEDF1D4400}" type="slidenum">
              <a:rPr lang="en-US" smtClean="0"/>
              <a:t>‹#›</a:t>
            </a:fld>
            <a:endParaRPr lang="en-US" dirty="0"/>
          </a:p>
        </p:txBody>
      </p:sp>
    </p:spTree>
    <p:extLst>
      <p:ext uri="{BB962C8B-B14F-4D97-AF65-F5344CB8AC3E}">
        <p14:creationId xmlns:p14="http://schemas.microsoft.com/office/powerpoint/2010/main" val="326866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59D52-6707-4D15-AACC-1857A2DA6FCB}" type="datetimeFigureOut">
              <a:rPr lang="en-US" smtClean="0"/>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9EAF06-744E-41FE-BFAF-B7DEDF1D4400}" type="slidenum">
              <a:rPr lang="en-US" smtClean="0"/>
              <a:t>‹#›</a:t>
            </a:fld>
            <a:endParaRPr lang="en-US" dirty="0"/>
          </a:p>
        </p:txBody>
      </p:sp>
    </p:spTree>
    <p:extLst>
      <p:ext uri="{BB962C8B-B14F-4D97-AF65-F5344CB8AC3E}">
        <p14:creationId xmlns:p14="http://schemas.microsoft.com/office/powerpoint/2010/main" val="428330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59D52-6707-4D15-AACC-1857A2DA6FCB}" type="datetimeFigureOut">
              <a:rPr lang="en-US" smtClean="0"/>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9EAF06-744E-41FE-BFAF-B7DEDF1D4400}" type="slidenum">
              <a:rPr lang="en-US" smtClean="0"/>
              <a:t>‹#›</a:t>
            </a:fld>
            <a:endParaRPr lang="en-US" dirty="0"/>
          </a:p>
        </p:txBody>
      </p:sp>
    </p:spTree>
    <p:extLst>
      <p:ext uri="{BB962C8B-B14F-4D97-AF65-F5344CB8AC3E}">
        <p14:creationId xmlns:p14="http://schemas.microsoft.com/office/powerpoint/2010/main" val="73930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59D52-6707-4D15-AACC-1857A2DA6FCB}" type="datetimeFigureOut">
              <a:rPr lang="en-US" smtClean="0"/>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9EAF06-744E-41FE-BFAF-B7DEDF1D4400}" type="slidenum">
              <a:rPr lang="en-US" smtClean="0"/>
              <a:t>‹#›</a:t>
            </a:fld>
            <a:endParaRPr lang="en-US" dirty="0"/>
          </a:p>
        </p:txBody>
      </p:sp>
    </p:spTree>
    <p:extLst>
      <p:ext uri="{BB962C8B-B14F-4D97-AF65-F5344CB8AC3E}">
        <p14:creationId xmlns:p14="http://schemas.microsoft.com/office/powerpoint/2010/main" val="230222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A59D52-6707-4D15-AACC-1857A2DA6FCB}" type="datetimeFigureOut">
              <a:rPr lang="en-US" smtClean="0"/>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9EAF06-744E-41FE-BFAF-B7DEDF1D4400}" type="slidenum">
              <a:rPr lang="en-US" smtClean="0"/>
              <a:t>‹#›</a:t>
            </a:fld>
            <a:endParaRPr lang="en-US" dirty="0"/>
          </a:p>
        </p:txBody>
      </p:sp>
    </p:spTree>
    <p:extLst>
      <p:ext uri="{BB962C8B-B14F-4D97-AF65-F5344CB8AC3E}">
        <p14:creationId xmlns:p14="http://schemas.microsoft.com/office/powerpoint/2010/main" val="182727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A59D52-6707-4D15-AACC-1857A2DA6FCB}" type="datetimeFigureOut">
              <a:rPr lang="en-US" smtClean="0"/>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9EAF06-744E-41FE-BFAF-B7DEDF1D4400}" type="slidenum">
              <a:rPr lang="en-US" smtClean="0"/>
              <a:t>‹#›</a:t>
            </a:fld>
            <a:endParaRPr lang="en-US" dirty="0"/>
          </a:p>
        </p:txBody>
      </p:sp>
    </p:spTree>
    <p:extLst>
      <p:ext uri="{BB962C8B-B14F-4D97-AF65-F5344CB8AC3E}">
        <p14:creationId xmlns:p14="http://schemas.microsoft.com/office/powerpoint/2010/main" val="134306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A59D52-6707-4D15-AACC-1857A2DA6FCB}" type="datetimeFigureOut">
              <a:rPr lang="en-US" smtClean="0"/>
              <a:t>3/31/2018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9EAF06-744E-41FE-BFAF-B7DEDF1D4400}" type="slidenum">
              <a:rPr lang="en-US" smtClean="0"/>
              <a:t>‹#›</a:t>
            </a:fld>
            <a:endParaRPr lang="en-US" dirty="0"/>
          </a:p>
        </p:txBody>
      </p:sp>
    </p:spTree>
    <p:extLst>
      <p:ext uri="{BB962C8B-B14F-4D97-AF65-F5344CB8AC3E}">
        <p14:creationId xmlns:p14="http://schemas.microsoft.com/office/powerpoint/2010/main" val="104814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A59D52-6707-4D15-AACC-1857A2DA6FCB}" type="datetimeFigureOut">
              <a:rPr lang="en-US" smtClean="0"/>
              <a:t>3/31/2018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9EAF06-744E-41FE-BFAF-B7DEDF1D4400}" type="slidenum">
              <a:rPr lang="en-US" smtClean="0"/>
              <a:t>‹#›</a:t>
            </a:fld>
            <a:endParaRPr lang="en-US" dirty="0"/>
          </a:p>
        </p:txBody>
      </p:sp>
    </p:spTree>
    <p:extLst>
      <p:ext uri="{BB962C8B-B14F-4D97-AF65-F5344CB8AC3E}">
        <p14:creationId xmlns:p14="http://schemas.microsoft.com/office/powerpoint/2010/main" val="2034829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59D52-6707-4D15-AACC-1857A2DA6FCB}" type="datetimeFigureOut">
              <a:rPr lang="en-US" smtClean="0"/>
              <a:t>3/31/2018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9EAF06-744E-41FE-BFAF-B7DEDF1D4400}" type="slidenum">
              <a:rPr lang="en-US" smtClean="0"/>
              <a:t>‹#›</a:t>
            </a:fld>
            <a:endParaRPr lang="en-US" dirty="0"/>
          </a:p>
        </p:txBody>
      </p:sp>
    </p:spTree>
    <p:extLst>
      <p:ext uri="{BB962C8B-B14F-4D97-AF65-F5344CB8AC3E}">
        <p14:creationId xmlns:p14="http://schemas.microsoft.com/office/powerpoint/2010/main" val="48851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59D52-6707-4D15-AACC-1857A2DA6FCB}" type="datetimeFigureOut">
              <a:rPr lang="en-US" smtClean="0"/>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9EAF06-744E-41FE-BFAF-B7DEDF1D4400}" type="slidenum">
              <a:rPr lang="en-US" smtClean="0"/>
              <a:t>‹#›</a:t>
            </a:fld>
            <a:endParaRPr lang="en-US" dirty="0"/>
          </a:p>
        </p:txBody>
      </p:sp>
    </p:spTree>
    <p:extLst>
      <p:ext uri="{BB962C8B-B14F-4D97-AF65-F5344CB8AC3E}">
        <p14:creationId xmlns:p14="http://schemas.microsoft.com/office/powerpoint/2010/main" val="37867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59D52-6707-4D15-AACC-1857A2DA6FCB}" type="datetimeFigureOut">
              <a:rPr lang="en-US" smtClean="0"/>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9EAF06-744E-41FE-BFAF-B7DEDF1D4400}" type="slidenum">
              <a:rPr lang="en-US" smtClean="0"/>
              <a:t>‹#›</a:t>
            </a:fld>
            <a:endParaRPr lang="en-US" dirty="0"/>
          </a:p>
        </p:txBody>
      </p:sp>
    </p:spTree>
    <p:extLst>
      <p:ext uri="{BB962C8B-B14F-4D97-AF65-F5344CB8AC3E}">
        <p14:creationId xmlns:p14="http://schemas.microsoft.com/office/powerpoint/2010/main" val="337276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59D52-6707-4D15-AACC-1857A2DA6FCB}" type="datetimeFigureOut">
              <a:rPr lang="en-US" smtClean="0"/>
              <a:t>3/31/2018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EAF06-744E-41FE-BFAF-B7DEDF1D4400}" type="slidenum">
              <a:rPr lang="en-US" smtClean="0"/>
              <a:t>‹#›</a:t>
            </a:fld>
            <a:endParaRPr lang="en-US" dirty="0"/>
          </a:p>
        </p:txBody>
      </p:sp>
    </p:spTree>
    <p:extLst>
      <p:ext uri="{BB962C8B-B14F-4D97-AF65-F5344CB8AC3E}">
        <p14:creationId xmlns:p14="http://schemas.microsoft.com/office/powerpoint/2010/main" val="139595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969" y="304800"/>
            <a:ext cx="8229600" cy="1143000"/>
          </a:xfrm>
        </p:spPr>
        <p:txBody>
          <a:bodyPr>
            <a:normAutofit fontScale="90000"/>
          </a:bodyPr>
          <a:lstStyle/>
          <a:p>
            <a:r>
              <a:rPr lang="en-US" sz="3600" b="1" dirty="0" smtClean="0"/>
              <a:t>Advancing Your Career in Today’s Marketplace</a:t>
            </a:r>
            <a:endParaRPr lang="en-US" sz="3600" b="1" dirty="0"/>
          </a:p>
        </p:txBody>
      </p:sp>
      <p:sp>
        <p:nvSpPr>
          <p:cNvPr id="5" name="Content Placeholder 4"/>
          <p:cNvSpPr>
            <a:spLocks noGrp="1"/>
          </p:cNvSpPr>
          <p:nvPr>
            <p:ph idx="1"/>
          </p:nvPr>
        </p:nvSpPr>
        <p:spPr/>
        <p:txBody>
          <a:bodyPr/>
          <a:lstStyle/>
          <a:p>
            <a:r>
              <a:rPr lang="en-US" dirty="0" smtClean="0"/>
              <a:t>Current State of Healthcare Employment</a:t>
            </a:r>
          </a:p>
          <a:p>
            <a:r>
              <a:rPr lang="en-US" dirty="0" smtClean="0"/>
              <a:t>What Hospitals/Systems are Doing to Maintain</a:t>
            </a:r>
          </a:p>
          <a:p>
            <a:r>
              <a:rPr lang="en-US" dirty="0" smtClean="0"/>
              <a:t>Successful Career Paths</a:t>
            </a:r>
          </a:p>
          <a:p>
            <a:r>
              <a:rPr lang="en-US" dirty="0" smtClean="0"/>
              <a:t>Managing Your Career</a:t>
            </a:r>
          </a:p>
          <a:p>
            <a:pPr marL="0" indent="0">
              <a:buNone/>
            </a:pPr>
            <a:r>
              <a:rPr lang="en-US" dirty="0"/>
              <a:t> </a:t>
            </a:r>
            <a:r>
              <a:rPr lang="en-US" dirty="0" smtClean="0"/>
              <a:t>    </a:t>
            </a:r>
            <a:endParaRPr lang="en-US" dirty="0"/>
          </a:p>
          <a:p>
            <a:endParaRPr lang="en-US" dirty="0"/>
          </a:p>
        </p:txBody>
      </p:sp>
      <p:pic>
        <p:nvPicPr>
          <p:cNvPr id="1026" name="Picture 2" descr="C:\Users\Jennifer\Documents\Careers Headline Photo 000017422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232" y="3886200"/>
            <a:ext cx="47910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024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81000"/>
            <a:ext cx="8229600" cy="5745163"/>
          </a:xfrm>
        </p:spPr>
        <p:txBody>
          <a:bodyPr>
            <a:normAutofit fontScale="47500" lnSpcReduction="20000"/>
          </a:bodyPr>
          <a:lstStyle/>
          <a:p>
            <a:pPr marL="0" indent="0">
              <a:buNone/>
            </a:pPr>
            <a:endParaRPr lang="en-US" b="1" dirty="0" smtClean="0"/>
          </a:p>
          <a:p>
            <a:pPr marL="0" indent="0">
              <a:buNone/>
            </a:pPr>
            <a:endParaRPr lang="en-US" sz="5900" b="1" dirty="0" smtClean="0"/>
          </a:p>
          <a:p>
            <a:pPr marL="0" indent="0">
              <a:buNone/>
            </a:pPr>
            <a:r>
              <a:rPr lang="en-US" sz="5900" b="1" dirty="0" smtClean="0"/>
              <a:t>Mergers/Acquisitions:</a:t>
            </a:r>
            <a:r>
              <a:rPr lang="en-US" sz="5900" dirty="0" smtClean="0"/>
              <a:t> Due to all of the Health Reform and changes some smaller Hospitals are not able to sustain themselves and are merging or being acquired by larger systems.</a:t>
            </a:r>
          </a:p>
          <a:p>
            <a:pPr marL="0" indent="0">
              <a:buNone/>
            </a:pPr>
            <a:r>
              <a:rPr lang="en-US" sz="5900" dirty="0" smtClean="0"/>
              <a:t>Ex: Sentara Health System which is a large system in VA just recently bought three more smaller rural Hospitals.</a:t>
            </a:r>
          </a:p>
          <a:p>
            <a:pPr marL="0" indent="0">
              <a:buNone/>
            </a:pPr>
            <a:endParaRPr lang="en-US" sz="5900" dirty="0" smtClean="0"/>
          </a:p>
          <a:p>
            <a:pPr marL="0" indent="0">
              <a:buNone/>
            </a:pPr>
            <a:r>
              <a:rPr lang="en-US" sz="5900" b="1" dirty="0" smtClean="0"/>
              <a:t>Investment Groups: </a:t>
            </a:r>
            <a:r>
              <a:rPr lang="en-US" sz="5900" dirty="0" smtClean="0"/>
              <a:t>Outside investment groups are even getting more involved in financially sustaining Hospitals/Systems. There are even ads now on some Healthcare LinkedIn groups looking for investors.</a:t>
            </a:r>
            <a:endParaRPr lang="en-US" sz="5900" dirty="0"/>
          </a:p>
        </p:txBody>
      </p:sp>
    </p:spTree>
    <p:extLst>
      <p:ext uri="{BB962C8B-B14F-4D97-AF65-F5344CB8AC3E}">
        <p14:creationId xmlns:p14="http://schemas.microsoft.com/office/powerpoint/2010/main" val="1519654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Successful Career Paths</a:t>
            </a:r>
            <a:endParaRPr lang="en-US" sz="3600" b="1" dirty="0"/>
          </a:p>
        </p:txBody>
      </p:sp>
      <p:sp>
        <p:nvSpPr>
          <p:cNvPr id="3" name="Content Placeholder 2"/>
          <p:cNvSpPr>
            <a:spLocks noGrp="1"/>
          </p:cNvSpPr>
          <p:nvPr>
            <p:ph idx="1"/>
          </p:nvPr>
        </p:nvSpPr>
        <p:spPr/>
        <p:txBody>
          <a:bodyPr/>
          <a:lstStyle/>
          <a:p>
            <a:r>
              <a:rPr lang="en-US" dirty="0" smtClean="0"/>
              <a:t>What Does Success Mean to You</a:t>
            </a:r>
          </a:p>
          <a:p>
            <a:r>
              <a:rPr lang="en-US" dirty="0" smtClean="0"/>
              <a:t>Today Generational Differences of Opinion</a:t>
            </a:r>
          </a:p>
          <a:p>
            <a:r>
              <a:rPr lang="en-US" dirty="0" smtClean="0"/>
              <a:t>The Value of Understanding Those Differences</a:t>
            </a:r>
          </a:p>
          <a:p>
            <a:endParaRPr lang="en-US" dirty="0"/>
          </a:p>
          <a:p>
            <a:pPr marL="0" indent="0">
              <a:buNone/>
            </a:pPr>
            <a:r>
              <a:rPr lang="en-US" dirty="0" smtClean="0"/>
              <a:t>                            </a:t>
            </a:r>
            <a:endParaRPr lang="en-US" dirty="0"/>
          </a:p>
        </p:txBody>
      </p:sp>
      <p:pic>
        <p:nvPicPr>
          <p:cNvPr id="4" name="Picture 2" descr="C:\Users\Jennifer\Documents\Careers Headline Photo 000017422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232" y="3886200"/>
            <a:ext cx="47910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097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Does Success Mean to You?</a:t>
            </a:r>
            <a:endParaRPr lang="en-US" sz="3600" b="1" dirty="0"/>
          </a:p>
        </p:txBody>
      </p:sp>
      <p:sp>
        <p:nvSpPr>
          <p:cNvPr id="3" name="Content Placeholder 2"/>
          <p:cNvSpPr>
            <a:spLocks noGrp="1"/>
          </p:cNvSpPr>
          <p:nvPr>
            <p:ph idx="1"/>
          </p:nvPr>
        </p:nvSpPr>
        <p:spPr>
          <a:xfrm>
            <a:off x="457200" y="1219200"/>
            <a:ext cx="8229600" cy="5105400"/>
          </a:xfrm>
        </p:spPr>
        <p:txBody>
          <a:bodyPr>
            <a:normAutofit lnSpcReduction="10000"/>
          </a:bodyPr>
          <a:lstStyle/>
          <a:p>
            <a:pPr marL="0" indent="0">
              <a:buNone/>
            </a:pPr>
            <a:r>
              <a:rPr lang="en-US" dirty="0" smtClean="0"/>
              <a:t>Be it a new position with another organization or advancement within your current one you need to take assessment on what you consider success to mean and what you are or are not willing to do to get there!!</a:t>
            </a:r>
          </a:p>
          <a:p>
            <a:pPr marL="0" indent="0">
              <a:buNone/>
            </a:pPr>
            <a:r>
              <a:rPr lang="en-US" dirty="0" smtClean="0"/>
              <a:t>Surveys tells us that there are major differences in what each generation is looking for in careers.</a:t>
            </a:r>
          </a:p>
          <a:p>
            <a:pPr marL="0" indent="0">
              <a:buNone/>
            </a:pPr>
            <a:r>
              <a:rPr lang="en-US" dirty="0" smtClean="0"/>
              <a:t>This hot issue was covered at ACHE Conferences, in mainstream publications/books, to even corporations changing their career ladders.</a:t>
            </a:r>
            <a:endParaRPr lang="en-US" dirty="0"/>
          </a:p>
        </p:txBody>
      </p:sp>
    </p:spTree>
    <p:extLst>
      <p:ext uri="{BB962C8B-B14F-4D97-AF65-F5344CB8AC3E}">
        <p14:creationId xmlns:p14="http://schemas.microsoft.com/office/powerpoint/2010/main" val="2844290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Today’s Workforce Population and Differences</a:t>
            </a:r>
            <a:endParaRPr lang="en-US" sz="3200" b="1"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endParaRPr lang="en-US" sz="2800" b="1" dirty="0" smtClean="0"/>
          </a:p>
          <a:p>
            <a:pPr marL="0" indent="0">
              <a:buNone/>
            </a:pPr>
            <a:r>
              <a:rPr lang="en-US" sz="2800" b="1" dirty="0" smtClean="0"/>
              <a:t>Baby Boomers: </a:t>
            </a:r>
            <a:r>
              <a:rPr lang="en-US" sz="2800" dirty="0" smtClean="0"/>
              <a:t>Born 1946 to 1964 (age 54-74)</a:t>
            </a:r>
          </a:p>
          <a:p>
            <a:pPr marL="0" indent="0">
              <a:buNone/>
            </a:pPr>
            <a:r>
              <a:rPr lang="en-US" sz="2800" dirty="0" smtClean="0"/>
              <a:t>78 to 80 Million that make up 40% of the workforce.</a:t>
            </a:r>
          </a:p>
          <a:p>
            <a:pPr marL="0" indent="0">
              <a:buNone/>
            </a:pPr>
            <a:r>
              <a:rPr lang="en-US" sz="2800" dirty="0" smtClean="0"/>
              <a:t>Grew up during prosperity and applied hard work ethic more towards their careers rather than a company.</a:t>
            </a:r>
          </a:p>
          <a:p>
            <a:pPr marL="0" indent="0">
              <a:buNone/>
            </a:pPr>
            <a:r>
              <a:rPr lang="en-US" sz="2800" dirty="0" smtClean="0"/>
              <a:t>Want two way interaction and be involved in decisions.</a:t>
            </a:r>
          </a:p>
          <a:p>
            <a:pPr marL="0" indent="0">
              <a:buNone/>
            </a:pPr>
            <a:r>
              <a:rPr lang="en-US" sz="2800" b="1" dirty="0" smtClean="0"/>
              <a:t>Note:</a:t>
            </a:r>
            <a:r>
              <a:rPr lang="en-US" sz="2800" dirty="0" smtClean="0"/>
              <a:t> There is still today a large number of this generation working due to higher numbers in population and choosing to retire later in life.</a:t>
            </a:r>
          </a:p>
        </p:txBody>
      </p:sp>
    </p:spTree>
    <p:extLst>
      <p:ext uri="{BB962C8B-B14F-4D97-AF65-F5344CB8AC3E}">
        <p14:creationId xmlns:p14="http://schemas.microsoft.com/office/powerpoint/2010/main" val="4166207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11162"/>
          </a:xfrm>
        </p:spPr>
        <p:txBody>
          <a:bodyPr>
            <a:noAutofit/>
          </a:bodyPr>
          <a:lstStyle/>
          <a:p>
            <a:r>
              <a:rPr lang="en-US" sz="3200" b="1" dirty="0" smtClean="0"/>
              <a:t>Today’s Workforce Population and Differences</a:t>
            </a:r>
            <a:endParaRPr lang="en-US" sz="3200" b="1" dirty="0"/>
          </a:p>
        </p:txBody>
      </p:sp>
      <p:sp>
        <p:nvSpPr>
          <p:cNvPr id="3" name="Content Placeholder 2"/>
          <p:cNvSpPr>
            <a:spLocks noGrp="1"/>
          </p:cNvSpPr>
          <p:nvPr>
            <p:ph idx="1"/>
          </p:nvPr>
        </p:nvSpPr>
        <p:spPr>
          <a:xfrm>
            <a:off x="457200" y="838200"/>
            <a:ext cx="8229600" cy="5287963"/>
          </a:xfrm>
        </p:spPr>
        <p:txBody>
          <a:bodyPr>
            <a:normAutofit fontScale="77500" lnSpcReduction="20000"/>
          </a:bodyPr>
          <a:lstStyle/>
          <a:p>
            <a:pPr marL="0" indent="0">
              <a:buNone/>
            </a:pPr>
            <a:endParaRPr lang="en-US" sz="2800" b="1" dirty="0" smtClean="0"/>
          </a:p>
          <a:p>
            <a:pPr marL="0" indent="0">
              <a:buNone/>
            </a:pPr>
            <a:r>
              <a:rPr lang="en-US" sz="2800" b="1" dirty="0" smtClean="0"/>
              <a:t>Generation</a:t>
            </a:r>
            <a:r>
              <a:rPr lang="en-US" sz="2800" dirty="0" smtClean="0"/>
              <a:t> </a:t>
            </a:r>
            <a:r>
              <a:rPr lang="en-US" sz="2800" b="1" dirty="0" smtClean="0"/>
              <a:t>X:</a:t>
            </a:r>
            <a:r>
              <a:rPr lang="en-US" sz="2800" dirty="0" smtClean="0"/>
              <a:t> Born 1965 to 1979  (age 39-53)</a:t>
            </a:r>
          </a:p>
          <a:p>
            <a:pPr marL="0" indent="0">
              <a:buNone/>
            </a:pPr>
            <a:r>
              <a:rPr lang="en-US" sz="2800" dirty="0" smtClean="0"/>
              <a:t>46 to 60 Million that make up 40% of the workforce.</a:t>
            </a:r>
          </a:p>
          <a:p>
            <a:pPr marL="0" indent="0">
              <a:buNone/>
            </a:pPr>
            <a:r>
              <a:rPr lang="en-US" sz="2800" dirty="0" smtClean="0"/>
              <a:t>Grew up with parents living to work with little time for family. Consequently work/life balance is more valued.</a:t>
            </a:r>
          </a:p>
          <a:p>
            <a:pPr marL="0" indent="0">
              <a:buNone/>
            </a:pPr>
            <a:r>
              <a:rPr lang="en-US" sz="2800" dirty="0" smtClean="0"/>
              <a:t>Sometimes called the “Squeeze” generation trying to find the more efficient way to handle work, meet financials needs, and still have quality family time. Value education and independence than direction.</a:t>
            </a:r>
          </a:p>
          <a:p>
            <a:pPr marL="0" indent="0">
              <a:buNone/>
            </a:pPr>
            <a:endParaRPr lang="en-US" sz="2800" dirty="0" smtClean="0"/>
          </a:p>
          <a:p>
            <a:pPr marL="0" indent="0">
              <a:buNone/>
            </a:pPr>
            <a:r>
              <a:rPr lang="en-US" sz="2800" b="1" dirty="0" smtClean="0"/>
              <a:t>Generation Y:</a:t>
            </a:r>
            <a:r>
              <a:rPr lang="en-US" sz="2800" dirty="0" smtClean="0"/>
              <a:t> Born 1980 to 2001  (age 17-38)</a:t>
            </a:r>
          </a:p>
          <a:p>
            <a:pPr marL="0" indent="0">
              <a:buNone/>
            </a:pPr>
            <a:r>
              <a:rPr lang="en-US" sz="2800" dirty="0" smtClean="0"/>
              <a:t>76 to 90 Million that make up 20 % of the workforce.</a:t>
            </a:r>
          </a:p>
          <a:p>
            <a:pPr marL="0" indent="0">
              <a:buNone/>
            </a:pPr>
            <a:r>
              <a:rPr lang="en-US" sz="2800" dirty="0" smtClean="0"/>
              <a:t>Known as the Millennials and are ethnically more diverse than any time in our nation’s history. They are the “connect me” generation where their means of communication is through texting, Twitter, Facebook, and email.</a:t>
            </a:r>
          </a:p>
          <a:p>
            <a:pPr marL="0" indent="0">
              <a:buNone/>
            </a:pPr>
            <a:endParaRPr lang="en-US" sz="2800" dirty="0"/>
          </a:p>
        </p:txBody>
      </p:sp>
    </p:spTree>
    <p:extLst>
      <p:ext uri="{BB962C8B-B14F-4D97-AF65-F5344CB8AC3E}">
        <p14:creationId xmlns:p14="http://schemas.microsoft.com/office/powerpoint/2010/main" val="592513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The Value of Understanding These Differences</a:t>
            </a:r>
            <a:endParaRPr lang="en-US" sz="3600" b="1"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2800" dirty="0" smtClean="0"/>
              <a:t>Whether it be interviewing or working with these different generations you can communicate and engage more effectively if you understand their values and work ethics. This will be beneficial in not just to obtain that position but to continue to advance in your career.</a:t>
            </a:r>
          </a:p>
          <a:p>
            <a:pPr marL="0" indent="0">
              <a:buNone/>
            </a:pPr>
            <a:r>
              <a:rPr lang="en-US" sz="2800" dirty="0" smtClean="0"/>
              <a:t>Especially as a Manager, in today’s workforce reality you need to have an understanding and sensitivity of these differences as well as be open to mentor and “share your experiences”.</a:t>
            </a:r>
          </a:p>
          <a:p>
            <a:pPr marL="0" indent="0">
              <a:buNone/>
            </a:pPr>
            <a:r>
              <a:rPr lang="en-US" sz="2800" b="1" dirty="0" smtClean="0"/>
              <a:t>More people get selected or advance in their careers due to their interpersonal skills rather than tactical.</a:t>
            </a:r>
          </a:p>
          <a:p>
            <a:pPr marL="0" indent="0">
              <a:buNone/>
            </a:pPr>
            <a:endParaRPr lang="en-US" sz="2800" dirty="0"/>
          </a:p>
        </p:txBody>
      </p:sp>
    </p:spTree>
    <p:extLst>
      <p:ext uri="{BB962C8B-B14F-4D97-AF65-F5344CB8AC3E}">
        <p14:creationId xmlns:p14="http://schemas.microsoft.com/office/powerpoint/2010/main" val="1141108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Managing Your Career</a:t>
            </a:r>
            <a:endParaRPr lang="en-US" sz="3600" b="1" dirty="0"/>
          </a:p>
        </p:txBody>
      </p:sp>
      <p:sp>
        <p:nvSpPr>
          <p:cNvPr id="3" name="Content Placeholder 2"/>
          <p:cNvSpPr>
            <a:spLocks noGrp="1"/>
          </p:cNvSpPr>
          <p:nvPr>
            <p:ph idx="1"/>
          </p:nvPr>
        </p:nvSpPr>
        <p:spPr/>
        <p:txBody>
          <a:bodyPr/>
          <a:lstStyle/>
          <a:p>
            <a:r>
              <a:rPr lang="en-US" dirty="0" smtClean="0"/>
              <a:t>Career Management Cycle</a:t>
            </a:r>
          </a:p>
          <a:p>
            <a:r>
              <a:rPr lang="en-US" dirty="0" smtClean="0"/>
              <a:t>Competencies Needed for Today’s Market</a:t>
            </a:r>
          </a:p>
          <a:p>
            <a:r>
              <a:rPr lang="en-US" dirty="0" smtClean="0"/>
              <a:t>Review: Career Tips to be More Effective</a:t>
            </a:r>
          </a:p>
          <a:p>
            <a:endParaRPr lang="en-US" dirty="0"/>
          </a:p>
          <a:p>
            <a:pPr marL="0" indent="0">
              <a:buNone/>
            </a:pPr>
            <a:r>
              <a:rPr lang="en-US" dirty="0" smtClean="0"/>
              <a:t>                                 </a:t>
            </a:r>
            <a:endParaRPr lang="en-US" dirty="0"/>
          </a:p>
        </p:txBody>
      </p:sp>
      <p:pic>
        <p:nvPicPr>
          <p:cNvPr id="1026" name="Picture 2" descr="C:\Users\Jennifer\Documents\Resume Technical Photo 000017738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04930"/>
            <a:ext cx="4057650" cy="248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52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Career Management Cycle</a:t>
            </a:r>
            <a:endParaRPr lang="en-US" sz="3200" b="1" dirty="0"/>
          </a:p>
        </p:txBody>
      </p:sp>
      <p:sp>
        <p:nvSpPr>
          <p:cNvPr id="3" name="Content Placeholder 2"/>
          <p:cNvSpPr>
            <a:spLocks noGrp="1"/>
          </p:cNvSpPr>
          <p:nvPr>
            <p:ph idx="1"/>
          </p:nvPr>
        </p:nvSpPr>
        <p:spPr>
          <a:xfrm>
            <a:off x="457200" y="1143000"/>
            <a:ext cx="8229600" cy="4983163"/>
          </a:xfrm>
        </p:spPr>
        <p:txBody>
          <a:bodyPr>
            <a:normAutofit lnSpcReduction="10000"/>
          </a:bodyPr>
          <a:lstStyle/>
          <a:p>
            <a:pPr marL="0" indent="0">
              <a:buNone/>
            </a:pPr>
            <a:endParaRPr lang="en-US" sz="2800" b="1" dirty="0" smtClean="0"/>
          </a:p>
          <a:p>
            <a:pPr marL="0" indent="0">
              <a:buNone/>
            </a:pPr>
            <a:r>
              <a:rPr lang="en-US" sz="2800" b="1" dirty="0" smtClean="0"/>
              <a:t>Self Assessment: </a:t>
            </a:r>
            <a:r>
              <a:rPr lang="en-US" sz="2800" dirty="0" smtClean="0"/>
              <a:t>Realistically analyze your own knowledge, attributes, and skillsets in order to know how to align yourself with different types of positions.</a:t>
            </a:r>
          </a:p>
          <a:p>
            <a:pPr marL="0" indent="0">
              <a:buNone/>
            </a:pPr>
            <a:endParaRPr lang="en-US" sz="2800" dirty="0" smtClean="0"/>
          </a:p>
          <a:p>
            <a:pPr marL="0" indent="0">
              <a:buNone/>
            </a:pPr>
            <a:r>
              <a:rPr lang="en-US" sz="2800" b="1" dirty="0" smtClean="0"/>
              <a:t>Identify Your Ideal Position: </a:t>
            </a:r>
            <a:r>
              <a:rPr lang="en-US" sz="2800" dirty="0" smtClean="0"/>
              <a:t>An “ideal” position is how closely the performance, expectations, and rewards of the position fit with your interest, values, and abilities.</a:t>
            </a:r>
          </a:p>
          <a:p>
            <a:pPr marL="0" indent="0">
              <a:buNone/>
            </a:pPr>
            <a:r>
              <a:rPr lang="en-US" sz="2800" dirty="0" smtClean="0"/>
              <a:t>Especially if you are new in the field or in this type of position, you need to be flexible in accepting positions that offer </a:t>
            </a:r>
            <a:r>
              <a:rPr lang="en-US" sz="2800" b="1" dirty="0" smtClean="0"/>
              <a:t>some</a:t>
            </a:r>
            <a:r>
              <a:rPr lang="en-US" sz="2800" dirty="0" smtClean="0"/>
              <a:t> of these ideal aspects.</a:t>
            </a:r>
            <a:endParaRPr lang="en-US" sz="2800" dirty="0"/>
          </a:p>
        </p:txBody>
      </p:sp>
    </p:spTree>
    <p:extLst>
      <p:ext uri="{BB962C8B-B14F-4D97-AF65-F5344CB8AC3E}">
        <p14:creationId xmlns:p14="http://schemas.microsoft.com/office/powerpoint/2010/main" val="1631532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Career Management Cycle</a:t>
            </a:r>
            <a:endParaRPr lang="en-US" sz="3600" b="1" dirty="0"/>
          </a:p>
        </p:txBody>
      </p:sp>
      <p:sp>
        <p:nvSpPr>
          <p:cNvPr id="3" name="Content Placeholder 2"/>
          <p:cNvSpPr>
            <a:spLocks noGrp="1"/>
          </p:cNvSpPr>
          <p:nvPr>
            <p:ph idx="1"/>
          </p:nvPr>
        </p:nvSpPr>
        <p:spPr/>
        <p:txBody>
          <a:bodyPr>
            <a:normAutofit lnSpcReduction="10000"/>
          </a:bodyPr>
          <a:lstStyle/>
          <a:p>
            <a:pPr marL="0" indent="0">
              <a:buNone/>
            </a:pPr>
            <a:r>
              <a:rPr lang="en-US" sz="2800" b="1" dirty="0" smtClean="0"/>
              <a:t>Gap Analysis &amp; Action Planning: </a:t>
            </a:r>
            <a:r>
              <a:rPr lang="en-US" sz="2800" dirty="0" smtClean="0"/>
              <a:t>Analyze what “gaps” you may have from your self assessment to obtain that ideal job be it education, certification, and/or training. Then you need to take action to fill in those “gaps”.</a:t>
            </a:r>
          </a:p>
          <a:p>
            <a:pPr marL="0" indent="0">
              <a:buNone/>
            </a:pPr>
            <a:r>
              <a:rPr lang="en-US" sz="2400" dirty="0" smtClean="0"/>
              <a:t>Ex: BS Degree, CBET, IT Certifications, Radiology Training, etc.</a:t>
            </a:r>
          </a:p>
          <a:p>
            <a:pPr marL="0" indent="0">
              <a:buNone/>
            </a:pPr>
            <a:r>
              <a:rPr lang="en-US" sz="2800" b="1" dirty="0" smtClean="0"/>
              <a:t>Personal Marketing:</a:t>
            </a:r>
          </a:p>
          <a:p>
            <a:pPr marL="0" indent="0">
              <a:buNone/>
            </a:pPr>
            <a:r>
              <a:rPr lang="en-US" sz="2800" dirty="0" smtClean="0"/>
              <a:t>Cultivating and maintaining a professional network</a:t>
            </a:r>
          </a:p>
          <a:p>
            <a:pPr marL="0" indent="0">
              <a:buNone/>
            </a:pPr>
            <a:r>
              <a:rPr lang="en-US" sz="2800" dirty="0"/>
              <a:t>Maximizing use of social media tools</a:t>
            </a:r>
            <a:endParaRPr lang="en-US" sz="2800" dirty="0" smtClean="0"/>
          </a:p>
          <a:p>
            <a:pPr marL="0" indent="0">
              <a:buNone/>
            </a:pPr>
            <a:r>
              <a:rPr lang="en-US" sz="2800" dirty="0" smtClean="0"/>
              <a:t>Writing an effective cover letter and resume</a:t>
            </a:r>
          </a:p>
          <a:p>
            <a:pPr marL="0" indent="0">
              <a:buNone/>
            </a:pPr>
            <a:r>
              <a:rPr lang="en-US" sz="2800" dirty="0" smtClean="0"/>
              <a:t>Preparing for all stages of interview process </a:t>
            </a:r>
          </a:p>
        </p:txBody>
      </p:sp>
    </p:spTree>
    <p:extLst>
      <p:ext uri="{BB962C8B-B14F-4D97-AF65-F5344CB8AC3E}">
        <p14:creationId xmlns:p14="http://schemas.microsoft.com/office/powerpoint/2010/main" val="208967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Competencies Needed for Today’s Market</a:t>
            </a:r>
            <a:endParaRPr lang="en-US" sz="3600" b="1" dirty="0"/>
          </a:p>
        </p:txBody>
      </p:sp>
      <p:sp>
        <p:nvSpPr>
          <p:cNvPr id="3" name="Content Placeholder 2"/>
          <p:cNvSpPr>
            <a:spLocks noGrp="1"/>
          </p:cNvSpPr>
          <p:nvPr>
            <p:ph idx="1"/>
          </p:nvPr>
        </p:nvSpPr>
        <p:spPr/>
        <p:txBody>
          <a:bodyPr>
            <a:normAutofit/>
          </a:bodyPr>
          <a:lstStyle/>
          <a:p>
            <a:pPr marL="0" indent="0">
              <a:buNone/>
            </a:pPr>
            <a:r>
              <a:rPr lang="en-US" sz="2800" b="1" dirty="0" smtClean="0"/>
              <a:t>Technicians:</a:t>
            </a:r>
            <a:r>
              <a:rPr lang="en-US" sz="2800" dirty="0" smtClean="0"/>
              <a:t> Besides the training and certifications I mentioned earlier, instead of just being tactical and/or reactionary, </a:t>
            </a:r>
            <a:r>
              <a:rPr lang="en-US" sz="2800" b="1" dirty="0" smtClean="0"/>
              <a:t>be proactive and solution focused.</a:t>
            </a:r>
          </a:p>
          <a:p>
            <a:pPr marL="0" indent="0">
              <a:buNone/>
            </a:pPr>
            <a:r>
              <a:rPr lang="en-US" sz="2800" dirty="0" smtClean="0"/>
              <a:t>Combine strong technical ability with strong </a:t>
            </a:r>
            <a:r>
              <a:rPr lang="en-US" sz="2800" b="1" dirty="0" smtClean="0"/>
              <a:t>communication and customer relations skills.</a:t>
            </a:r>
          </a:p>
          <a:p>
            <a:pPr marL="0" indent="0">
              <a:buNone/>
            </a:pPr>
            <a:r>
              <a:rPr lang="en-US" sz="2800" dirty="0" smtClean="0"/>
              <a:t>Handle difficult people or situations with diplomacy.</a:t>
            </a:r>
          </a:p>
          <a:p>
            <a:pPr marL="0" indent="0">
              <a:buNone/>
            </a:pPr>
            <a:r>
              <a:rPr lang="en-US" sz="2800" b="1" dirty="0" smtClean="0"/>
              <a:t>Remember the value of human interaction </a:t>
            </a:r>
            <a:r>
              <a:rPr lang="en-US" sz="2800" dirty="0" smtClean="0"/>
              <a:t>and the need for </a:t>
            </a:r>
            <a:r>
              <a:rPr lang="en-US" sz="2800" b="1" dirty="0" smtClean="0"/>
              <a:t>“face to face” time </a:t>
            </a:r>
            <a:r>
              <a:rPr lang="en-US" sz="2800" dirty="0" smtClean="0"/>
              <a:t>which is still so important even in this fast paced technology driven environment.</a:t>
            </a:r>
            <a:endParaRPr lang="en-US" sz="2800" dirty="0"/>
          </a:p>
        </p:txBody>
      </p:sp>
    </p:spTree>
    <p:extLst>
      <p:ext uri="{BB962C8B-B14F-4D97-AF65-F5344CB8AC3E}">
        <p14:creationId xmlns:p14="http://schemas.microsoft.com/office/powerpoint/2010/main" val="929790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28600"/>
            <a:ext cx="8229600" cy="1143000"/>
          </a:xfrm>
        </p:spPr>
        <p:txBody>
          <a:bodyPr>
            <a:normAutofit/>
          </a:bodyPr>
          <a:lstStyle/>
          <a:p>
            <a:r>
              <a:rPr lang="en-US" sz="3600" b="1" dirty="0" smtClean="0"/>
              <a:t>Current State of Healthcare Employment</a:t>
            </a:r>
            <a:endParaRPr lang="en-US" sz="3600" b="1" dirty="0"/>
          </a:p>
        </p:txBody>
      </p:sp>
      <p:sp>
        <p:nvSpPr>
          <p:cNvPr id="3" name="Content Placeholder 2"/>
          <p:cNvSpPr>
            <a:spLocks noGrp="1"/>
          </p:cNvSpPr>
          <p:nvPr>
            <p:ph idx="1"/>
          </p:nvPr>
        </p:nvSpPr>
        <p:spPr>
          <a:xfrm>
            <a:off x="457200" y="1371600"/>
            <a:ext cx="8229600" cy="4754563"/>
          </a:xfrm>
        </p:spPr>
        <p:txBody>
          <a:bodyPr/>
          <a:lstStyle/>
          <a:p>
            <a:r>
              <a:rPr lang="en-US" dirty="0" smtClean="0"/>
              <a:t>Bureau of Labor Statistics</a:t>
            </a:r>
          </a:p>
          <a:p>
            <a:r>
              <a:rPr lang="en-US" dirty="0" smtClean="0"/>
              <a:t>PPACA-Patient Protection Affordable Care Act</a:t>
            </a:r>
          </a:p>
          <a:p>
            <a:r>
              <a:rPr lang="en-US" dirty="0" smtClean="0"/>
              <a:t>HITECH-Health Information Technology for Economic and Clinical Health Act</a:t>
            </a:r>
          </a:p>
          <a:p>
            <a:pPr marL="0" indent="0">
              <a:buNone/>
            </a:pPr>
            <a:r>
              <a:rPr lang="en-US" dirty="0"/>
              <a:t> </a:t>
            </a:r>
            <a:r>
              <a:rPr lang="en-US" dirty="0" smtClean="0"/>
              <a:t>                             </a:t>
            </a:r>
            <a:endParaRPr lang="en-US" dirty="0"/>
          </a:p>
        </p:txBody>
      </p:sp>
      <p:pic>
        <p:nvPicPr>
          <p:cNvPr id="2050" name="Picture 2" descr="C:\Users\Jennifer\Documents\Hospital Staff Photo 000008566392  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962400"/>
            <a:ext cx="3238500" cy="214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07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Competencies Needed for Today’s Market</a:t>
            </a:r>
            <a:endParaRPr lang="en-US" sz="3600" b="1"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marL="0" indent="0">
              <a:buNone/>
            </a:pPr>
            <a:r>
              <a:rPr lang="en-US" sz="2800" b="1" dirty="0" smtClean="0"/>
              <a:t>Managers:</a:t>
            </a:r>
            <a:r>
              <a:rPr lang="en-US" sz="2800" dirty="0" smtClean="0"/>
              <a:t> </a:t>
            </a:r>
            <a:r>
              <a:rPr lang="en-US" sz="2800" b="1" dirty="0" smtClean="0"/>
              <a:t>Organizational alignment </a:t>
            </a:r>
            <a:r>
              <a:rPr lang="en-US" sz="2800" dirty="0" smtClean="0"/>
              <a:t>to ensure that yours and the Dept.’s performance is in direct alignment with your organization’s objectives. </a:t>
            </a:r>
          </a:p>
          <a:p>
            <a:pPr marL="0" indent="0">
              <a:buNone/>
            </a:pPr>
            <a:r>
              <a:rPr lang="en-US" sz="2800" b="1" dirty="0" smtClean="0"/>
              <a:t>Agility </a:t>
            </a:r>
            <a:r>
              <a:rPr lang="en-US" sz="2800" dirty="0" smtClean="0"/>
              <a:t>to be able to quickly adapt as well as have their team adapt to the changes in organization’s priorities.</a:t>
            </a:r>
          </a:p>
          <a:p>
            <a:pPr marL="0" indent="0">
              <a:buNone/>
            </a:pPr>
            <a:r>
              <a:rPr lang="en-US" sz="2800" b="1" dirty="0" smtClean="0"/>
              <a:t>Business savvy </a:t>
            </a:r>
            <a:r>
              <a:rPr lang="en-US" sz="2800" dirty="0" smtClean="0"/>
              <a:t>to have the knowledge and experience to run your Dept. as a lean but profitable business.</a:t>
            </a:r>
          </a:p>
          <a:p>
            <a:pPr marL="0" indent="0">
              <a:buNone/>
            </a:pPr>
            <a:r>
              <a:rPr lang="en-US" sz="2800" b="1" dirty="0" smtClean="0"/>
              <a:t>Strategic thinking </a:t>
            </a:r>
            <a:r>
              <a:rPr lang="en-US" sz="2800" dirty="0" smtClean="0"/>
              <a:t>to be able to provide action plan solutions for cost savings and/or financial growth.</a:t>
            </a:r>
          </a:p>
          <a:p>
            <a:pPr marL="0" indent="0">
              <a:buNone/>
            </a:pPr>
            <a:r>
              <a:rPr lang="en-US" sz="2800" b="1" dirty="0" smtClean="0"/>
              <a:t>High level communication skills </a:t>
            </a:r>
            <a:r>
              <a:rPr lang="en-US" sz="2800" dirty="0" smtClean="0"/>
              <a:t>for building relationships with all levels to include the C-Suite.</a:t>
            </a:r>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3715009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Review: Career Tips to be More Effective</a:t>
            </a:r>
            <a:endParaRPr lang="en-US" sz="3600" b="1" dirty="0"/>
          </a:p>
        </p:txBody>
      </p:sp>
      <p:sp>
        <p:nvSpPr>
          <p:cNvPr id="3" name="Content Placeholder 2"/>
          <p:cNvSpPr>
            <a:spLocks noGrp="1"/>
          </p:cNvSpPr>
          <p:nvPr>
            <p:ph idx="1"/>
          </p:nvPr>
        </p:nvSpPr>
        <p:spPr/>
        <p:txBody>
          <a:bodyPr>
            <a:normAutofit/>
          </a:bodyPr>
          <a:lstStyle/>
          <a:p>
            <a:r>
              <a:rPr lang="en-US" sz="2800" dirty="0" smtClean="0"/>
              <a:t>Stay abreast of current and future changes!</a:t>
            </a:r>
          </a:p>
          <a:p>
            <a:r>
              <a:rPr lang="en-US" sz="2800" dirty="0" smtClean="0"/>
              <a:t>Take the time and investment to continually update your skills to be current!</a:t>
            </a:r>
          </a:p>
          <a:p>
            <a:r>
              <a:rPr lang="en-US" sz="2800" dirty="0" smtClean="0"/>
              <a:t>Be active in your regional and national associations not just for knowledge but for networking as well!</a:t>
            </a:r>
          </a:p>
          <a:p>
            <a:r>
              <a:rPr lang="en-US" sz="2800" dirty="0" smtClean="0"/>
              <a:t>Perfect marketing yourself and the value you bring from the resume presentation to communicating up!</a:t>
            </a:r>
          </a:p>
          <a:p>
            <a:r>
              <a:rPr lang="en-US" sz="2800" dirty="0" smtClean="0"/>
              <a:t>Take control of your career-no one will take better care of YOUR career then yourself! </a:t>
            </a:r>
          </a:p>
          <a:p>
            <a:endParaRPr lang="en-US" sz="2800" dirty="0"/>
          </a:p>
        </p:txBody>
      </p:sp>
    </p:spTree>
    <p:extLst>
      <p:ext uri="{BB962C8B-B14F-4D97-AF65-F5344CB8AC3E}">
        <p14:creationId xmlns:p14="http://schemas.microsoft.com/office/powerpoint/2010/main" val="1641271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nnifer\Documents\Print Ad in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22767"/>
            <a:ext cx="6858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73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Bureau of Labor Statistics</a:t>
            </a:r>
            <a:endParaRPr lang="en-US" sz="3200" b="1" dirty="0"/>
          </a:p>
        </p:txBody>
      </p:sp>
      <p:sp>
        <p:nvSpPr>
          <p:cNvPr id="5" name="Content Placeholder 4"/>
          <p:cNvSpPr>
            <a:spLocks noGrp="1"/>
          </p:cNvSpPr>
          <p:nvPr>
            <p:ph idx="1"/>
          </p:nvPr>
        </p:nvSpPr>
        <p:spPr>
          <a:xfrm>
            <a:off x="457200" y="1371600"/>
            <a:ext cx="8229600" cy="4754563"/>
          </a:xfrm>
        </p:spPr>
        <p:txBody>
          <a:bodyPr>
            <a:noAutofit/>
          </a:bodyPr>
          <a:lstStyle/>
          <a:p>
            <a:pPr marL="0" indent="0">
              <a:buNone/>
            </a:pPr>
            <a:r>
              <a:rPr lang="en-US" sz="2800" dirty="0" smtClean="0"/>
              <a:t>When the Bureau of Labor Statistics released its 2010-2020 employment projections-Healthcare and related services dominated the list.</a:t>
            </a:r>
          </a:p>
          <a:p>
            <a:pPr marL="0" indent="0">
              <a:buNone/>
            </a:pPr>
            <a:r>
              <a:rPr lang="en-US" sz="2800" dirty="0" smtClean="0"/>
              <a:t>According to BLS employment projections, Healthcare support occupations were projected to grow 34.5% overall in this decade. Personal care related service occupations at 26.8% with Healthcare practitioners and technicians at 25.9%.</a:t>
            </a:r>
          </a:p>
          <a:p>
            <a:pPr marL="0" indent="0">
              <a:buNone/>
            </a:pPr>
            <a:r>
              <a:rPr lang="en-US" sz="2800" dirty="0" smtClean="0"/>
              <a:t>This is due to the large aging “Baby Boomer” population and to the Obama Healthcare Reform.</a:t>
            </a:r>
            <a:endParaRPr lang="en-US" sz="2800" dirty="0"/>
          </a:p>
        </p:txBody>
      </p:sp>
    </p:spTree>
    <p:extLst>
      <p:ext uri="{BB962C8B-B14F-4D97-AF65-F5344CB8AC3E}">
        <p14:creationId xmlns:p14="http://schemas.microsoft.com/office/powerpoint/2010/main" val="64526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Patient Protection Affordable Care Act</a:t>
            </a:r>
            <a:endParaRPr lang="en-US" sz="3200" b="1" dirty="0"/>
          </a:p>
        </p:txBody>
      </p:sp>
      <p:sp>
        <p:nvSpPr>
          <p:cNvPr id="3" name="Content Placeholder 2"/>
          <p:cNvSpPr>
            <a:spLocks noGrp="1"/>
          </p:cNvSpPr>
          <p:nvPr>
            <p:ph idx="1"/>
          </p:nvPr>
        </p:nvSpPr>
        <p:spPr>
          <a:xfrm>
            <a:off x="457200" y="1295400"/>
            <a:ext cx="8229600" cy="4830763"/>
          </a:xfrm>
        </p:spPr>
        <p:txBody>
          <a:bodyPr>
            <a:noAutofit/>
          </a:bodyPr>
          <a:lstStyle/>
          <a:p>
            <a:pPr marL="0" indent="0">
              <a:buNone/>
            </a:pPr>
            <a:r>
              <a:rPr lang="en-US" sz="2400" dirty="0" smtClean="0"/>
              <a:t>PPACA: government mandated universal healthcare coverage with emphasis on primary care. In 2012 the US Supreme Court ruled that Congress acted within its authority when enacting the healthcare reform law.</a:t>
            </a:r>
            <a:endParaRPr lang="en-US" sz="2400" dirty="0"/>
          </a:p>
          <a:p>
            <a:pPr marL="0" indent="0">
              <a:buNone/>
            </a:pPr>
            <a:r>
              <a:rPr lang="en-US" sz="2400" dirty="0" smtClean="0"/>
              <a:t>“Today Medicare covers almost all of the population age 65 and up. If this Health Reform takes effect then an estimated 32 million more of younger Americans will have healthcare coverage who require fewer hospital stays. The demand for more Primary Care and Outpatient facilities as well Preventative Care programs will increase” stated Charles Roehrig</a:t>
            </a:r>
            <a:r>
              <a:rPr lang="en-US" sz="2400" dirty="0"/>
              <a:t>;</a:t>
            </a:r>
            <a:r>
              <a:rPr lang="en-US" sz="2400" dirty="0" smtClean="0"/>
              <a:t> Director of the Altarum Center for Studying Health Spending.”</a:t>
            </a:r>
          </a:p>
          <a:p>
            <a:pPr marL="0" indent="0">
              <a:buNone/>
            </a:pPr>
            <a:r>
              <a:rPr lang="en-US" sz="2400" dirty="0" smtClean="0"/>
              <a:t>NOTE: Since then we all seen this to be the case!!</a:t>
            </a:r>
            <a:endParaRPr lang="en-US" sz="2400" dirty="0"/>
          </a:p>
        </p:txBody>
      </p:sp>
    </p:spTree>
    <p:extLst>
      <p:ext uri="{BB962C8B-B14F-4D97-AF65-F5344CB8AC3E}">
        <p14:creationId xmlns:p14="http://schemas.microsoft.com/office/powerpoint/2010/main" val="2684593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Patient Protection Affordable Care Act</a:t>
            </a:r>
            <a:endParaRPr lang="en-US" sz="3200" b="1" dirty="0"/>
          </a:p>
        </p:txBody>
      </p:sp>
      <p:sp>
        <p:nvSpPr>
          <p:cNvPr id="3" name="Content Placeholder 2"/>
          <p:cNvSpPr>
            <a:spLocks noGrp="1"/>
          </p:cNvSpPr>
          <p:nvPr>
            <p:ph idx="1"/>
          </p:nvPr>
        </p:nvSpPr>
        <p:spPr/>
        <p:txBody>
          <a:bodyPr>
            <a:normAutofit/>
          </a:bodyPr>
          <a:lstStyle/>
          <a:p>
            <a:pPr marL="0" indent="0">
              <a:buNone/>
            </a:pPr>
            <a:r>
              <a:rPr lang="en-US" sz="2800" dirty="0" smtClean="0"/>
              <a:t>Due to emphasis in this Reform on Primary Care and with more funding for prevention programs the demand for Diagnostic Technicians such in Lab and Radiology areas will increase! </a:t>
            </a:r>
          </a:p>
          <a:p>
            <a:pPr marL="0" indent="0">
              <a:buNone/>
            </a:pPr>
            <a:endParaRPr lang="en-US" sz="2800" dirty="0"/>
          </a:p>
          <a:p>
            <a:pPr marL="0" indent="0">
              <a:buNone/>
            </a:pPr>
            <a:r>
              <a:rPr lang="en-US" sz="2800" dirty="0" smtClean="0"/>
              <a:t>For the Medical </a:t>
            </a:r>
            <a:r>
              <a:rPr lang="en-US" sz="2800" dirty="0"/>
              <a:t>E</a:t>
            </a:r>
            <a:r>
              <a:rPr lang="en-US" sz="2800" dirty="0" smtClean="0"/>
              <a:t>quipment Service Industry, the higher demand for diagnostics, the more equipment is needed that has to serviced and maintained.</a:t>
            </a:r>
            <a:endParaRPr lang="en-US" sz="2800" dirty="0"/>
          </a:p>
        </p:txBody>
      </p:sp>
    </p:spTree>
    <p:extLst>
      <p:ext uri="{BB962C8B-B14F-4D97-AF65-F5344CB8AC3E}">
        <p14:creationId xmlns:p14="http://schemas.microsoft.com/office/powerpoint/2010/main" val="68714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Health Information Technology for Economic &amp; Clinical Health Act </a:t>
            </a:r>
            <a:endParaRPr lang="en-US" sz="3200" b="1" dirty="0"/>
          </a:p>
        </p:txBody>
      </p:sp>
      <p:sp>
        <p:nvSpPr>
          <p:cNvPr id="3" name="Content Placeholder 2"/>
          <p:cNvSpPr>
            <a:spLocks noGrp="1"/>
          </p:cNvSpPr>
          <p:nvPr>
            <p:ph idx="1"/>
          </p:nvPr>
        </p:nvSpPr>
        <p:spPr/>
        <p:txBody>
          <a:bodyPr>
            <a:normAutofit/>
          </a:bodyPr>
          <a:lstStyle/>
          <a:p>
            <a:pPr marL="0" indent="0">
              <a:buNone/>
            </a:pPr>
            <a:r>
              <a:rPr lang="en-US" sz="2400" dirty="0" smtClean="0"/>
              <a:t>HITECH Act mandates that all Healthcare Employers roll out EHRs (Electronic Health Records) by 2014 or will face Medicare reimbursement payout cuts. With the large “Baby Boomer” population aging and eligible for Medicare coverage that is a major loss in revenue if compliance is not met.</a:t>
            </a:r>
          </a:p>
          <a:p>
            <a:pPr marL="0" indent="0">
              <a:buNone/>
            </a:pPr>
            <a:r>
              <a:rPr lang="en-US" sz="2400" dirty="0" smtClean="0"/>
              <a:t>Consequently the demand for the IT skillset has dramatically increased in Healthcare where OEMs, Service Organizations, and Consultants have “jumped on the band wagon” to partner with Hospitals to provide those service offerings.</a:t>
            </a:r>
          </a:p>
          <a:p>
            <a:pPr marL="0" indent="0">
              <a:buNone/>
            </a:pPr>
            <a:r>
              <a:rPr lang="en-US" sz="2400" dirty="0" smtClean="0"/>
              <a:t>HITECH is not just about IT, but workflow design, data analysis,</a:t>
            </a:r>
          </a:p>
          <a:p>
            <a:pPr marL="0" indent="0">
              <a:buNone/>
            </a:pPr>
            <a:r>
              <a:rPr lang="en-US" sz="2400" dirty="0" smtClean="0"/>
              <a:t>system and medical device integration.</a:t>
            </a:r>
          </a:p>
          <a:p>
            <a:pPr marL="0" indent="0">
              <a:buNone/>
            </a:pPr>
            <a:endParaRPr lang="en-US" sz="2400" dirty="0"/>
          </a:p>
        </p:txBody>
      </p:sp>
    </p:spTree>
    <p:extLst>
      <p:ext uri="{BB962C8B-B14F-4D97-AF65-F5344CB8AC3E}">
        <p14:creationId xmlns:p14="http://schemas.microsoft.com/office/powerpoint/2010/main" val="3524343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Health Information Technology for Economic &amp; Clinical Health Act </a:t>
            </a:r>
            <a:endParaRPr lang="en-US" sz="3200" b="1" dirty="0"/>
          </a:p>
        </p:txBody>
      </p:sp>
      <p:sp>
        <p:nvSpPr>
          <p:cNvPr id="3" name="Content Placeholder 2"/>
          <p:cNvSpPr>
            <a:spLocks noGrp="1"/>
          </p:cNvSpPr>
          <p:nvPr>
            <p:ph idx="1"/>
          </p:nvPr>
        </p:nvSpPr>
        <p:spPr/>
        <p:txBody>
          <a:bodyPr>
            <a:normAutofit/>
          </a:bodyPr>
          <a:lstStyle/>
          <a:p>
            <a:pPr marL="0" indent="0">
              <a:buNone/>
            </a:pPr>
            <a:r>
              <a:rPr lang="en-US" sz="2400" dirty="0" smtClean="0"/>
              <a:t>The skillsets in demand are a combination of IT and Healthcare backgrounds and of course Project Managers with leadership experience in those areas</a:t>
            </a:r>
            <a:r>
              <a:rPr lang="en-US" sz="2400" dirty="0"/>
              <a:t>. The ability to create, adapt, and manage change is another major skillset </a:t>
            </a:r>
            <a:r>
              <a:rPr lang="en-US" sz="2400" dirty="0" smtClean="0"/>
              <a:t>required.</a:t>
            </a:r>
          </a:p>
          <a:p>
            <a:pPr marL="0" indent="0">
              <a:buNone/>
            </a:pPr>
            <a:r>
              <a:rPr lang="en-US" sz="2400" dirty="0" smtClean="0"/>
              <a:t>Currently with all of the Electronic Medical Records having the possibility of being accessible to “hackers” or for “ransom” the Cyber Security issue is a major concern for Health Systems.</a:t>
            </a:r>
          </a:p>
          <a:p>
            <a:pPr marL="0" indent="0">
              <a:buNone/>
            </a:pPr>
            <a:r>
              <a:rPr lang="en-US" sz="2400" dirty="0" smtClean="0"/>
              <a:t>Health System and service organizations have created “hybrid” positions such as a CE Manager and/or BMET-IT Specialist who overseas Medical </a:t>
            </a:r>
            <a:r>
              <a:rPr lang="en-US" sz="2400" dirty="0"/>
              <a:t>D</a:t>
            </a:r>
            <a:r>
              <a:rPr lang="en-US" sz="2400" dirty="0" smtClean="0"/>
              <a:t>evice </a:t>
            </a:r>
            <a:r>
              <a:rPr lang="en-US" sz="2400" dirty="0"/>
              <a:t>I</a:t>
            </a:r>
            <a:r>
              <a:rPr lang="en-US" sz="2400" dirty="0" smtClean="0"/>
              <a:t>ntegration, EMRs, and </a:t>
            </a:r>
            <a:r>
              <a:rPr lang="en-US" sz="2400" dirty="0"/>
              <a:t>C</a:t>
            </a:r>
            <a:r>
              <a:rPr lang="en-US" sz="2400" dirty="0" smtClean="0"/>
              <a:t>yber Security. </a:t>
            </a:r>
          </a:p>
          <a:p>
            <a:pPr marL="0" indent="0">
              <a:buNone/>
            </a:pPr>
            <a:r>
              <a:rPr lang="en-US" sz="2400" b="1" dirty="0" smtClean="0"/>
              <a:t>NOTE: CompTIA offers training and certifications in these areas.</a:t>
            </a:r>
          </a:p>
          <a:p>
            <a:pPr marL="0" indent="0">
              <a:buNone/>
            </a:pPr>
            <a:endParaRPr lang="en-US" sz="2400" dirty="0" smtClean="0"/>
          </a:p>
        </p:txBody>
      </p:sp>
    </p:spTree>
    <p:extLst>
      <p:ext uri="{BB962C8B-B14F-4D97-AF65-F5344CB8AC3E}">
        <p14:creationId xmlns:p14="http://schemas.microsoft.com/office/powerpoint/2010/main" val="3247020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Hospital/Systems are Doing</a:t>
            </a:r>
            <a:endParaRPr lang="en-US" sz="3600" b="1" dirty="0"/>
          </a:p>
        </p:txBody>
      </p:sp>
      <p:sp>
        <p:nvSpPr>
          <p:cNvPr id="3" name="Content Placeholder 2"/>
          <p:cNvSpPr>
            <a:spLocks noGrp="1"/>
          </p:cNvSpPr>
          <p:nvPr>
            <p:ph idx="1"/>
          </p:nvPr>
        </p:nvSpPr>
        <p:spPr/>
        <p:txBody>
          <a:bodyPr>
            <a:normAutofit/>
          </a:bodyPr>
          <a:lstStyle/>
          <a:p>
            <a:pPr marL="0" indent="0">
              <a:buNone/>
            </a:pPr>
            <a:r>
              <a:rPr lang="en-US" dirty="0" smtClean="0"/>
              <a:t>Hospitals/Systems are in a constant state of change today while having to sustain financially. </a:t>
            </a:r>
          </a:p>
          <a:p>
            <a:pPr marL="0" indent="0">
              <a:buNone/>
            </a:pPr>
            <a:r>
              <a:rPr lang="en-US" dirty="0" smtClean="0"/>
              <a:t> </a:t>
            </a:r>
          </a:p>
          <a:p>
            <a:r>
              <a:rPr lang="en-US" dirty="0" smtClean="0"/>
              <a:t>Consultants</a:t>
            </a:r>
          </a:p>
          <a:p>
            <a:r>
              <a:rPr lang="en-US" dirty="0" smtClean="0"/>
              <a:t>Lean </a:t>
            </a:r>
            <a:r>
              <a:rPr lang="en-US" dirty="0"/>
              <a:t>S</a:t>
            </a:r>
            <a:r>
              <a:rPr lang="en-US" dirty="0" smtClean="0"/>
              <a:t>ix Sigma Programs</a:t>
            </a:r>
          </a:p>
          <a:p>
            <a:r>
              <a:rPr lang="en-US" dirty="0" smtClean="0"/>
              <a:t>Mergers/Acquisitions</a:t>
            </a:r>
          </a:p>
          <a:p>
            <a:r>
              <a:rPr lang="en-US" dirty="0" smtClean="0"/>
              <a:t>Investment Groups               </a:t>
            </a:r>
          </a:p>
        </p:txBody>
      </p:sp>
      <p:pic>
        <p:nvPicPr>
          <p:cNvPr id="1026" name="Picture 2" descr="C:\Users\Jennifer\Documents\Handshake Photo 000001193229 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86198"/>
            <a:ext cx="2560320" cy="261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49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Autofit/>
          </a:bodyPr>
          <a:lstStyle/>
          <a:p>
            <a:pPr marL="0" indent="0">
              <a:buNone/>
            </a:pPr>
            <a:r>
              <a:rPr lang="en-US" sz="2800" b="1" dirty="0" smtClean="0"/>
              <a:t>Consultants:</a:t>
            </a:r>
            <a:r>
              <a:rPr lang="en-US" sz="2800" dirty="0" smtClean="0"/>
              <a:t> For every area of operations including HR and C-Suite succession planning. </a:t>
            </a:r>
          </a:p>
          <a:p>
            <a:pPr marL="0" indent="0">
              <a:buNone/>
            </a:pPr>
            <a:r>
              <a:rPr lang="en-US" sz="2800" dirty="0" smtClean="0"/>
              <a:t>ACHE Conferences even had Seminars on how to be a Consultant and the room was packed !!</a:t>
            </a:r>
          </a:p>
          <a:p>
            <a:pPr marL="0" indent="0">
              <a:buNone/>
            </a:pPr>
            <a:r>
              <a:rPr lang="en-US" sz="2800" b="1" dirty="0" smtClean="0"/>
              <a:t>Lean Six Sigma Programs: </a:t>
            </a:r>
            <a:r>
              <a:rPr lang="en-US" sz="2800" dirty="0" smtClean="0"/>
              <a:t>Hospitals today have to run their operations like a business, lean and efficient while still providing quality care.</a:t>
            </a:r>
          </a:p>
          <a:p>
            <a:pPr marL="0" indent="0">
              <a:buNone/>
            </a:pPr>
            <a:r>
              <a:rPr lang="en-US" sz="2800" dirty="0" smtClean="0"/>
              <a:t>Ex: Baptist Health System in Alabama went from $27 Million in losses in 2007 and 67% employee retention rate to 115% net revenue increase with 86% employee retention rate today.</a:t>
            </a:r>
          </a:p>
          <a:p>
            <a:endParaRPr lang="en-US" dirty="0" smtClean="0"/>
          </a:p>
          <a:p>
            <a:endParaRPr lang="en-US" dirty="0"/>
          </a:p>
        </p:txBody>
      </p:sp>
    </p:spTree>
    <p:extLst>
      <p:ext uri="{BB962C8B-B14F-4D97-AF65-F5344CB8AC3E}">
        <p14:creationId xmlns:p14="http://schemas.microsoft.com/office/powerpoint/2010/main" val="223079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1665</Words>
  <Application>Microsoft Office PowerPoint</Application>
  <PresentationFormat>On-screen Show (4:3)</PresentationFormat>
  <Paragraphs>120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Advancing Your Career in Today’s Marketplace</vt:lpstr>
      <vt:lpstr>Current State of Healthcare Employment</vt:lpstr>
      <vt:lpstr>Bureau of Labor Statistics</vt:lpstr>
      <vt:lpstr>Patient Protection Affordable Care Act</vt:lpstr>
      <vt:lpstr>Patient Protection Affordable Care Act</vt:lpstr>
      <vt:lpstr>Health Information Technology for Economic &amp; Clinical Health Act </vt:lpstr>
      <vt:lpstr>Health Information Technology for Economic &amp; Clinical Health Act </vt:lpstr>
      <vt:lpstr>What Hospital/Systems are Doing</vt:lpstr>
      <vt:lpstr> </vt:lpstr>
      <vt:lpstr>PowerPoint Presentation</vt:lpstr>
      <vt:lpstr>Successful Career Paths</vt:lpstr>
      <vt:lpstr>What Does Success Mean to You?</vt:lpstr>
      <vt:lpstr>Today’s Workforce Population and Differences</vt:lpstr>
      <vt:lpstr>Today’s Workforce Population and Differences</vt:lpstr>
      <vt:lpstr>The Value of Understanding These Differences</vt:lpstr>
      <vt:lpstr>Managing Your Career</vt:lpstr>
      <vt:lpstr>Career Management Cycle</vt:lpstr>
      <vt:lpstr>Career Management Cycle</vt:lpstr>
      <vt:lpstr>Competencies Needed for Today’s Market</vt:lpstr>
      <vt:lpstr>Competencies Needed for Today’s Market</vt:lpstr>
      <vt:lpstr>Review: Career Tips to be More Effective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Yourself in This Economy</dc:title>
  <dc:creator>Jennifer</dc:creator>
  <cp:lastModifiedBy>Jennifer</cp:lastModifiedBy>
  <cp:revision>51</cp:revision>
  <cp:lastPrinted>2012-08-11T18:05:47Z</cp:lastPrinted>
  <dcterms:created xsi:type="dcterms:W3CDTF">2012-04-07T22:31:16Z</dcterms:created>
  <dcterms:modified xsi:type="dcterms:W3CDTF">2018-03-31T14:27:31Z</dcterms:modified>
</cp:coreProperties>
</file>