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  <p:sldMasterId id="2147483779" r:id="rId2"/>
  </p:sldMasterIdLst>
  <p:notesMasterIdLst>
    <p:notesMasterId r:id="rId24"/>
  </p:notesMasterIdLst>
  <p:handoutMasterIdLst>
    <p:handoutMasterId r:id="rId25"/>
  </p:handoutMasterIdLst>
  <p:sldIdLst>
    <p:sldId id="298" r:id="rId3"/>
    <p:sldId id="257" r:id="rId4"/>
    <p:sldId id="258" r:id="rId5"/>
    <p:sldId id="260" r:id="rId6"/>
    <p:sldId id="299" r:id="rId7"/>
    <p:sldId id="269" r:id="rId8"/>
    <p:sldId id="270" r:id="rId9"/>
    <p:sldId id="275" r:id="rId10"/>
    <p:sldId id="297" r:id="rId11"/>
    <p:sldId id="294" r:id="rId12"/>
    <p:sldId id="296" r:id="rId13"/>
    <p:sldId id="300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93" r:id="rId22"/>
    <p:sldId id="274" r:id="rId23"/>
  </p:sldIdLst>
  <p:sldSz cx="9144000" cy="6858000" type="screen4x3"/>
  <p:notesSz cx="70104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641"/>
    <a:srgbClr val="0469AA"/>
    <a:srgbClr val="28ACE2"/>
    <a:srgbClr val="005789"/>
    <a:srgbClr val="DDD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8010"/>
          </a:xfrm>
          <a:prstGeom prst="rect">
            <a:avLst/>
          </a:prstGeom>
        </p:spPr>
        <p:txBody>
          <a:bodyPr vert="horz" lIns="88550" tIns="44275" rIns="88550" bIns="442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8010"/>
          </a:xfrm>
          <a:prstGeom prst="rect">
            <a:avLst/>
          </a:prstGeom>
        </p:spPr>
        <p:txBody>
          <a:bodyPr vert="horz" lIns="88550" tIns="44275" rIns="88550" bIns="44275" rtlCol="0"/>
          <a:lstStyle>
            <a:lvl1pPr algn="r">
              <a:defRPr sz="1200"/>
            </a:lvl1pPr>
          </a:lstStyle>
          <a:p>
            <a:fld id="{ADE3E728-6090-42B3-ABF0-DA038C2CD630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3041"/>
            <a:ext cx="3038145" cy="468010"/>
          </a:xfrm>
          <a:prstGeom prst="rect">
            <a:avLst/>
          </a:prstGeom>
        </p:spPr>
        <p:txBody>
          <a:bodyPr vert="horz" lIns="88550" tIns="44275" rIns="88550" bIns="442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903041"/>
            <a:ext cx="3038145" cy="468010"/>
          </a:xfrm>
          <a:prstGeom prst="rect">
            <a:avLst/>
          </a:prstGeom>
        </p:spPr>
        <p:txBody>
          <a:bodyPr vert="horz" lIns="88550" tIns="44275" rIns="88550" bIns="44275" rtlCol="0" anchor="b"/>
          <a:lstStyle>
            <a:lvl1pPr algn="r">
              <a:defRPr sz="1200"/>
            </a:lvl1pPr>
          </a:lstStyle>
          <a:p>
            <a:fld id="{2CEAE05D-BB34-440C-9D92-D4A171FC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70257"/>
          </a:xfrm>
          <a:prstGeom prst="rect">
            <a:avLst/>
          </a:prstGeom>
        </p:spPr>
        <p:txBody>
          <a:bodyPr vert="horz" lIns="93599" tIns="46799" rIns="93599" bIns="4679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70257"/>
          </a:xfrm>
          <a:prstGeom prst="rect">
            <a:avLst/>
          </a:prstGeom>
        </p:spPr>
        <p:txBody>
          <a:bodyPr vert="horz" lIns="93599" tIns="46799" rIns="93599" bIns="46799" rtlCol="0"/>
          <a:lstStyle>
            <a:lvl1pPr algn="r">
              <a:defRPr sz="1300"/>
            </a:lvl1pPr>
          </a:lstStyle>
          <a:p>
            <a:fld id="{158458BF-1FC6-514D-ACDC-82AEC0ED5222}" type="datetimeFigureOut">
              <a:rPr lang="en-US" smtClean="0"/>
              <a:t>3/28/2019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9" tIns="46799" rIns="93599" bIns="4679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10564"/>
            <a:ext cx="5608320" cy="3690462"/>
          </a:xfrm>
          <a:prstGeom prst="rect">
            <a:avLst/>
          </a:prstGeom>
        </p:spPr>
        <p:txBody>
          <a:bodyPr vert="horz" lIns="93599" tIns="46799" rIns="93599" bIns="467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37840" cy="470256"/>
          </a:xfrm>
          <a:prstGeom prst="rect">
            <a:avLst/>
          </a:prstGeom>
        </p:spPr>
        <p:txBody>
          <a:bodyPr vert="horz" lIns="93599" tIns="46799" rIns="93599" bIns="4679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4"/>
            <a:ext cx="3037840" cy="470256"/>
          </a:xfrm>
          <a:prstGeom prst="rect">
            <a:avLst/>
          </a:prstGeom>
        </p:spPr>
        <p:txBody>
          <a:bodyPr vert="horz" lIns="93599" tIns="46799" rIns="93599" bIns="46799" rtlCol="0" anchor="b"/>
          <a:lstStyle>
            <a:lvl1pPr algn="r">
              <a:defRPr sz="1300"/>
            </a:lvl1pPr>
          </a:lstStyle>
          <a:p>
            <a:fld id="{42589599-94E6-EF46-900C-804257480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8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5C11-4ECA-4C40-A871-C59FB1F9F3F9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2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A89A-87ED-4CDC-9F94-17C5FFFE8A1D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C1A2-1CB4-4324-9E8C-5255DACF7AAD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07E43B-A9D7-466C-A5FB-79E75FDB53C1}"/>
              </a:ext>
            </a:extLst>
          </p:cNvPr>
          <p:cNvSpPr/>
          <p:nvPr userDrawn="1"/>
        </p:nvSpPr>
        <p:spPr>
          <a:xfrm>
            <a:off x="0" y="609600"/>
            <a:ext cx="9144000" cy="559293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800" y="1676400"/>
            <a:ext cx="57150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CAAE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00400"/>
            <a:ext cx="5715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1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7B933-E49F-4212-B9EA-56EC66D39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-1761"/>
            <a:ext cx="4797481" cy="620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1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9"/>
            <a:ext cx="76200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8B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76200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BCEEA1-BCF7-4665-8076-2126319092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-807712"/>
            <a:ext cx="3045634" cy="33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1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1F9AA4-C748-4AAF-9783-50AD2A8B9C39}"/>
              </a:ext>
            </a:extLst>
          </p:cNvPr>
          <p:cNvSpPr/>
          <p:nvPr userDrawn="1"/>
        </p:nvSpPr>
        <p:spPr>
          <a:xfrm>
            <a:off x="0" y="0"/>
            <a:ext cx="9144000" cy="620253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886" y="2676525"/>
            <a:ext cx="5980114" cy="1362075"/>
          </a:xfrm>
        </p:spPr>
        <p:txBody>
          <a:bodyPr anchor="t"/>
          <a:lstStyle>
            <a:lvl1pPr algn="l">
              <a:defRPr sz="4000" b="1" cap="all">
                <a:solidFill>
                  <a:srgbClr val="2CAAE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2886" y="1152525"/>
            <a:ext cx="5980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C15D56-227F-46BD-8B42-62D4154F4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1" y="1"/>
            <a:ext cx="4820153" cy="62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77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9"/>
            <a:ext cx="75438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8B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82725"/>
            <a:ext cx="35814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82725"/>
            <a:ext cx="38100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BA0DE-D0A1-45D9-A9B9-AE6ACB6D3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-807712"/>
            <a:ext cx="3045634" cy="33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2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9"/>
            <a:ext cx="76962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08B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A0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2BD7F5-4B54-4721-ACD2-8AE5E8B52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-807712"/>
            <a:ext cx="3045634" cy="33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0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21D844-2F0B-4263-A615-4E43F251C9E7}"/>
              </a:ext>
            </a:extLst>
          </p:cNvPr>
          <p:cNvSpPr/>
          <p:nvPr userDrawn="1"/>
        </p:nvSpPr>
        <p:spPr>
          <a:xfrm>
            <a:off x="0" y="0"/>
            <a:ext cx="9144000" cy="6202539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362200" y="1828800"/>
            <a:ext cx="6096000" cy="215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3BFD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40F9C-45ED-4EC4-BCEF-96AEFBC48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16409"/>
            <a:ext cx="4706106" cy="60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40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A67DBF-104D-41BE-ABA8-4671FA7B58EA}"/>
              </a:ext>
            </a:extLst>
          </p:cNvPr>
          <p:cNvSpPr/>
          <p:nvPr userDrawn="1"/>
        </p:nvSpPr>
        <p:spPr>
          <a:xfrm>
            <a:off x="0" y="1219200"/>
            <a:ext cx="3465515" cy="4926013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>
                <a:solidFill>
                  <a:srgbClr val="F08B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54AF4E-29D4-45F9-B959-AC6F28FAB611}"/>
              </a:ext>
            </a:extLst>
          </p:cNvPr>
          <p:cNvSpPr/>
          <p:nvPr userDrawn="1"/>
        </p:nvSpPr>
        <p:spPr>
          <a:xfrm>
            <a:off x="3465515" y="-1582"/>
            <a:ext cx="5678485" cy="610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2264D-EAA2-4046-BFF3-FFA99A695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381000"/>
            <a:ext cx="1968852" cy="21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4800600"/>
            <a:ext cx="5372100" cy="566739"/>
          </a:xfrm>
        </p:spPr>
        <p:txBody>
          <a:bodyPr anchor="b"/>
          <a:lstStyle>
            <a:lvl1pPr algn="l">
              <a:defRPr sz="2000" b="1">
                <a:solidFill>
                  <a:srgbClr val="00A0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00" y="5367338"/>
            <a:ext cx="53721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0425-13E5-40D4-B3FF-2CFABCE182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5EB501-2396-448A-96EC-14CAEC769298}"/>
              </a:ext>
            </a:extLst>
          </p:cNvPr>
          <p:cNvSpPr/>
          <p:nvPr userDrawn="1"/>
        </p:nvSpPr>
        <p:spPr>
          <a:xfrm>
            <a:off x="-1" y="-2"/>
            <a:ext cx="2590802" cy="6858001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0354F6D-84A5-4B1D-8C63-2A91549F3756}"/>
              </a:ext>
            </a:extLst>
          </p:cNvPr>
          <p:cNvSpPr/>
          <p:nvPr userDrawn="1"/>
        </p:nvSpPr>
        <p:spPr>
          <a:xfrm rot="16200000">
            <a:off x="-609600" y="2027238"/>
            <a:ext cx="5562600" cy="160019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D1BF66-B9CB-4941-AB5E-B098D24DC297}"/>
              </a:ext>
            </a:extLst>
          </p:cNvPr>
          <p:cNvSpPr/>
          <p:nvPr userDrawn="1"/>
        </p:nvSpPr>
        <p:spPr>
          <a:xfrm>
            <a:off x="1676400" y="0"/>
            <a:ext cx="74676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ACB060-529A-4ADD-82F6-9F89D3E7C4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0" y="-1"/>
            <a:ext cx="4800600" cy="620833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6100" y="612775"/>
            <a:ext cx="53721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0F3B54B-0317-4325-B43E-2140BAF1B019}"/>
              </a:ext>
            </a:extLst>
          </p:cNvPr>
          <p:cNvSpPr txBox="1">
            <a:spLocks/>
          </p:cNvSpPr>
          <p:nvPr userDrawn="1"/>
        </p:nvSpPr>
        <p:spPr>
          <a:xfrm>
            <a:off x="381000" y="6446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AAMI 2019 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www.aami.org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1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8AAF-5B1C-4EB7-993F-43773208FEBD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2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6EFB-E969-4B85-BEA2-7169B9709750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6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175-1F2D-42BE-A677-911C1AB705D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176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AAE7-09E3-4BAF-ABF5-19507E304322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6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8D65-A0A6-46F9-9D14-4C667BC09690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AAF1-AA2E-46B8-BD07-EE5368071C9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4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A0667A0-4FCB-4E51-873E-677D882E2186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A175-1F2D-42BE-A677-911C1AB705D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930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CBA175-1F2D-42BE-A677-911C1AB705D8}" type="datetime1">
              <a:rPr lang="en-US" smtClean="0"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76A7BA-6DD5-114A-BBE3-E6A960CFAB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8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E57070-60A4-497C-A1E7-6C936886F4FE}"/>
              </a:ext>
            </a:extLst>
          </p:cNvPr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81000" y="6446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CAAE2"/>
                </a:solidFill>
                <a:latin typeface="Arial" charset="0"/>
                <a:ea typeface="Arial" charset="0"/>
                <a:cs typeface="Arial" charset="0"/>
              </a:rPr>
              <a:t>© AAMI 2019 </a:t>
            </a:r>
            <a:r>
              <a:rPr lang="en-US" b="1" dirty="0">
                <a:solidFill>
                  <a:srgbClr val="2CAAE2"/>
                </a:solidFill>
                <a:latin typeface="Arial" charset="0"/>
                <a:ea typeface="Arial" charset="0"/>
                <a:cs typeface="Arial" charset="0"/>
              </a:rPr>
              <a:t>www.aami.org</a:t>
            </a:r>
          </a:p>
          <a:p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EE0A2B-9814-4A29-8429-3E36B75328C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23733" y="6324600"/>
            <a:ext cx="1896534" cy="30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730B26-1936-42B0-B574-22E322EBAA4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2" y="6133726"/>
            <a:ext cx="3386668" cy="43818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60E0425-13E5-40D4-B3FF-2CFABCE18294}" type="slidenum">
              <a:rPr lang="en-US" smtClean="0"/>
              <a:pPr/>
              <a:t>‹#›</a:t>
            </a:fld>
            <a:r>
              <a:rPr lang="en-US" dirty="0"/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A6AF-F23B-4AB7-8C3F-E2458DB00B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35" y="6400800"/>
            <a:ext cx="1540930" cy="24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5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08B1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♦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schulte@aami.org" TargetMode="External"/><Relationship Id="rId2" Type="http://schemas.openxmlformats.org/officeDocument/2006/relationships/hyperlink" Target="mailto:aci@aami.or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mi.org/ac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ci@aam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BAF0A9-3412-4254-A1EB-ABA54173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94E9D-940B-4100-8374-04F09225A063}"/>
              </a:ext>
            </a:extLst>
          </p:cNvPr>
          <p:cNvSpPr/>
          <p:nvPr/>
        </p:nvSpPr>
        <p:spPr>
          <a:xfrm>
            <a:off x="504059" y="3028954"/>
            <a:ext cx="63169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Frutiger LT Std 45 Light" pitchFamily="34" charset="0"/>
              </a:rPr>
              <a:t>What’s New With ACI &amp; How to Benefit from Certification as an HTM</a:t>
            </a:r>
            <a:br>
              <a:rPr lang="en-US" sz="2800" b="1" dirty="0">
                <a:latin typeface="Frutiger LT Std 45 Light" pitchFamily="34" charset="0"/>
              </a:rPr>
            </a:br>
            <a:endParaRPr lang="en-US" sz="2800" dirty="0">
              <a:latin typeface="Frutiger LT Std 45 Light" pitchFamily="34" charset="0"/>
            </a:endParaRPr>
          </a:p>
          <a:p>
            <a:r>
              <a:rPr lang="en-US" sz="2800" dirty="0">
                <a:latin typeface="Frutiger LT Std 45 Light" pitchFamily="34" charset="0"/>
              </a:rPr>
              <a:t>Martin J. McLaughlin</a:t>
            </a:r>
          </a:p>
          <a:p>
            <a:r>
              <a:rPr lang="en-US" sz="2000" dirty="0">
                <a:latin typeface="Frutiger LT Std 45 Light" pitchFamily="34" charset="0"/>
              </a:rPr>
              <a:t>Manager, Certification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71A32E-65AF-486A-90DD-DB501A473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</p:spTree>
    <p:extLst>
      <p:ext uri="{BB962C8B-B14F-4D97-AF65-F5344CB8AC3E}">
        <p14:creationId xmlns:p14="http://schemas.microsoft.com/office/powerpoint/2010/main" val="292577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C259032-10B4-44A6-9FCA-EA389341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7FCE4-3261-4F90-A2DC-0E481EA3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39947-8C78-4F47-BC83-8310D921C2AA}"/>
              </a:ext>
            </a:extLst>
          </p:cNvPr>
          <p:cNvSpPr/>
          <p:nvPr/>
        </p:nvSpPr>
        <p:spPr>
          <a:xfrm>
            <a:off x="368299" y="447069"/>
            <a:ext cx="8407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Steps to Maximizing your ACI Certification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0F98C-FA25-40C4-A0AC-1BD67F196A33}"/>
              </a:ext>
            </a:extLst>
          </p:cNvPr>
          <p:cNvSpPr/>
          <p:nvPr/>
        </p:nvSpPr>
        <p:spPr>
          <a:xfrm>
            <a:off x="108779" y="1163706"/>
            <a:ext cx="866692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Let the WORLD know what you’ve earned!</a:t>
            </a:r>
          </a:p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You can’t expect to gain anything from a certification that no one knows you earned.  Here’s how you can get some instant exposure: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171700" lvl="4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Include your designation after your name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in email signatures, on any name badge that you wear in a professional setting (Frank Zappa, CBET), and any professional social media outlets (LinkedIn).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171700" lvl="4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Post about your certification on LinkedIn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to let your professional community know that you’ve taken the steps to advance your career via certification.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171700" lvl="4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Tell your co-workers about it.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Fill them in on the entire process so they are aware of the time and effort you put into earning your certification!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171700" lvl="4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Update your resume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with the newly earned designation.  This can be easily verified online in the ACI Certification Directory.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lvl="2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0596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C259032-10B4-44A6-9FCA-EA389341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7FCE4-3261-4F90-A2DC-0E481EA3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39947-8C78-4F47-BC83-8310D921C2AA}"/>
              </a:ext>
            </a:extLst>
          </p:cNvPr>
          <p:cNvSpPr/>
          <p:nvPr/>
        </p:nvSpPr>
        <p:spPr>
          <a:xfrm>
            <a:off x="368299" y="447069"/>
            <a:ext cx="8407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Steps to Maximizing your ACI Certification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F0F98C-FA25-40C4-A0AC-1BD67F196A33}"/>
              </a:ext>
            </a:extLst>
          </p:cNvPr>
          <p:cNvSpPr/>
          <p:nvPr/>
        </p:nvSpPr>
        <p:spPr>
          <a:xfrm>
            <a:off x="108779" y="1163706"/>
            <a:ext cx="8844721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Set up a meeting with your manager…</a:t>
            </a:r>
          </a:p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Whether they are aware of what ACI certification is or not, make them aware!  They need to know that you, as a certified employee, are an investment.  Here are some reasons why: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171700" lvl="4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Continued education requirements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to maintain your certification will guarantee to your employer that your wealth of knowledge is constantly growing and that you are devoted to professional growth.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171700" lvl="4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Passing the exam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is a feat in itself that displays a wide knowledge base and solid understanding of the field in which you were certified.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171700" lvl="4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Certification provides legal comfort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for employers in cases of malpractice or patient injury linked to a faulty device.  Running BMETs through the ACI certification process should be a MUST on any HR list of requirements.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lvl="2" algn="ctr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000" b="1" dirty="0">
                <a:solidFill>
                  <a:srgbClr val="8EC641"/>
                </a:solidFill>
                <a:latin typeface="Frutiger LT Std 45 Light" pitchFamily="34" charset="0"/>
                <a:cs typeface="Arial" panose="020B0604020202020204" pitchFamily="34" charset="0"/>
              </a:rPr>
              <a:t>Make ACI certification a goal for YOUR performance plan!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06793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064416D1-3D1A-465B-9673-48637A58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9" y="521208"/>
            <a:ext cx="4501692" cy="5815584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CDE4BF9-9D17-4E61-B4D0-586BE914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/>
              <a:t>© 2019 Association for the Advancement of Medical Instrumentation  www.aami.org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AC8E8-109B-47D5-9E7C-2592DC9F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76A7BA-6DD5-114A-BBE3-E6A960CFABB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4E474-C3A7-4047-9A7E-599188AC7C9C}"/>
              </a:ext>
            </a:extLst>
          </p:cNvPr>
          <p:cNvSpPr txBox="1"/>
          <p:nvPr/>
        </p:nvSpPr>
        <p:spPr>
          <a:xfrm>
            <a:off x="5161286" y="2684572"/>
            <a:ext cx="3323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Does your shop qualify?</a:t>
            </a:r>
          </a:p>
          <a:p>
            <a:endParaRPr lang="en-US" sz="2400" dirty="0"/>
          </a:p>
          <a:p>
            <a:pPr algn="ctr"/>
            <a:r>
              <a:rPr lang="en-US" sz="2400" dirty="0"/>
              <a:t>Apply today!</a:t>
            </a:r>
          </a:p>
        </p:txBody>
      </p:sp>
    </p:spTree>
    <p:extLst>
      <p:ext uri="{BB962C8B-B14F-4D97-AF65-F5344CB8AC3E}">
        <p14:creationId xmlns:p14="http://schemas.microsoft.com/office/powerpoint/2010/main" val="164161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Recertification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568" y="1868879"/>
            <a:ext cx="8407135" cy="2475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Frutiger LT Std 45 Light" pitchFamily="34" charset="0"/>
                <a:cs typeface="Arial" pitchFamily="34" charset="0"/>
              </a:rPr>
              <a:t>Category 1:  Earn an additional, relevant certification </a:t>
            </a:r>
          </a:p>
          <a:p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r>
              <a:rPr lang="en-US" dirty="0">
                <a:latin typeface="Frutiger LT Std 45 Light" pitchFamily="34" charset="0"/>
                <a:cs typeface="Arial" pitchFamily="34" charset="0"/>
              </a:rPr>
              <a:t>HTM Related (CBET,CLES,CRES,CHTM,CQSM,CISS,CCE):		5 CEUs/Cert</a:t>
            </a:r>
          </a:p>
          <a:p>
            <a:r>
              <a:rPr lang="en-US" dirty="0">
                <a:latin typeface="Frutiger LT Std 45 Light" pitchFamily="34" charset="0"/>
                <a:cs typeface="Arial" pitchFamily="34" charset="0"/>
              </a:rPr>
              <a:t>Healthcare Related (CHSP, CQSP, CMLT, Dialysis Certs):		2 CEUs/Cert</a:t>
            </a:r>
          </a:p>
          <a:p>
            <a:r>
              <a:rPr lang="en-US" dirty="0">
                <a:latin typeface="Frutiger LT Std 45 Light" pitchFamily="34" charset="0"/>
                <a:cs typeface="Arial" pitchFamily="34" charset="0"/>
              </a:rPr>
              <a:t>Technology Related (A+, NET+, MCSE, CET):			2 CEUs/Cert</a:t>
            </a:r>
          </a:p>
          <a:p>
            <a:r>
              <a:rPr lang="en-US" dirty="0">
                <a:latin typeface="Frutiger LT Std 45 Light" pitchFamily="34" charset="0"/>
                <a:cs typeface="Arial" pitchFamily="34" charset="0"/>
              </a:rPr>
              <a:t>Business Certifications (CPM):				2 CEUs/Cert</a:t>
            </a:r>
          </a:p>
          <a:p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r>
              <a:rPr lang="en-US" b="1" dirty="0">
                <a:latin typeface="Frutiger LT Std 45 Light" pitchFamily="34" charset="0"/>
                <a:cs typeface="Arial" pitchFamily="34" charset="0"/>
              </a:rPr>
              <a:t>Max 15 CEUs per cycle</a:t>
            </a: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227052A-197E-4E5F-BB3F-DA55CC22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7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Recertification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568" y="1868879"/>
            <a:ext cx="8407135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Frutiger LT Std 45 Light" pitchFamily="34" charset="0"/>
                <a:cs typeface="Arial" pitchFamily="34" charset="0"/>
              </a:rPr>
              <a:t>Category 2: Leadership Roles</a:t>
            </a:r>
            <a:br>
              <a:rPr lang="en-US" b="1" dirty="0">
                <a:latin typeface="Frutiger LT Std 45 Light" pitchFamily="34" charset="0"/>
                <a:cs typeface="Arial" pitchFamily="34" charset="0"/>
              </a:rPr>
            </a:br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Paid or volunteer positions on HTM and healthcare related committees. </a:t>
            </a:r>
          </a:p>
          <a:p>
            <a:pPr lvl="2"/>
            <a:r>
              <a:rPr lang="en-US" dirty="0">
                <a:latin typeface="Frutiger LT Std 45 Light" pitchFamily="34" charset="0"/>
                <a:cs typeface="Arial" pitchFamily="34" charset="0"/>
              </a:rPr>
              <a:t>Examples: ACI Certification Board, HTM Society Role, Hospital Committee, Hospital Association(AHA,ACHE), Engineering Association(ASHE,HIMSS), Volunteer activities (missions).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30+ hours/year = 4 CEUs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&lt;30 hours/year = 2 CEUs</a:t>
            </a:r>
          </a:p>
          <a:p>
            <a:pPr lvl="1"/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sz="2000" b="1" dirty="0">
                <a:latin typeface="Frutiger LT Std 45 Light" pitchFamily="34" charset="0"/>
                <a:cs typeface="Arial" pitchFamily="34" charset="0"/>
              </a:rPr>
              <a:t>Max 15 CEUs</a:t>
            </a:r>
          </a:p>
          <a:p>
            <a:pPr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252CA5F-3788-4FEE-AC09-E01661D6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3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Recertification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568" y="1868879"/>
            <a:ext cx="8407135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Key Points</a:t>
            </a:r>
          </a:p>
          <a:p>
            <a:endParaRPr lang="en-US" u="sng" dirty="0">
              <a:latin typeface="Frutiger LT Std 45 Light" pitchFamily="34" charset="0"/>
              <a:cs typeface="Arial" pitchFamily="34" charset="0"/>
            </a:endParaRPr>
          </a:p>
          <a:p>
            <a:pPr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400" dirty="0">
                <a:latin typeface="Frutiger LT Std 45 Light" pitchFamily="34" charset="0"/>
                <a:cs typeface="Arial" pitchFamily="34" charset="0"/>
              </a:rPr>
              <a:t>The new policy requires that only active society members are granted CEUs, and the amount granted is based on the hours of activity per year.</a:t>
            </a:r>
          </a:p>
          <a:p>
            <a:pPr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endParaRPr lang="en-US" sz="2400" dirty="0">
              <a:latin typeface="Frutiger LT Std 45 Light" pitchFamily="34" charset="0"/>
              <a:cs typeface="Arial" pitchFamily="34" charset="0"/>
            </a:endParaRPr>
          </a:p>
          <a:p>
            <a:pPr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400" dirty="0">
                <a:latin typeface="Frutiger LT Std 45 Light" pitchFamily="34" charset="0"/>
                <a:cs typeface="Arial" pitchFamily="34" charset="0"/>
              </a:rPr>
              <a:t>Solely being a member of an organization </a:t>
            </a:r>
            <a:r>
              <a:rPr lang="en-US" sz="2400" b="1" dirty="0">
                <a:latin typeface="Frutiger LT Std 45 Light" pitchFamily="34" charset="0"/>
                <a:cs typeface="Arial" pitchFamily="34" charset="0"/>
              </a:rPr>
              <a:t>does not qualify </a:t>
            </a:r>
            <a:r>
              <a:rPr lang="en-US" sz="2400" dirty="0">
                <a:latin typeface="Frutiger LT Std 45 Light" pitchFamily="34" charset="0"/>
                <a:cs typeface="Arial" pitchFamily="34" charset="0"/>
              </a:rPr>
              <a:t>for CEUs.</a:t>
            </a:r>
          </a:p>
          <a:p>
            <a:pPr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DBC87EE-662E-4C35-B42D-CEFE4ABD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1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Recertification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39" y="1868879"/>
            <a:ext cx="8698727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Frutiger LT Std 45 Light" pitchFamily="34" charset="0"/>
                <a:cs typeface="Arial" pitchFamily="34" charset="0"/>
              </a:rPr>
              <a:t>Category 3: Development of Educational Content</a:t>
            </a:r>
            <a:br>
              <a:rPr lang="en-US" b="1" dirty="0">
                <a:latin typeface="Frutiger LT Std 45 Light" pitchFamily="34" charset="0"/>
                <a:cs typeface="Arial" pitchFamily="34" charset="0"/>
              </a:rPr>
            </a:br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Write items for ACI					  5 items	= 1 CEUs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Published opinion based article </a:t>
            </a:r>
            <a:r>
              <a:rPr lang="en-US" sz="2000" dirty="0">
                <a:latin typeface="Frutiger LT Std 45 Light" pitchFamily="34" charset="0"/>
                <a:cs typeface="Arial" pitchFamily="34" charset="0"/>
              </a:rPr>
              <a:t>(min 500 words)</a:t>
            </a:r>
            <a:r>
              <a:rPr lang="en-US" dirty="0">
                <a:latin typeface="Frutiger LT Std 45 Light" pitchFamily="34" charset="0"/>
                <a:cs typeface="Arial" pitchFamily="34" charset="0"/>
              </a:rPr>
              <a:t>	       		= 1 CEUs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Published peer-reviewed </a:t>
            </a:r>
            <a:r>
              <a:rPr lang="en-US" sz="2000" dirty="0">
                <a:latin typeface="Frutiger LT Std 45 Light" pitchFamily="34" charset="0"/>
                <a:cs typeface="Arial" pitchFamily="34" charset="0"/>
              </a:rPr>
              <a:t>(1,200 – 1,500 words)</a:t>
            </a:r>
            <a:r>
              <a:rPr lang="en-US" dirty="0">
                <a:latin typeface="Frutiger LT Std 45 Light" pitchFamily="34" charset="0"/>
                <a:cs typeface="Arial" pitchFamily="34" charset="0"/>
              </a:rPr>
              <a:t>			= 3 CEUs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Published technical article </a:t>
            </a:r>
            <a:r>
              <a:rPr lang="en-US" sz="2000" dirty="0">
                <a:latin typeface="Frutiger LT Std 45 Light" pitchFamily="34" charset="0"/>
                <a:cs typeface="Arial" pitchFamily="34" charset="0"/>
              </a:rPr>
              <a:t>(1,200 – 1,500 words)</a:t>
            </a:r>
            <a:r>
              <a:rPr lang="en-US" dirty="0">
                <a:latin typeface="Frutiger LT Std 45 Light" pitchFamily="34" charset="0"/>
                <a:cs typeface="Arial" pitchFamily="34" charset="0"/>
              </a:rPr>
              <a:t>			= 3 CEUs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Write a book					             1 chapter	= 3 CEUs</a:t>
            </a:r>
          </a:p>
          <a:p>
            <a:pPr lvl="1"/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b="1" dirty="0">
                <a:latin typeface="Frutiger LT Std 45 Light" pitchFamily="34" charset="0"/>
                <a:cs typeface="Arial" pitchFamily="34" charset="0"/>
              </a:rPr>
              <a:t>Max  15 CEUs</a:t>
            </a:r>
          </a:p>
          <a:p>
            <a:pPr lvl="1"/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algn="ctr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Key Point – Blog entries do not qualify for CEUs</a:t>
            </a: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C46D557-6FCE-4B7B-B5EE-BA94988F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4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Recertification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39" y="1868879"/>
            <a:ext cx="8698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Frutiger LT Std 45 Light" pitchFamily="34" charset="0"/>
                <a:cs typeface="Arial" pitchFamily="34" charset="0"/>
              </a:rPr>
              <a:t>Category 4: Professional Development</a:t>
            </a:r>
          </a:p>
          <a:p>
            <a:endParaRPr lang="en-US" sz="1600" b="1" dirty="0">
              <a:latin typeface="Frutiger LT Std 45 Light" pitchFamily="34" charset="0"/>
              <a:cs typeface="Arial" pitchFamily="34" charset="0"/>
            </a:endParaRPr>
          </a:p>
          <a:p>
            <a:r>
              <a:rPr lang="en-US" sz="1600" b="1" dirty="0">
                <a:latin typeface="Frutiger LT Std 45 Light" pitchFamily="34" charset="0"/>
                <a:cs typeface="Arial" pitchFamily="34" charset="0"/>
              </a:rPr>
              <a:t>        Earn 1 CEU per hour of attendance *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Attending educational class (such as AAMI), webinars, in-service, vendor presentations or vendor school, or HTM conferences (seminars/sessions)	</a:t>
            </a:r>
          </a:p>
          <a:p>
            <a:pPr lvl="1"/>
            <a:endParaRPr lang="en-US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sz="1600" b="1" dirty="0">
                <a:latin typeface="Frutiger LT Std 45 Light" pitchFamily="34" charset="0"/>
                <a:cs typeface="Arial" pitchFamily="34" charset="0"/>
              </a:rPr>
              <a:t>Earn 2 CEUs per hour of attendance *</a:t>
            </a:r>
            <a:endParaRPr lang="en-US" sz="1600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Teaching educational class/seminar, presenting a technical paper, or presenting a webinar                                                </a:t>
            </a:r>
          </a:p>
          <a:p>
            <a:pPr lvl="1"/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sz="1600" b="1" dirty="0">
                <a:latin typeface="Frutiger LT Std 45 Light" pitchFamily="34" charset="0"/>
                <a:cs typeface="Arial" pitchFamily="34" charset="0"/>
              </a:rPr>
              <a:t>Earn 0.5 CEUs per hour of attendance * </a:t>
            </a:r>
            <a:endParaRPr lang="en-US" sz="1600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Indirectly related courses (Communication, Management, Auditing..) 			   </a:t>
            </a:r>
          </a:p>
          <a:p>
            <a:pPr lvl="1" algn="ctr"/>
            <a:r>
              <a:rPr lang="en-US" b="1" dirty="0">
                <a:latin typeface="Frutiger LT Std 45 Light" pitchFamily="34" charset="0"/>
                <a:cs typeface="Arial" pitchFamily="34" charset="0"/>
              </a:rPr>
              <a:t>Minimum 15 CEUs - </a:t>
            </a:r>
            <a:r>
              <a:rPr lang="en-US" b="1" dirty="0">
                <a:solidFill>
                  <a:srgbClr val="FF0000"/>
                </a:solidFill>
                <a:latin typeface="Frutiger LT Std 45 Light" pitchFamily="34" charset="0"/>
                <a:cs typeface="Arial" pitchFamily="34" charset="0"/>
              </a:rPr>
              <a:t>No Max Limit</a:t>
            </a:r>
          </a:p>
          <a:p>
            <a:pPr lvl="1" algn="ctr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Frutiger LT Std 45 Light" pitchFamily="34" charset="0"/>
              <a:cs typeface="Arial" pitchFamily="34" charset="0"/>
            </a:endParaRPr>
          </a:p>
          <a:p>
            <a:pPr lvl="1"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utiger LT Std 45 Light" pitchFamily="34" charset="0"/>
                <a:cs typeface="Arial" pitchFamily="34" charset="0"/>
              </a:rPr>
              <a:t>*Proof of CEU is required when submitting your journal.  This can be a conference name badge, certificate of completion, or sign-in sheet.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A24EA25-A3A5-4980-B0E0-4D353DA0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2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Recertification Policy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39" y="1868879"/>
            <a:ext cx="86987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Frutiger LT Std 45 Light" pitchFamily="34" charset="0"/>
                <a:cs typeface="Arial" pitchFamily="34" charset="0"/>
              </a:rPr>
              <a:t>Category 5:  College or University Courses</a:t>
            </a:r>
            <a:br>
              <a:rPr lang="en-US" sz="2000" b="1" dirty="0">
                <a:latin typeface="Frutiger LT Std 45 Light" pitchFamily="34" charset="0"/>
                <a:cs typeface="Arial" pitchFamily="34" charset="0"/>
              </a:rPr>
            </a:br>
            <a:endParaRPr lang="en-US" sz="2000" b="1" dirty="0">
              <a:latin typeface="Frutiger LT Std 45 Light" pitchFamily="34" charset="0"/>
              <a:cs typeface="Arial" pitchFamily="34" charset="0"/>
            </a:endParaRPr>
          </a:p>
          <a:p>
            <a:r>
              <a:rPr lang="en-US" sz="2000" i="1" dirty="0">
                <a:latin typeface="Frutiger LT Std 45 Light" pitchFamily="34" charset="0"/>
                <a:cs typeface="Arial" pitchFamily="34" charset="0"/>
              </a:rPr>
              <a:t>Must be related to exam content. Must receive a “C” or higher. Must provide transcripts.</a:t>
            </a:r>
            <a:endParaRPr lang="en-US" sz="2000" b="1" i="1" dirty="0">
              <a:latin typeface="Frutiger LT Std 45 Light" pitchFamily="34" charset="0"/>
              <a:cs typeface="Arial" pitchFamily="34" charset="0"/>
            </a:endParaRPr>
          </a:p>
          <a:p>
            <a:pPr lvl="1"/>
            <a:br>
              <a:rPr lang="en-US" sz="2000" dirty="0">
                <a:latin typeface="Frutiger LT Std 45 Light" pitchFamily="34" charset="0"/>
                <a:cs typeface="Arial" pitchFamily="34" charset="0"/>
              </a:rPr>
            </a:br>
            <a:r>
              <a:rPr lang="en-US" sz="2000" dirty="0">
                <a:latin typeface="Frutiger LT Std 45 Light" pitchFamily="34" charset="0"/>
                <a:cs typeface="Arial" pitchFamily="34" charset="0"/>
              </a:rPr>
              <a:t>Attending a course			1 CEU / 10 hours of class time</a:t>
            </a:r>
          </a:p>
          <a:p>
            <a:pPr lvl="1"/>
            <a:r>
              <a:rPr lang="en-US" sz="2000" dirty="0">
                <a:latin typeface="Frutiger LT Std 45 Light" pitchFamily="34" charset="0"/>
                <a:cs typeface="Arial" pitchFamily="34" charset="0"/>
              </a:rPr>
              <a:t>Teaching a course			3 CEUs / 10 hours of class time</a:t>
            </a:r>
          </a:p>
          <a:p>
            <a:pPr lvl="1"/>
            <a:endParaRPr lang="en-US" sz="2000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sz="2000" b="1" dirty="0">
                <a:latin typeface="Frutiger LT Std 45 Light" pitchFamily="34" charset="0"/>
                <a:cs typeface="Arial" pitchFamily="34" charset="0"/>
              </a:rPr>
              <a:t>Max 15 CEUs</a:t>
            </a:r>
          </a:p>
          <a:p>
            <a:r>
              <a:rPr lang="en-US" sz="2000" dirty="0">
                <a:latin typeface="Frutiger LT Std 45 Light" pitchFamily="34" charset="0"/>
                <a:cs typeface="Arial" pitchFamily="34" charset="0"/>
              </a:rPr>
              <a:t>			</a:t>
            </a: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E315BAA-D619-45B9-84EF-98FBA2C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07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Recertification Policy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39" y="1868569"/>
            <a:ext cx="8698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Frutiger LT Std 45 Light" pitchFamily="34" charset="0"/>
                <a:cs typeface="Arial" pitchFamily="34" charset="0"/>
              </a:rPr>
              <a:t>Category 6:  Work Experience</a:t>
            </a:r>
            <a:br>
              <a:rPr lang="en-US" b="1" dirty="0">
                <a:latin typeface="Frutiger LT Std 45 Light" pitchFamily="34" charset="0"/>
                <a:cs typeface="Arial" pitchFamily="34" charset="0"/>
              </a:rPr>
            </a:br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Full time (HTM Field)					1.5 CEUs / year</a:t>
            </a:r>
          </a:p>
          <a:p>
            <a:pPr lvl="1"/>
            <a:r>
              <a:rPr lang="en-US" dirty="0">
                <a:latin typeface="Frutiger LT Std 45 Light" pitchFamily="34" charset="0"/>
                <a:cs typeface="Arial" pitchFamily="34" charset="0"/>
              </a:rPr>
              <a:t>Part-time/Military Reserve (HTM Field)			0.5 CEU / year</a:t>
            </a:r>
          </a:p>
          <a:p>
            <a:pPr lvl="1"/>
            <a:endParaRPr lang="en-US" b="1" dirty="0">
              <a:latin typeface="Frutiger LT Std 45 Light" pitchFamily="34" charset="0"/>
              <a:cs typeface="Arial" pitchFamily="34" charset="0"/>
            </a:endParaRPr>
          </a:p>
          <a:p>
            <a:pPr lvl="1"/>
            <a:r>
              <a:rPr lang="en-US" b="1" dirty="0">
                <a:latin typeface="Frutiger LT Std 45 Light" pitchFamily="34" charset="0"/>
                <a:cs typeface="Arial" pitchFamily="34" charset="0"/>
              </a:rPr>
              <a:t>Max 6 CEUs</a:t>
            </a:r>
          </a:p>
          <a:p>
            <a:pPr lvl="1"/>
            <a:endParaRPr lang="en-US" dirty="0">
              <a:latin typeface="Frutiger LT Std 45 Light" pitchFamily="34" charset="0"/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i="1" dirty="0">
                <a:latin typeface="Frutiger LT Std 45 Light" pitchFamily="34" charset="0"/>
                <a:cs typeface="Arial" pitchFamily="34" charset="0"/>
              </a:rPr>
              <a:t>Only the years employed during the 3-year recertification cycle are valid for reporting.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i="1" dirty="0">
                <a:latin typeface="Frutiger LT Std 45 Light" pitchFamily="34" charset="0"/>
                <a:cs typeface="Arial" pitchFamily="34" charset="0"/>
              </a:rPr>
              <a:t>Even though the max in this section is 6 CEUs, an individual without military or part-time employment can only claim a max of 4.5 CEUs (1.5 CEUs per year of full-time employment </a:t>
            </a:r>
            <a:r>
              <a:rPr lang="en-US" dirty="0">
                <a:latin typeface="Arial" pitchFamily="34" charset="0"/>
                <a:cs typeface="Arial" pitchFamily="34" charset="0"/>
              </a:rPr>
              <a:t>			  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A283BB-A011-436D-8918-6549A150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1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2170" y="465355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Agenda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268850" y="1422038"/>
            <a:ext cx="5704330" cy="456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About AAMI &amp; ACI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Recent ACI Policy Changes &amp; Reminders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ACI CEU Pre-Approval Program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Maximizing your ACI Certification 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100% Team Certified Award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Recertification </a:t>
            </a:r>
          </a:p>
          <a:p>
            <a:pPr marL="285750" indent="-285750"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Questions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75"/>
              </a:spcAft>
              <a:buClr>
                <a:srgbClr val="84BF4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charset="0"/>
              <a:ea typeface="Frutiger LT Std 45 Light" charset="0"/>
              <a:cs typeface="Frutiger LT Std 45 Light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AF01B2B-6205-45AC-9637-EE58C2C4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9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39" y="808610"/>
            <a:ext cx="81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69AA"/>
                </a:solidFill>
                <a:latin typeface="Frutiger LT Std 45 Light" pitchFamily="34" charset="0"/>
              </a:rPr>
              <a:t>QUESTIONS??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39" y="1868569"/>
            <a:ext cx="8698727" cy="720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200" dirty="0"/>
          </a:p>
          <a:p>
            <a:pPr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2BE25E1-5583-4575-8DB4-5565ECF0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0679" y="1804073"/>
            <a:ext cx="805467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sz="2000" b="1" dirty="0"/>
          </a:p>
          <a:p>
            <a:pPr algn="ctr"/>
            <a:r>
              <a:rPr lang="en-US" sz="3600" dirty="0">
                <a:latin typeface="Frutiger LT Std 45 Light" pitchFamily="34" charset="0"/>
              </a:rPr>
              <a:t>Contact ACI at </a:t>
            </a:r>
            <a:r>
              <a:rPr lang="en-US" sz="3600" dirty="0">
                <a:latin typeface="Frutiger LT Std 45 Light" pitchFamily="34" charset="0"/>
                <a:hlinkClick r:id="rId2"/>
              </a:rPr>
              <a:t>aci@aami.org</a:t>
            </a:r>
            <a:endParaRPr lang="en-US" sz="3600" dirty="0">
              <a:latin typeface="Frutiger LT Std 45 Light" pitchFamily="34" charset="0"/>
            </a:endParaRPr>
          </a:p>
          <a:p>
            <a:pPr algn="ctr"/>
            <a:endParaRPr lang="en-US" sz="3600" dirty="0">
              <a:latin typeface="Frutiger LT Std 45 Light" pitchFamily="34" charset="0"/>
            </a:endParaRPr>
          </a:p>
          <a:p>
            <a:pPr algn="ctr"/>
            <a:r>
              <a:rPr lang="en-US" sz="3600" dirty="0">
                <a:latin typeface="Frutiger LT Std 45 Light" pitchFamily="34" charset="0"/>
              </a:rPr>
              <a:t>Martin McLaughlin</a:t>
            </a:r>
          </a:p>
          <a:p>
            <a:pPr algn="ctr"/>
            <a:r>
              <a:rPr lang="en-US" sz="3600" dirty="0">
                <a:latin typeface="Frutiger LT Std 45 Light" pitchFamily="34" charset="0"/>
              </a:rPr>
              <a:t>Manager, Certification</a:t>
            </a:r>
          </a:p>
          <a:p>
            <a:pPr algn="ctr"/>
            <a:r>
              <a:rPr lang="en-US" sz="3600" dirty="0">
                <a:latin typeface="Frutiger LT Std 45 Light" pitchFamily="34" charset="0"/>
                <a:hlinkClick r:id="rId3"/>
              </a:rPr>
              <a:t>mmclaughlin@aami.org</a:t>
            </a:r>
            <a:endParaRPr lang="en-US" sz="3600" dirty="0">
              <a:latin typeface="Frutiger LT Std 45 Light" pitchFamily="34" charset="0"/>
            </a:endParaRPr>
          </a:p>
          <a:p>
            <a:pPr algn="ctr"/>
            <a:r>
              <a:rPr lang="en-US" sz="3600" dirty="0">
                <a:latin typeface="Frutiger LT Std 45 Light" pitchFamily="34" charset="0"/>
              </a:rPr>
              <a:t>703-253-8275</a:t>
            </a:r>
          </a:p>
        </p:txBody>
      </p:sp>
    </p:spTree>
    <p:extLst>
      <p:ext uri="{BB962C8B-B14F-4D97-AF65-F5344CB8AC3E}">
        <p14:creationId xmlns:p14="http://schemas.microsoft.com/office/powerpoint/2010/main" val="1358720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5" y="1946704"/>
            <a:ext cx="3438081" cy="19387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5163" y="3933781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aami.org/connect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59" y="2136965"/>
            <a:ext cx="672020" cy="670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7" y="4303113"/>
            <a:ext cx="670002" cy="670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77" y="3215417"/>
            <a:ext cx="670002" cy="6700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65439" y="2255992"/>
            <a:ext cx="370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www.facebook.com/aamiconnect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65439" y="3330602"/>
            <a:ext cx="3027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search for AAMI in groups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25315"/>
            <a:ext cx="8748346" cy="584775"/>
          </a:xfrm>
          <a:prstGeom prst="rect">
            <a:avLst/>
          </a:prstGeom>
          <a:solidFill>
            <a:srgbClr val="04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65439" y="4429183"/>
            <a:ext cx="290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twitter.com/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407" y="373677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Frutiger LT Std 45 Light" pitchFamily="34" charset="0"/>
              </a:rPr>
              <a:t>FIND US!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A1A04A5-B904-4F0E-80DF-01B3AC16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4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640" y="505749"/>
            <a:ext cx="379075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latin typeface="Frutiger LT Std 45 Light" charset="0"/>
                <a:ea typeface="Frutiger LT Std 45 Light" charset="0"/>
                <a:cs typeface="Frutiger LT Std 45 Light" charset="0"/>
              </a:rPr>
              <a:t>AAMI brings together a </a:t>
            </a:r>
          </a:p>
          <a:p>
            <a:r>
              <a:rPr lang="en-US" sz="1900" dirty="0">
                <a:latin typeface="Frutiger LT Std 45 Light" charset="0"/>
                <a:ea typeface="Frutiger LT Std 45 Light" charset="0"/>
                <a:cs typeface="Frutiger LT Std 45 Light" charset="0"/>
              </a:rPr>
              <a:t>diverse international community of more than 7,000 healthcare </a:t>
            </a:r>
          </a:p>
          <a:p>
            <a:r>
              <a:rPr lang="en-US" sz="1900" dirty="0">
                <a:latin typeface="Frutiger LT Std 45 Light" charset="0"/>
                <a:ea typeface="Frutiger LT Std 45 Light" charset="0"/>
                <a:cs typeface="Frutiger LT Std 45 Light" charset="0"/>
              </a:rPr>
              <a:t>professionals dedicated to developing, managing and using health technology safely and effectively. </a:t>
            </a:r>
          </a:p>
          <a:p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charset="0"/>
              <a:ea typeface="Frutiger LT Std 45 Light" charset="0"/>
              <a:cs typeface="Frutiger LT Std 45 Light" charset="0"/>
            </a:endParaRPr>
          </a:p>
          <a:p>
            <a:r>
              <a:rPr lang="en-US" sz="1900" dirty="0">
                <a:latin typeface="Frutiger LT Std 45 Light" charset="0"/>
                <a:ea typeface="Frutiger LT Std 45 Light" charset="0"/>
                <a:cs typeface="Frutiger LT Std 45 Light" charset="0"/>
              </a:rPr>
              <a:t>AAMI achieves this through the development 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and use of AAMI standards, professional certification, education, summits and other technical resources. </a:t>
            </a:r>
          </a:p>
          <a:p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charset="0"/>
              <a:ea typeface="Frutiger LT Std 45 Light" charset="0"/>
              <a:cs typeface="Frutiger LT Std 45 Light" charset="0"/>
            </a:endParaRPr>
          </a:p>
          <a:p>
            <a:r>
              <a:rPr lang="en-US" sz="1900" dirty="0">
                <a:solidFill>
                  <a:srgbClr val="005789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To learn more and </a:t>
            </a:r>
            <a:br>
              <a:rPr lang="en-US" sz="1900" dirty="0">
                <a:solidFill>
                  <a:srgbClr val="005789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</a:br>
            <a:r>
              <a:rPr lang="en-US" sz="1900" dirty="0">
                <a:solidFill>
                  <a:srgbClr val="005789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get involved visit</a:t>
            </a:r>
          </a:p>
          <a:p>
            <a:r>
              <a:rPr lang="en-US" sz="1900" b="1" dirty="0">
                <a:solidFill>
                  <a:srgbClr val="005789"/>
                </a:solidFill>
                <a:latin typeface="Frutiger LT Std 65" charset="0"/>
                <a:ea typeface="Frutiger LT Std 65" charset="0"/>
                <a:cs typeface="Frutiger LT Std 65" charset="0"/>
              </a:rPr>
              <a:t>www.aami.org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65" y="1005271"/>
            <a:ext cx="4988682" cy="3749609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12DDDA5-6E24-4227-9C6B-7E7962B9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3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3" y="1005957"/>
            <a:ext cx="8327136" cy="5071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722" y="430186"/>
            <a:ext cx="2628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About AAMI </a:t>
            </a:r>
            <a:endParaRPr lang="en-US" sz="3600" b="1" dirty="0">
              <a:solidFill>
                <a:srgbClr val="0069AA"/>
              </a:solidFill>
              <a:latin typeface="Frutiger LT Std 45 Ligh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5480" y="166463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45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331266" y="1541528"/>
            <a:ext cx="353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spcAft>
                <a:spcPts val="75"/>
              </a:spcAft>
            </a:pPr>
            <a:r>
              <a:rPr lang="en-US" dirty="0">
                <a:latin typeface="Frutiger LT Std 45 Light" pitchFamily="34" charset="0"/>
                <a:cs typeface="Arial" panose="020B0604020202020204" pitchFamily="34" charset="0"/>
              </a:rPr>
              <a:t>Staff members headquartered in Arlington, VA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08793" y="3216649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28ACE2"/>
                </a:solidFill>
                <a:latin typeface="Frutiger LT Std 45 Light" pitchFamily="34" charset="0"/>
              </a:rPr>
              <a:t>2,000+</a:t>
            </a:r>
            <a:endParaRPr lang="en-US" sz="2800" dirty="0">
              <a:solidFill>
                <a:srgbClr val="28ACE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6843" y="4737881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8EC641"/>
                </a:solidFill>
                <a:latin typeface="Frutiger LT Std 45 Light" pitchFamily="34" charset="0"/>
              </a:rPr>
              <a:t>25+</a:t>
            </a:r>
            <a:endParaRPr lang="en-US" sz="3200" dirty="0">
              <a:solidFill>
                <a:srgbClr val="8EC64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7759" y="3016594"/>
            <a:ext cx="3914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spcAft>
                <a:spcPts val="75"/>
              </a:spcAft>
            </a:pPr>
            <a:r>
              <a:rPr lang="en-US" dirty="0">
                <a:latin typeface="Frutiger LT Std 45 Light"/>
              </a:rPr>
              <a:t>Healthcare device manufacturers, clinicians, HTMs and end users engaged in standards development</a:t>
            </a:r>
            <a:endParaRPr lang="en-US" dirty="0">
              <a:latin typeface="Frutiger LT Std 45 Light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0601" y="4676325"/>
            <a:ext cx="2791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"/>
              </a:spcBef>
              <a:spcAft>
                <a:spcPts val="75"/>
              </a:spcAft>
            </a:pPr>
            <a:r>
              <a:rPr lang="en-US" dirty="0">
                <a:latin typeface="Frutiger LT Std 45 Light"/>
                <a:cs typeface="Arial" panose="020B0604020202020204" pitchFamily="34" charset="0"/>
              </a:rPr>
              <a:t>Governmental and association partners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E574358-1B56-46E0-B350-2D6CF9AD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0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FD79-B1DA-425B-9C52-79E496802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1676400"/>
            <a:ext cx="6019800" cy="938787"/>
          </a:xfrm>
        </p:spPr>
        <p:txBody>
          <a:bodyPr>
            <a:normAutofit fontScale="90000"/>
          </a:bodyPr>
          <a:lstStyle/>
          <a:p>
            <a:r>
              <a:rPr lang="en-US" dirty="0"/>
              <a:t>Don’t miss the health technology event of 2019!</a:t>
            </a:r>
            <a:r>
              <a:rPr lang="en-US" b="0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1FE01-E3D2-48D2-8EE0-5CAB8D88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0" y="3048000"/>
            <a:ext cx="5715000" cy="256641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80+ education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interactive theaters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Engaging main stage speakers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Approximately 200 exhibitors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Networking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Rock &amp; Roll Hall of Fame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FBA2D-9D03-4059-B5EF-39C26D7D0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19" y="304800"/>
            <a:ext cx="2474981" cy="938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8046D8-5BEE-4225-8353-B4EB8628775C}"/>
              </a:ext>
            </a:extLst>
          </p:cNvPr>
          <p:cNvSpPr txBox="1"/>
          <p:nvPr/>
        </p:nvSpPr>
        <p:spPr>
          <a:xfrm>
            <a:off x="6211819" y="1243586"/>
            <a:ext cx="2474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08B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Cleveland, OH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08B1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June 7ꟷ10, 2019</a:t>
            </a:r>
          </a:p>
        </p:txBody>
      </p:sp>
    </p:spTree>
    <p:extLst>
      <p:ext uri="{BB962C8B-B14F-4D97-AF65-F5344CB8AC3E}">
        <p14:creationId xmlns:p14="http://schemas.microsoft.com/office/powerpoint/2010/main" val="105698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1749819"/>
            <a:ext cx="5943600" cy="2368213"/>
          </a:xfrm>
          <a:prstGeom prst="rect">
            <a:avLst/>
          </a:prstGeom>
          <a:solidFill>
            <a:srgbClr val="0469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9A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6730" y="1972217"/>
            <a:ext cx="4774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Frutiger LT Std 45 Light" charset="0"/>
                <a:ea typeface="Frutiger LT Std 45 Light" charset="0"/>
                <a:cs typeface="Frutiger LT Std 45 Light" charset="0"/>
              </a:rPr>
              <a:t>The AAMI Credentials Institute (ACI) provides focused certification programs for healthcare technology professionals seeking to grow professionally.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182816" y="1749819"/>
            <a:ext cx="193431" cy="2368213"/>
          </a:xfrm>
          <a:prstGeom prst="rect">
            <a:avLst/>
          </a:prstGeom>
          <a:solidFill>
            <a:srgbClr val="8EC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9AA"/>
              </a:solidFill>
            </a:endParaRPr>
          </a:p>
        </p:txBody>
      </p:sp>
      <p:pic>
        <p:nvPicPr>
          <p:cNvPr id="1026" name="Picture 2" descr="S:\Branding and Design\Logos\ACI\ACI_Horizontal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2479675"/>
            <a:ext cx="2895601" cy="7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549F64C-E00F-4204-9E2A-4FEC6692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8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569" y="808610"/>
            <a:ext cx="5290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AAMI Credentials Institute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569" y="1868879"/>
            <a:ext cx="77548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Certified Biomedical Equipment Technician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(CBET)</a:t>
            </a:r>
          </a:p>
          <a:p>
            <a:pPr marL="285750" indent="-285750">
              <a:lnSpc>
                <a:spcPct val="200000"/>
              </a:lnSpc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Certified Radiology Equipment Specialist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(CRES)</a:t>
            </a:r>
          </a:p>
          <a:p>
            <a:pPr marL="285750" indent="-285750">
              <a:lnSpc>
                <a:spcPct val="200000"/>
              </a:lnSpc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Certified Healthcare Technology Manager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(CHTM)</a:t>
            </a:r>
          </a:p>
          <a:p>
            <a:pPr marL="285750" indent="-285750">
              <a:lnSpc>
                <a:spcPct val="200000"/>
              </a:lnSpc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Certified Industrial Sterilization Specialist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(CISS)</a:t>
            </a:r>
          </a:p>
          <a:p>
            <a:pPr marL="742950" lvl="1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Ethylene Oxide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(CISS-EO)</a:t>
            </a:r>
          </a:p>
          <a:p>
            <a:pPr marL="742950" lvl="1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Moist Heat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(CISS-MH)</a:t>
            </a:r>
          </a:p>
          <a:p>
            <a:pPr marL="742950" lvl="1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Radiation</a:t>
            </a:r>
            <a:r>
              <a:rPr lang="en-US" sz="2400" i="1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(CISS-RAD)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85" y="248041"/>
            <a:ext cx="2192868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E4FB2E2-A25F-42C8-82AA-54C8E36C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8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8869" y="699831"/>
            <a:ext cx="6378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69AA"/>
                </a:solidFill>
                <a:latin typeface="Frutiger LT Std 45 Light" pitchFamily="34" charset="0"/>
              </a:rPr>
              <a:t>ACI Policy Changes &amp; Reminders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869" y="1391609"/>
            <a:ext cx="7754816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CEUs vs. Points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– 30 CEUs are needed every three years.</a:t>
            </a: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Grace Period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 – The grace period after the initial expiration date has been shortened from one year to three months.</a:t>
            </a: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Suspended Designations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– Starting in 2019 the CLES and CQSM designations will no longer be offered, however, those certified can still maintain the designations. </a:t>
            </a: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Wingdings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Audit System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– 10 percent of renewals will be audited. It is highly encouraged that you submit supporting documentation with your renewal.</a:t>
            </a:r>
            <a:endParaRPr 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CE78F8D-D031-4E89-8035-13D98C2F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0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40BF1-AF2D-43BF-A167-E8E2489E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A7BA-6DD5-114A-BBE3-E6A960CFABB0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AB6BBF-75FD-422E-B462-8BD68C093540}"/>
              </a:ext>
            </a:extLst>
          </p:cNvPr>
          <p:cNvSpPr/>
          <p:nvPr/>
        </p:nvSpPr>
        <p:spPr>
          <a:xfrm>
            <a:off x="805599" y="873824"/>
            <a:ext cx="537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69AA"/>
                </a:solidFill>
                <a:latin typeface="Frutiger LT Std 45 Light" pitchFamily="34" charset="0"/>
              </a:rPr>
              <a:t>ACI CEU Pre-Approval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DD4F6-4602-4C01-8853-E8040269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65" y="209005"/>
            <a:ext cx="1818370" cy="18063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AB7A2B-9618-48DD-9276-E29A73DE2E10}"/>
              </a:ext>
            </a:extLst>
          </p:cNvPr>
          <p:cNvSpPr/>
          <p:nvPr/>
        </p:nvSpPr>
        <p:spPr>
          <a:xfrm>
            <a:off x="386957" y="1802674"/>
            <a:ext cx="7772478" cy="448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Does your local or state HTM society provide </a:t>
            </a:r>
          </a:p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educational training?</a:t>
            </a:r>
          </a:p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Join over 70 courses approved for CEUs in 2019 by applying for the ACI CEU Pre-Approval Program.  As a pre-approved training course, you will: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Be listed on the CEU pre-approval webpage.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Have the ACI pre-approved CEU logo to include on all of your marketing materials.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marL="1714500" lvl="3" indent="-342900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Increase your scope of interest by attracting individuals in need of CEUs for certification renewal.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lvl="1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Frutiger LT Std 45 Light" pitchFamily="34" charset="0"/>
              <a:cs typeface="Arial" panose="020B0604020202020204" pitchFamily="34" charset="0"/>
            </a:endParaRPr>
          </a:p>
          <a:p>
            <a:pPr lvl="1" algn="ctr">
              <a:spcBef>
                <a:spcPts val="50"/>
              </a:spcBef>
              <a:spcAft>
                <a:spcPts val="75"/>
              </a:spcAft>
              <a:buClr>
                <a:srgbClr val="8EC641"/>
              </a:buClr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Visit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  <a:hlinkClick r:id="rId3"/>
              </a:rPr>
              <a:t>www.aami.org/aci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 to find the application, or contact ACI at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  <a:hlinkClick r:id="rId4"/>
              </a:rPr>
              <a:t>aci@aami.org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utiger LT Std 45 Light" pitchFamily="34" charset="0"/>
                <a:cs typeface="Arial" panose="020B0604020202020204" pitchFamily="34" charset="0"/>
              </a:rPr>
              <a:t> for more information.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FAF16BB-4731-4C72-BE5E-6CF55AE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6462" y="6356350"/>
            <a:ext cx="612396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Association for the Advancement of Medical Instrumentation  www.aami.org</a:t>
            </a:r>
          </a:p>
        </p:txBody>
      </p:sp>
    </p:spTree>
    <p:extLst>
      <p:ext uri="{BB962C8B-B14F-4D97-AF65-F5344CB8AC3E}">
        <p14:creationId xmlns:p14="http://schemas.microsoft.com/office/powerpoint/2010/main" val="26131286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960</Words>
  <Application>Microsoft Office PowerPoint</Application>
  <PresentationFormat>On-screen Show (4:3)</PresentationFormat>
  <Paragraphs>197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Frutiger LT Std 45 Light</vt:lpstr>
      <vt:lpstr>Frutiger LT Std 65</vt:lpstr>
      <vt:lpstr>Wingdings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Don’t miss the health technology event of 2019!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J. McLaughlin</dc:creator>
  <cp:lastModifiedBy>Martin J. McLaughlin</cp:lastModifiedBy>
  <cp:revision>1</cp:revision>
  <dcterms:created xsi:type="dcterms:W3CDTF">2019-03-28T20:43:46Z</dcterms:created>
  <dcterms:modified xsi:type="dcterms:W3CDTF">2019-03-28T20:46:22Z</dcterms:modified>
</cp:coreProperties>
</file>