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sldIdLst>
    <p:sldId id="257" r:id="rId2"/>
    <p:sldId id="322" r:id="rId3"/>
    <p:sldId id="324" r:id="rId4"/>
    <p:sldId id="262" r:id="rId5"/>
    <p:sldId id="264" r:id="rId6"/>
    <p:sldId id="265" r:id="rId7"/>
    <p:sldId id="267" r:id="rId8"/>
    <p:sldId id="268" r:id="rId9"/>
    <p:sldId id="269" r:id="rId10"/>
    <p:sldId id="270" r:id="rId11"/>
    <p:sldId id="271" r:id="rId12"/>
    <p:sldId id="332" r:id="rId13"/>
    <p:sldId id="333" r:id="rId14"/>
    <p:sldId id="334" r:id="rId15"/>
    <p:sldId id="273" r:id="rId16"/>
    <p:sldId id="326" r:id="rId17"/>
    <p:sldId id="276"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 id="295" r:id="rId31"/>
    <p:sldId id="288" r:id="rId32"/>
    <p:sldId id="289" r:id="rId33"/>
    <p:sldId id="290" r:id="rId34"/>
    <p:sldId id="291" r:id="rId35"/>
    <p:sldId id="292" r:id="rId36"/>
    <p:sldId id="293" r:id="rId37"/>
    <p:sldId id="294" r:id="rId38"/>
    <p:sldId id="327"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35" r:id="rId57"/>
    <p:sldId id="314" r:id="rId58"/>
    <p:sldId id="315" r:id="rId59"/>
    <p:sldId id="316" r:id="rId60"/>
    <p:sldId id="317" r:id="rId61"/>
    <p:sldId id="328" r:id="rId62"/>
    <p:sldId id="330" r:id="rId63"/>
    <p:sldId id="329" r:id="rId64"/>
    <p:sldId id="320" r:id="rId65"/>
    <p:sldId id="319" r:id="rId66"/>
    <p:sldId id="321"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p:scale>
          <a:sx n="66" d="100"/>
          <a:sy n="66" d="100"/>
        </p:scale>
        <p:origin x="-1494" y="-5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8BE003-BAB8-46EF-8F77-A7A3FFFBF21F}" type="doc">
      <dgm:prSet loTypeId="urn:microsoft.com/office/officeart/2009/layout/CircleArrowProcess" loCatId="cycle" qsTypeId="urn:microsoft.com/office/officeart/2005/8/quickstyle/simple2" qsCatId="simple" csTypeId="urn:microsoft.com/office/officeart/2005/8/colors/accent2_1" csCatId="accent2" phldr="1"/>
      <dgm:spPr/>
      <dgm:t>
        <a:bodyPr/>
        <a:lstStyle/>
        <a:p>
          <a:endParaRPr lang="en-GB"/>
        </a:p>
      </dgm:t>
    </dgm:pt>
    <dgm:pt modelId="{87DB5B8C-FCB7-4E21-80DE-10659DCFFFE9}">
      <dgm:prSet phldrT="[Text]"/>
      <dgm:spPr/>
      <dgm:t>
        <a:bodyPr/>
        <a:lstStyle/>
        <a:p>
          <a:pPr algn="ctr"/>
          <a:r>
            <a:rPr lang="en-GB"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R&amp;D</a:t>
          </a:r>
          <a:endParaRPr lang="en-GB"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8D53DA2E-27C7-4E7B-A30B-18EC9AE62F82}" type="parTrans" cxnId="{26014963-BAA1-4C51-A28C-35652A3C9FCF}">
      <dgm:prSet/>
      <dgm:spPr/>
      <dgm:t>
        <a:bodyPr/>
        <a:lstStyle/>
        <a:p>
          <a:pPr algn="ctr"/>
          <a:endParaRPr lang="en-GB"/>
        </a:p>
      </dgm:t>
    </dgm:pt>
    <dgm:pt modelId="{4CF2E330-8AC7-406C-98D3-B7D103C7568F}" type="sibTrans" cxnId="{26014963-BAA1-4C51-A28C-35652A3C9FCF}">
      <dgm:prSet/>
      <dgm:spPr/>
      <dgm:t>
        <a:bodyPr/>
        <a:lstStyle/>
        <a:p>
          <a:pPr algn="ctr"/>
          <a:endParaRPr lang="en-GB"/>
        </a:p>
      </dgm:t>
    </dgm:pt>
    <dgm:pt modelId="{338D16C6-38C1-4019-80E2-2A5BC2964DC4}">
      <dgm:prSet phldrT="[Text]"/>
      <dgm:spPr/>
      <dgm:t>
        <a:bodyPr/>
        <a:lstStyle/>
        <a:p>
          <a:pPr algn="ctr"/>
          <a:r>
            <a:rPr lang="en-GB"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Production</a:t>
          </a:r>
          <a:endParaRPr lang="en-GB"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0F81FA31-9500-4C64-9134-8A5877BD0C83}" type="parTrans" cxnId="{C2539583-C787-4E03-95B4-122750D7AEF0}">
      <dgm:prSet/>
      <dgm:spPr/>
      <dgm:t>
        <a:bodyPr/>
        <a:lstStyle/>
        <a:p>
          <a:pPr algn="ctr"/>
          <a:endParaRPr lang="en-GB"/>
        </a:p>
      </dgm:t>
    </dgm:pt>
    <dgm:pt modelId="{9AA92A2E-40F4-47BB-AF8A-40BD60AF2B6E}" type="sibTrans" cxnId="{C2539583-C787-4E03-95B4-122750D7AEF0}">
      <dgm:prSet/>
      <dgm:spPr/>
      <dgm:t>
        <a:bodyPr/>
        <a:lstStyle/>
        <a:p>
          <a:pPr algn="ctr"/>
          <a:endParaRPr lang="en-GB"/>
        </a:p>
      </dgm:t>
    </dgm:pt>
    <dgm:pt modelId="{705E2CD9-1DCE-486D-9A06-603604502987}">
      <dgm:prSet phldrT="[Text]"/>
      <dgm:spPr/>
      <dgm:t>
        <a:bodyPr/>
        <a:lstStyle/>
        <a:p>
          <a:pPr algn="ctr"/>
          <a:r>
            <a:rPr lang="en-GB"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Acceptance</a:t>
          </a:r>
          <a:endParaRPr lang="en-GB"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BC66DB09-7520-4BC8-BC14-7F3DC8F78FAC}" type="parTrans" cxnId="{50637E3F-4A5F-43F7-AB77-69C69FECEE5C}">
      <dgm:prSet/>
      <dgm:spPr/>
      <dgm:t>
        <a:bodyPr/>
        <a:lstStyle/>
        <a:p>
          <a:pPr algn="ctr"/>
          <a:endParaRPr lang="en-GB"/>
        </a:p>
      </dgm:t>
    </dgm:pt>
    <dgm:pt modelId="{530BB242-6A71-442A-9215-289D27CF0D7E}" type="sibTrans" cxnId="{50637E3F-4A5F-43F7-AB77-69C69FECEE5C}">
      <dgm:prSet/>
      <dgm:spPr/>
      <dgm:t>
        <a:bodyPr/>
        <a:lstStyle/>
        <a:p>
          <a:pPr algn="ctr"/>
          <a:endParaRPr lang="en-GB"/>
        </a:p>
      </dgm:t>
    </dgm:pt>
    <dgm:pt modelId="{396C8BF9-8732-437F-A62F-32EC5D18A0F8}">
      <dgm:prSet phldrT="[Text]"/>
      <dgm:spPr/>
      <dgm:t>
        <a:bodyPr/>
        <a:lstStyle/>
        <a:p>
          <a:pPr algn="ctr"/>
          <a:r>
            <a:rPr lang="en-GB"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PPM &amp; repair</a:t>
          </a:r>
          <a:endParaRPr lang="en-GB"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CB3CD38C-E1F6-401C-B90C-B3CFC958CED5}" type="parTrans" cxnId="{EA897F32-E2FB-49D2-BAB2-AF2DA214EF71}">
      <dgm:prSet/>
      <dgm:spPr/>
      <dgm:t>
        <a:bodyPr/>
        <a:lstStyle/>
        <a:p>
          <a:pPr algn="ctr"/>
          <a:endParaRPr lang="en-GB"/>
        </a:p>
      </dgm:t>
    </dgm:pt>
    <dgm:pt modelId="{A09ED63C-4A03-451A-9F71-AE1BE17D7A07}" type="sibTrans" cxnId="{EA897F32-E2FB-49D2-BAB2-AF2DA214EF71}">
      <dgm:prSet/>
      <dgm:spPr/>
      <dgm:t>
        <a:bodyPr/>
        <a:lstStyle/>
        <a:p>
          <a:pPr algn="ctr"/>
          <a:endParaRPr lang="en-GB"/>
        </a:p>
      </dgm:t>
    </dgm:pt>
    <dgm:pt modelId="{EEF96C2C-AAE4-4190-8DE3-4AEB9162166B}">
      <dgm:prSet phldrT="[Text]"/>
      <dgm:spPr/>
      <dgm:t>
        <a:bodyPr/>
        <a:lstStyle/>
        <a:p>
          <a:pPr algn="ctr"/>
          <a:r>
            <a:rPr lang="en-GB"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Decom’ing</a:t>
          </a:r>
          <a:endParaRPr lang="en-GB"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7ED65FD9-FC06-46F7-B0E2-E84C8C05BB09}" type="parTrans" cxnId="{799D646C-7D9B-4E16-A9C2-4A299410F1E8}">
      <dgm:prSet/>
      <dgm:spPr/>
      <dgm:t>
        <a:bodyPr/>
        <a:lstStyle/>
        <a:p>
          <a:pPr algn="ctr"/>
          <a:endParaRPr lang="en-GB"/>
        </a:p>
      </dgm:t>
    </dgm:pt>
    <dgm:pt modelId="{519379C8-ADC8-4ADB-BFDD-2472C6D84080}" type="sibTrans" cxnId="{799D646C-7D9B-4E16-A9C2-4A299410F1E8}">
      <dgm:prSet/>
      <dgm:spPr/>
      <dgm:t>
        <a:bodyPr/>
        <a:lstStyle/>
        <a:p>
          <a:pPr algn="ctr"/>
          <a:endParaRPr lang="en-GB"/>
        </a:p>
      </dgm:t>
    </dgm:pt>
    <dgm:pt modelId="{E158FCA0-7EF2-432B-BFBE-D1CAB1ECA5F0}" type="pres">
      <dgm:prSet presAssocID="{2C8BE003-BAB8-46EF-8F77-A7A3FFFBF21F}" presName="Name0" presStyleCnt="0">
        <dgm:presLayoutVars>
          <dgm:chMax val="7"/>
          <dgm:chPref val="7"/>
          <dgm:dir/>
          <dgm:animLvl val="lvl"/>
        </dgm:presLayoutVars>
      </dgm:prSet>
      <dgm:spPr/>
      <dgm:t>
        <a:bodyPr/>
        <a:lstStyle/>
        <a:p>
          <a:endParaRPr lang="en-GB"/>
        </a:p>
      </dgm:t>
    </dgm:pt>
    <dgm:pt modelId="{C46A5300-3A58-4B3E-964C-513B8026E37D}" type="pres">
      <dgm:prSet presAssocID="{87DB5B8C-FCB7-4E21-80DE-10659DCFFFE9}" presName="Accent1" presStyleCnt="0"/>
      <dgm:spPr/>
    </dgm:pt>
    <dgm:pt modelId="{BBB51371-9F2E-46FB-9422-27576B45338A}" type="pres">
      <dgm:prSet presAssocID="{87DB5B8C-FCB7-4E21-80DE-10659DCFFFE9}" presName="Accent" presStyleLbl="node1" presStyleIdx="0" presStyleCnt="5" custLinFactX="26651" custLinFactNeighborX="100000" custLinFactNeighborY="-4024"/>
      <dgm:spPr/>
    </dgm:pt>
    <dgm:pt modelId="{9164AAA7-3811-4289-994B-9D2DDE67B700}" type="pres">
      <dgm:prSet presAssocID="{87DB5B8C-FCB7-4E21-80DE-10659DCFFFE9}" presName="Parent1" presStyleLbl="revTx" presStyleIdx="0" presStyleCnt="5" custLinFactX="100000" custLinFactNeighborX="126949" custLinFactNeighborY="-14429">
        <dgm:presLayoutVars>
          <dgm:chMax val="1"/>
          <dgm:chPref val="1"/>
          <dgm:bulletEnabled val="1"/>
        </dgm:presLayoutVars>
      </dgm:prSet>
      <dgm:spPr/>
      <dgm:t>
        <a:bodyPr/>
        <a:lstStyle/>
        <a:p>
          <a:endParaRPr lang="en-GB"/>
        </a:p>
      </dgm:t>
    </dgm:pt>
    <dgm:pt modelId="{B79F7473-BEE9-48B2-9B03-24A50C970FA8}" type="pres">
      <dgm:prSet presAssocID="{338D16C6-38C1-4019-80E2-2A5BC2964DC4}" presName="Accent2" presStyleCnt="0"/>
      <dgm:spPr/>
    </dgm:pt>
    <dgm:pt modelId="{A165DAD3-E39C-431A-8BBD-157AA5CDDD78}" type="pres">
      <dgm:prSet presAssocID="{338D16C6-38C1-4019-80E2-2A5BC2964DC4}" presName="Accent" presStyleLbl="node1" presStyleIdx="1" presStyleCnt="5" custLinFactX="26651" custLinFactNeighborX="100000" custLinFactNeighborY="-4024"/>
      <dgm:spPr/>
    </dgm:pt>
    <dgm:pt modelId="{827692F8-2073-4718-A553-C755CBBC8D4D}" type="pres">
      <dgm:prSet presAssocID="{338D16C6-38C1-4019-80E2-2A5BC2964DC4}" presName="Parent2" presStyleLbl="revTx" presStyleIdx="1" presStyleCnt="5" custLinFactX="100000" custLinFactNeighborX="126949" custLinFactNeighborY="-14429">
        <dgm:presLayoutVars>
          <dgm:chMax val="1"/>
          <dgm:chPref val="1"/>
          <dgm:bulletEnabled val="1"/>
        </dgm:presLayoutVars>
      </dgm:prSet>
      <dgm:spPr/>
      <dgm:t>
        <a:bodyPr/>
        <a:lstStyle/>
        <a:p>
          <a:endParaRPr lang="en-GB"/>
        </a:p>
      </dgm:t>
    </dgm:pt>
    <dgm:pt modelId="{3BC8B64F-8252-4EED-B0A1-B3A7D30FC0EB}" type="pres">
      <dgm:prSet presAssocID="{705E2CD9-1DCE-486D-9A06-603604502987}" presName="Accent3" presStyleCnt="0"/>
      <dgm:spPr/>
    </dgm:pt>
    <dgm:pt modelId="{22C39C3C-BB7F-4B0E-BC21-B479776E4BCC}" type="pres">
      <dgm:prSet presAssocID="{705E2CD9-1DCE-486D-9A06-603604502987}" presName="Accent" presStyleLbl="node1" presStyleIdx="2" presStyleCnt="5" custLinFactX="26651" custLinFactNeighborX="100000" custLinFactNeighborY="-4024"/>
      <dgm:spPr/>
    </dgm:pt>
    <dgm:pt modelId="{BC7CF832-B2E0-4E7B-8028-5C84E581FF7E}" type="pres">
      <dgm:prSet presAssocID="{705E2CD9-1DCE-486D-9A06-603604502987}" presName="Parent3" presStyleLbl="revTx" presStyleIdx="2" presStyleCnt="5" custLinFactX="100000" custLinFactNeighborX="126949" custLinFactNeighborY="-14429">
        <dgm:presLayoutVars>
          <dgm:chMax val="1"/>
          <dgm:chPref val="1"/>
          <dgm:bulletEnabled val="1"/>
        </dgm:presLayoutVars>
      </dgm:prSet>
      <dgm:spPr/>
      <dgm:t>
        <a:bodyPr/>
        <a:lstStyle/>
        <a:p>
          <a:endParaRPr lang="en-GB"/>
        </a:p>
      </dgm:t>
    </dgm:pt>
    <dgm:pt modelId="{24EC188C-7E6C-4EE2-BDFD-A26C651B724C}" type="pres">
      <dgm:prSet presAssocID="{396C8BF9-8732-437F-A62F-32EC5D18A0F8}" presName="Accent4" presStyleCnt="0"/>
      <dgm:spPr/>
    </dgm:pt>
    <dgm:pt modelId="{DEC9FAC8-26D5-4614-BC5A-C2A3778E9FA8}" type="pres">
      <dgm:prSet presAssocID="{396C8BF9-8732-437F-A62F-32EC5D18A0F8}" presName="Accent" presStyleLbl="node1" presStyleIdx="3" presStyleCnt="5" custLinFactX="26651" custLinFactNeighborX="100000" custLinFactNeighborY="-4024"/>
      <dgm:spPr/>
    </dgm:pt>
    <dgm:pt modelId="{C6467738-2FB0-4B58-959B-73A3483EAE73}" type="pres">
      <dgm:prSet presAssocID="{396C8BF9-8732-437F-A62F-32EC5D18A0F8}" presName="Parent4" presStyleLbl="revTx" presStyleIdx="3" presStyleCnt="5" custLinFactX="100000" custLinFactNeighborX="126949" custLinFactNeighborY="-14429">
        <dgm:presLayoutVars>
          <dgm:chMax val="1"/>
          <dgm:chPref val="1"/>
          <dgm:bulletEnabled val="1"/>
        </dgm:presLayoutVars>
      </dgm:prSet>
      <dgm:spPr/>
      <dgm:t>
        <a:bodyPr/>
        <a:lstStyle/>
        <a:p>
          <a:endParaRPr lang="en-GB"/>
        </a:p>
      </dgm:t>
    </dgm:pt>
    <dgm:pt modelId="{56DC9EE6-FBC9-4A01-85F1-1F9EF07E41EE}" type="pres">
      <dgm:prSet presAssocID="{EEF96C2C-AAE4-4190-8DE3-4AEB9162166B}" presName="Accent5" presStyleCnt="0"/>
      <dgm:spPr/>
    </dgm:pt>
    <dgm:pt modelId="{FAD31C1A-97BA-4284-9911-7A882EE6126A}" type="pres">
      <dgm:prSet presAssocID="{EEF96C2C-AAE4-4190-8DE3-4AEB9162166B}" presName="Accent" presStyleLbl="node1" presStyleIdx="4" presStyleCnt="5" custLinFactX="47418" custLinFactNeighborX="100000" custLinFactNeighborY="-4681"/>
      <dgm:spPr/>
    </dgm:pt>
    <dgm:pt modelId="{F0DEC119-5988-433E-AC43-8ECAC3B7BBBE}" type="pres">
      <dgm:prSet presAssocID="{EEF96C2C-AAE4-4190-8DE3-4AEB9162166B}" presName="Parent5" presStyleLbl="revTx" presStyleIdx="4" presStyleCnt="5" custLinFactX="100000" custLinFactNeighborX="126949" custLinFactNeighborY="-14429">
        <dgm:presLayoutVars>
          <dgm:chMax val="1"/>
          <dgm:chPref val="1"/>
          <dgm:bulletEnabled val="1"/>
        </dgm:presLayoutVars>
      </dgm:prSet>
      <dgm:spPr/>
      <dgm:t>
        <a:bodyPr/>
        <a:lstStyle/>
        <a:p>
          <a:endParaRPr lang="en-GB"/>
        </a:p>
      </dgm:t>
    </dgm:pt>
  </dgm:ptLst>
  <dgm:cxnLst>
    <dgm:cxn modelId="{F2D1748B-5781-ED43-93E6-0A7C30C8DED1}" type="presOf" srcId="{2C8BE003-BAB8-46EF-8F77-A7A3FFFBF21F}" destId="{E158FCA0-7EF2-432B-BFBE-D1CAB1ECA5F0}" srcOrd="0" destOrd="0" presId="urn:microsoft.com/office/officeart/2009/layout/CircleArrowProcess"/>
    <dgm:cxn modelId="{20C294DC-2CF8-AF47-9A4A-4A1B0ED06E55}" type="presOf" srcId="{87DB5B8C-FCB7-4E21-80DE-10659DCFFFE9}" destId="{9164AAA7-3811-4289-994B-9D2DDE67B700}" srcOrd="0" destOrd="0" presId="urn:microsoft.com/office/officeart/2009/layout/CircleArrowProcess"/>
    <dgm:cxn modelId="{AF64E1DA-D29B-BC48-9A8D-51DED66976CD}" type="presOf" srcId="{338D16C6-38C1-4019-80E2-2A5BC2964DC4}" destId="{827692F8-2073-4718-A553-C755CBBC8D4D}" srcOrd="0" destOrd="0" presId="urn:microsoft.com/office/officeart/2009/layout/CircleArrowProcess"/>
    <dgm:cxn modelId="{EA897F32-E2FB-49D2-BAB2-AF2DA214EF71}" srcId="{2C8BE003-BAB8-46EF-8F77-A7A3FFFBF21F}" destId="{396C8BF9-8732-437F-A62F-32EC5D18A0F8}" srcOrd="3" destOrd="0" parTransId="{CB3CD38C-E1F6-401C-B90C-B3CFC958CED5}" sibTransId="{A09ED63C-4A03-451A-9F71-AE1BE17D7A07}"/>
    <dgm:cxn modelId="{27E3444C-2767-2D43-9E55-05D1BF6D3553}" type="presOf" srcId="{705E2CD9-1DCE-486D-9A06-603604502987}" destId="{BC7CF832-B2E0-4E7B-8028-5C84E581FF7E}" srcOrd="0" destOrd="0" presId="urn:microsoft.com/office/officeart/2009/layout/CircleArrowProcess"/>
    <dgm:cxn modelId="{7574482D-0A27-7349-96BD-03DB501DA1D5}" type="presOf" srcId="{396C8BF9-8732-437F-A62F-32EC5D18A0F8}" destId="{C6467738-2FB0-4B58-959B-73A3483EAE73}" srcOrd="0" destOrd="0" presId="urn:microsoft.com/office/officeart/2009/layout/CircleArrowProcess"/>
    <dgm:cxn modelId="{C2539583-C787-4E03-95B4-122750D7AEF0}" srcId="{2C8BE003-BAB8-46EF-8F77-A7A3FFFBF21F}" destId="{338D16C6-38C1-4019-80E2-2A5BC2964DC4}" srcOrd="1" destOrd="0" parTransId="{0F81FA31-9500-4C64-9134-8A5877BD0C83}" sibTransId="{9AA92A2E-40F4-47BB-AF8A-40BD60AF2B6E}"/>
    <dgm:cxn modelId="{5668E1F4-86DE-BA4C-9D02-0CCF89E6F41D}" type="presOf" srcId="{EEF96C2C-AAE4-4190-8DE3-4AEB9162166B}" destId="{F0DEC119-5988-433E-AC43-8ECAC3B7BBBE}" srcOrd="0" destOrd="0" presId="urn:microsoft.com/office/officeart/2009/layout/CircleArrowProcess"/>
    <dgm:cxn modelId="{50637E3F-4A5F-43F7-AB77-69C69FECEE5C}" srcId="{2C8BE003-BAB8-46EF-8F77-A7A3FFFBF21F}" destId="{705E2CD9-1DCE-486D-9A06-603604502987}" srcOrd="2" destOrd="0" parTransId="{BC66DB09-7520-4BC8-BC14-7F3DC8F78FAC}" sibTransId="{530BB242-6A71-442A-9215-289D27CF0D7E}"/>
    <dgm:cxn modelId="{26014963-BAA1-4C51-A28C-35652A3C9FCF}" srcId="{2C8BE003-BAB8-46EF-8F77-A7A3FFFBF21F}" destId="{87DB5B8C-FCB7-4E21-80DE-10659DCFFFE9}" srcOrd="0" destOrd="0" parTransId="{8D53DA2E-27C7-4E7B-A30B-18EC9AE62F82}" sibTransId="{4CF2E330-8AC7-406C-98D3-B7D103C7568F}"/>
    <dgm:cxn modelId="{799D646C-7D9B-4E16-A9C2-4A299410F1E8}" srcId="{2C8BE003-BAB8-46EF-8F77-A7A3FFFBF21F}" destId="{EEF96C2C-AAE4-4190-8DE3-4AEB9162166B}" srcOrd="4" destOrd="0" parTransId="{7ED65FD9-FC06-46F7-B0E2-E84C8C05BB09}" sibTransId="{519379C8-ADC8-4ADB-BFDD-2472C6D84080}"/>
    <dgm:cxn modelId="{2BFF22C0-7927-FC48-902B-837C5BFD8685}" type="presParOf" srcId="{E158FCA0-7EF2-432B-BFBE-D1CAB1ECA5F0}" destId="{C46A5300-3A58-4B3E-964C-513B8026E37D}" srcOrd="0" destOrd="0" presId="urn:microsoft.com/office/officeart/2009/layout/CircleArrowProcess"/>
    <dgm:cxn modelId="{88D5F38B-13D4-9B45-98AE-75A41530C1DB}" type="presParOf" srcId="{C46A5300-3A58-4B3E-964C-513B8026E37D}" destId="{BBB51371-9F2E-46FB-9422-27576B45338A}" srcOrd="0" destOrd="0" presId="urn:microsoft.com/office/officeart/2009/layout/CircleArrowProcess"/>
    <dgm:cxn modelId="{4BFD6D1B-AB0D-D947-92F9-9DEDB3536D57}" type="presParOf" srcId="{E158FCA0-7EF2-432B-BFBE-D1CAB1ECA5F0}" destId="{9164AAA7-3811-4289-994B-9D2DDE67B700}" srcOrd="1" destOrd="0" presId="urn:microsoft.com/office/officeart/2009/layout/CircleArrowProcess"/>
    <dgm:cxn modelId="{8917F6A0-87C9-964E-BD1C-60963EA803FD}" type="presParOf" srcId="{E158FCA0-7EF2-432B-BFBE-D1CAB1ECA5F0}" destId="{B79F7473-BEE9-48B2-9B03-24A50C970FA8}" srcOrd="2" destOrd="0" presId="urn:microsoft.com/office/officeart/2009/layout/CircleArrowProcess"/>
    <dgm:cxn modelId="{57F8F405-FE5F-6E41-ACF2-B9A21B5F662F}" type="presParOf" srcId="{B79F7473-BEE9-48B2-9B03-24A50C970FA8}" destId="{A165DAD3-E39C-431A-8BBD-157AA5CDDD78}" srcOrd="0" destOrd="0" presId="urn:microsoft.com/office/officeart/2009/layout/CircleArrowProcess"/>
    <dgm:cxn modelId="{DA7986E3-2B5E-4A4B-8F4A-AF56489ED8FC}" type="presParOf" srcId="{E158FCA0-7EF2-432B-BFBE-D1CAB1ECA5F0}" destId="{827692F8-2073-4718-A553-C755CBBC8D4D}" srcOrd="3" destOrd="0" presId="urn:microsoft.com/office/officeart/2009/layout/CircleArrowProcess"/>
    <dgm:cxn modelId="{99F1205F-60B4-E543-A7FF-9A7E10C1DB4D}" type="presParOf" srcId="{E158FCA0-7EF2-432B-BFBE-D1CAB1ECA5F0}" destId="{3BC8B64F-8252-4EED-B0A1-B3A7D30FC0EB}" srcOrd="4" destOrd="0" presId="urn:microsoft.com/office/officeart/2009/layout/CircleArrowProcess"/>
    <dgm:cxn modelId="{281A63D6-C35C-7440-82B6-F55EA67DEC8F}" type="presParOf" srcId="{3BC8B64F-8252-4EED-B0A1-B3A7D30FC0EB}" destId="{22C39C3C-BB7F-4B0E-BC21-B479776E4BCC}" srcOrd="0" destOrd="0" presId="urn:microsoft.com/office/officeart/2009/layout/CircleArrowProcess"/>
    <dgm:cxn modelId="{EC09EE04-6FC1-8447-AC77-FF12A4459038}" type="presParOf" srcId="{E158FCA0-7EF2-432B-BFBE-D1CAB1ECA5F0}" destId="{BC7CF832-B2E0-4E7B-8028-5C84E581FF7E}" srcOrd="5" destOrd="0" presId="urn:microsoft.com/office/officeart/2009/layout/CircleArrowProcess"/>
    <dgm:cxn modelId="{CFD15D1F-1E09-814D-83EC-ED056DF98A74}" type="presParOf" srcId="{E158FCA0-7EF2-432B-BFBE-D1CAB1ECA5F0}" destId="{24EC188C-7E6C-4EE2-BDFD-A26C651B724C}" srcOrd="6" destOrd="0" presId="urn:microsoft.com/office/officeart/2009/layout/CircleArrowProcess"/>
    <dgm:cxn modelId="{2F9659D2-D743-154A-8559-C0C1B15DA04B}" type="presParOf" srcId="{24EC188C-7E6C-4EE2-BDFD-A26C651B724C}" destId="{DEC9FAC8-26D5-4614-BC5A-C2A3778E9FA8}" srcOrd="0" destOrd="0" presId="urn:microsoft.com/office/officeart/2009/layout/CircleArrowProcess"/>
    <dgm:cxn modelId="{9E9214DD-FF08-7E4D-9987-0ED9F168BFC2}" type="presParOf" srcId="{E158FCA0-7EF2-432B-BFBE-D1CAB1ECA5F0}" destId="{C6467738-2FB0-4B58-959B-73A3483EAE73}" srcOrd="7" destOrd="0" presId="urn:microsoft.com/office/officeart/2009/layout/CircleArrowProcess"/>
    <dgm:cxn modelId="{BE3C97B7-F54C-8642-A3F2-4ADFB3433B97}" type="presParOf" srcId="{E158FCA0-7EF2-432B-BFBE-D1CAB1ECA5F0}" destId="{56DC9EE6-FBC9-4A01-85F1-1F9EF07E41EE}" srcOrd="8" destOrd="0" presId="urn:microsoft.com/office/officeart/2009/layout/CircleArrowProcess"/>
    <dgm:cxn modelId="{3AF83EBB-6F8C-534C-80DA-534322EED16A}" type="presParOf" srcId="{56DC9EE6-FBC9-4A01-85F1-1F9EF07E41EE}" destId="{FAD31C1A-97BA-4284-9911-7A882EE6126A}" srcOrd="0" destOrd="0" presId="urn:microsoft.com/office/officeart/2009/layout/CircleArrowProcess"/>
    <dgm:cxn modelId="{5E468769-581D-ED48-9886-13DA427694B8}" type="presParOf" srcId="{E158FCA0-7EF2-432B-BFBE-D1CAB1ECA5F0}" destId="{F0DEC119-5988-433E-AC43-8ECAC3B7BBBE}" srcOrd="9"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51371-9F2E-46FB-9422-27576B45338A}">
      <dsp:nvSpPr>
        <dsp:cNvPr id="0" name=""/>
        <dsp:cNvSpPr/>
      </dsp:nvSpPr>
      <dsp:spPr>
        <a:xfrm>
          <a:off x="3318107" y="-42594"/>
          <a:ext cx="1058470" cy="1058523"/>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164AAA7-3811-4289-994B-9D2DDE67B700}">
      <dsp:nvSpPr>
        <dsp:cNvPr id="0" name=""/>
        <dsp:cNvSpPr/>
      </dsp:nvSpPr>
      <dsp:spPr>
        <a:xfrm>
          <a:off x="3551794" y="340768"/>
          <a:ext cx="590686" cy="295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R&amp;D</a:t>
          </a:r>
          <a:endParaRPr lang="en-GB" sz="8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3551794" y="340768"/>
        <a:ext cx="590686" cy="295211"/>
      </dsp:txXfrm>
    </dsp:sp>
    <dsp:sp modelId="{A165DAD3-E39C-431A-8BBD-157AA5CDDD78}">
      <dsp:nvSpPr>
        <dsp:cNvPr id="0" name=""/>
        <dsp:cNvSpPr/>
      </dsp:nvSpPr>
      <dsp:spPr>
        <a:xfrm>
          <a:off x="3024055" y="565594"/>
          <a:ext cx="1058470" cy="1058523"/>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27692F8-2073-4718-A553-C755CBBC8D4D}">
      <dsp:nvSpPr>
        <dsp:cNvPr id="0" name=""/>
        <dsp:cNvSpPr/>
      </dsp:nvSpPr>
      <dsp:spPr>
        <a:xfrm>
          <a:off x="3256550" y="950324"/>
          <a:ext cx="590686" cy="295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Production</a:t>
          </a:r>
          <a:endParaRPr lang="en-GB" sz="8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3256550" y="950324"/>
        <a:ext cx="590686" cy="295211"/>
      </dsp:txXfrm>
    </dsp:sp>
    <dsp:sp modelId="{22C39C3C-BB7F-4B0E-BC21-B479776E4BCC}">
      <dsp:nvSpPr>
        <dsp:cNvPr id="0" name=""/>
        <dsp:cNvSpPr/>
      </dsp:nvSpPr>
      <dsp:spPr>
        <a:xfrm>
          <a:off x="3318107" y="1176517"/>
          <a:ext cx="1058470" cy="1058523"/>
        </a:xfrm>
        <a:prstGeom prst="circularArrow">
          <a:avLst>
            <a:gd name="adj1" fmla="val 10980"/>
            <a:gd name="adj2" fmla="val 1142322"/>
            <a:gd name="adj3" fmla="val 4500000"/>
            <a:gd name="adj4" fmla="val 13500000"/>
            <a:gd name="adj5" fmla="val 125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C7CF832-B2E0-4E7B-8028-5C84E581FF7E}">
      <dsp:nvSpPr>
        <dsp:cNvPr id="0" name=""/>
        <dsp:cNvSpPr/>
      </dsp:nvSpPr>
      <dsp:spPr>
        <a:xfrm>
          <a:off x="3551794" y="1559539"/>
          <a:ext cx="590686" cy="295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Acceptance</a:t>
          </a:r>
          <a:endParaRPr lang="en-GB" sz="8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3551794" y="1559539"/>
        <a:ext cx="590686" cy="295211"/>
      </dsp:txXfrm>
    </dsp:sp>
    <dsp:sp modelId="{DEC9FAC8-26D5-4614-BC5A-C2A3778E9FA8}">
      <dsp:nvSpPr>
        <dsp:cNvPr id="0" name=""/>
        <dsp:cNvSpPr/>
      </dsp:nvSpPr>
      <dsp:spPr>
        <a:xfrm>
          <a:off x="3024055" y="1785732"/>
          <a:ext cx="1058470" cy="1058523"/>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6467738-2FB0-4B58-959B-73A3483EAE73}">
      <dsp:nvSpPr>
        <dsp:cNvPr id="0" name=""/>
        <dsp:cNvSpPr/>
      </dsp:nvSpPr>
      <dsp:spPr>
        <a:xfrm>
          <a:off x="3256550" y="2169096"/>
          <a:ext cx="590686" cy="295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PPM &amp; repair</a:t>
          </a:r>
          <a:endParaRPr lang="en-GB" sz="8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3256550" y="2169096"/>
        <a:ext cx="590686" cy="295211"/>
      </dsp:txXfrm>
    </dsp:sp>
    <dsp:sp modelId="{FAD31C1A-97BA-4284-9911-7A882EE6126A}">
      <dsp:nvSpPr>
        <dsp:cNvPr id="0" name=""/>
        <dsp:cNvSpPr/>
      </dsp:nvSpPr>
      <dsp:spPr>
        <a:xfrm>
          <a:off x="3393354" y="2464311"/>
          <a:ext cx="909359" cy="909892"/>
        </a:xfrm>
        <a:prstGeom prst="blockArc">
          <a:avLst>
            <a:gd name="adj1" fmla="val 13500000"/>
            <a:gd name="adj2" fmla="val 10800000"/>
            <a:gd name="adj3" fmla="val 1274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0DEC119-5988-433E-AC43-8ECAC3B7BBBE}">
      <dsp:nvSpPr>
        <dsp:cNvPr id="0" name=""/>
        <dsp:cNvSpPr/>
      </dsp:nvSpPr>
      <dsp:spPr>
        <a:xfrm>
          <a:off x="3551794" y="2778652"/>
          <a:ext cx="590686" cy="295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Decom’ing</a:t>
          </a:r>
          <a:endParaRPr lang="en-GB" sz="8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3551794" y="2778652"/>
        <a:ext cx="590686" cy="29521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57F886-F59B-854B-875C-1989ADC644F2}"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D4416-1A67-B847-814E-FEBD68D4E57A}"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84" y="-254643"/>
            <a:ext cx="9180368" cy="7089494"/>
          </a:xfrm>
          <a:prstGeom prst="rect">
            <a:avLst/>
          </a:prstGeom>
        </p:spPr>
      </p:pic>
    </p:spTree>
    <p:extLst>
      <p:ext uri="{BB962C8B-B14F-4D97-AF65-F5344CB8AC3E}">
        <p14:creationId xmlns:p14="http://schemas.microsoft.com/office/powerpoint/2010/main" val="2042978956"/>
      </p:ext>
    </p:extLst>
  </p:cSld>
  <p:clrMapOvr>
    <a:masterClrMapping/>
  </p:clrMapOvr>
  <p:transition spd="slow">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57F886-F59B-854B-875C-1989ADC644F2}"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D4416-1A67-B847-814E-FEBD68D4E57A}" type="slidenum">
              <a:rPr lang="en-US" smtClean="0"/>
              <a:t>‹#›</a:t>
            </a:fld>
            <a:endParaRPr lang="en-US" dirty="0"/>
          </a:p>
        </p:txBody>
      </p:sp>
    </p:spTree>
    <p:extLst>
      <p:ext uri="{BB962C8B-B14F-4D97-AF65-F5344CB8AC3E}">
        <p14:creationId xmlns:p14="http://schemas.microsoft.com/office/powerpoint/2010/main" val="22836874"/>
      </p:ext>
    </p:extLst>
  </p:cSld>
  <p:clrMapOvr>
    <a:masterClrMapping/>
  </p:clrMapOvr>
  <p:transition spd="slow">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57F886-F59B-854B-875C-1989ADC644F2}"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D4416-1A67-B847-814E-FEBD68D4E57A}" type="slidenum">
              <a:rPr lang="en-US" smtClean="0"/>
              <a:t>‹#›</a:t>
            </a:fld>
            <a:endParaRPr lang="en-US" dirty="0"/>
          </a:p>
        </p:txBody>
      </p:sp>
    </p:spTree>
    <p:extLst>
      <p:ext uri="{BB962C8B-B14F-4D97-AF65-F5344CB8AC3E}">
        <p14:creationId xmlns:p14="http://schemas.microsoft.com/office/powerpoint/2010/main" val="1567252152"/>
      </p:ext>
    </p:extLst>
  </p:cSld>
  <p:clrMapOvr>
    <a:masterClrMapping/>
  </p:clrMapOvr>
  <p:transition spd="slow">
    <p:pull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fsnitsoverskrift">
    <p:spTree>
      <p:nvGrpSpPr>
        <p:cNvPr id="1" name=""/>
        <p:cNvGrpSpPr/>
        <p:nvPr/>
      </p:nvGrpSpPr>
      <p:grpSpPr>
        <a:xfrm>
          <a:off x="0" y="0"/>
          <a:ext cx="0" cy="0"/>
          <a:chOff x="0" y="0"/>
          <a:chExt cx="0" cy="0"/>
        </a:xfrm>
      </p:grpSpPr>
      <p:sp>
        <p:nvSpPr>
          <p:cNvPr id="8" name="Pladsholder til indhold 2"/>
          <p:cNvSpPr>
            <a:spLocks noGrp="1"/>
          </p:cNvSpPr>
          <p:nvPr>
            <p:ph idx="1"/>
          </p:nvPr>
        </p:nvSpPr>
        <p:spPr>
          <a:xfrm>
            <a:off x="457200" y="2552706"/>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1" name="Titel 1"/>
          <p:cNvSpPr>
            <a:spLocks noGrp="1"/>
          </p:cNvSpPr>
          <p:nvPr>
            <p:ph type="title"/>
          </p:nvPr>
        </p:nvSpPr>
        <p:spPr>
          <a:xfrm>
            <a:off x="177801" y="515941"/>
            <a:ext cx="4584700" cy="563563"/>
          </a:xfrm>
          <a:prstGeom prst="rect">
            <a:avLst/>
          </a:prstGeom>
        </p:spPr>
        <p:txBody>
          <a:bodyPr/>
          <a:lstStyle>
            <a:lvl1pPr algn="l">
              <a:defRPr sz="2400">
                <a:latin typeface="Arial" pitchFamily="34" charset="0"/>
              </a:defRPr>
            </a:lvl1pPr>
          </a:lstStyle>
          <a:p>
            <a:r>
              <a:rPr lang="en-US" smtClean="0"/>
              <a:t>Click to edit Master title style</a:t>
            </a:r>
            <a:endParaRPr lang="da-DK" dirty="0"/>
          </a:p>
        </p:txBody>
      </p:sp>
      <p:sp>
        <p:nvSpPr>
          <p:cNvPr id="12" name="Pladsholder til tekst 2"/>
          <p:cNvSpPr>
            <a:spLocks noGrp="1"/>
          </p:cNvSpPr>
          <p:nvPr>
            <p:ph type="body" idx="13"/>
          </p:nvPr>
        </p:nvSpPr>
        <p:spPr>
          <a:xfrm>
            <a:off x="210459" y="1454790"/>
            <a:ext cx="6489700" cy="358775"/>
          </a:xfrm>
          <a:prstGeom prst="rect">
            <a:avLst/>
          </a:prstGeom>
        </p:spPr>
        <p:txBody>
          <a:bodyPr anchor="b"/>
          <a:lstStyle>
            <a:lvl1pPr marL="0" indent="0">
              <a:buNone/>
              <a:defRPr sz="1800" b="1">
                <a:latin typeface="Arial"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9" name="Pladsholder til dato 3"/>
          <p:cNvSpPr>
            <a:spLocks noGrp="1"/>
          </p:cNvSpPr>
          <p:nvPr>
            <p:ph type="dt" sz="half" idx="14"/>
          </p:nvPr>
        </p:nvSpPr>
        <p:spPr>
          <a:xfrm>
            <a:off x="457200" y="6356355"/>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footnote</a:t>
            </a:r>
          </a:p>
        </p:txBody>
      </p:sp>
      <p:sp>
        <p:nvSpPr>
          <p:cNvPr id="10" name="Pladsholder til diasnummer 5"/>
          <p:cNvSpPr>
            <a:spLocks noGrp="1"/>
          </p:cNvSpPr>
          <p:nvPr>
            <p:ph type="sldNum" sz="quarter" idx="15"/>
          </p:nvPr>
        </p:nvSpPr>
        <p:spPr>
          <a:xfrm>
            <a:off x="6553200" y="6356355"/>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Logo</a:t>
            </a:r>
          </a:p>
        </p:txBody>
      </p:sp>
    </p:spTree>
    <p:extLst>
      <p:ext uri="{BB962C8B-B14F-4D97-AF65-F5344CB8AC3E}">
        <p14:creationId xmlns:p14="http://schemas.microsoft.com/office/powerpoint/2010/main" val="1919988209"/>
      </p:ext>
    </p:extLst>
  </p:cSld>
  <p:clrMapOvr>
    <a:masterClrMapping/>
  </p:clrMapOvr>
  <p:transition spd="slow">
    <p:pull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7F886-F59B-854B-875C-1989ADC644F2}" type="datetimeFigureOut">
              <a:rPr lang="en-US" smtClean="0"/>
              <a:t>9/26/2018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ED4416-1A67-B847-814E-FEBD68D4E57A}" type="slidenum">
              <a:rPr lang="en-US" smtClean="0"/>
              <a:t>‹#›</a:t>
            </a:fld>
            <a:endParaRPr lang="en-US" dirty="0"/>
          </a:p>
        </p:txBody>
      </p:sp>
    </p:spTree>
    <p:extLst>
      <p:ext uri="{BB962C8B-B14F-4D97-AF65-F5344CB8AC3E}">
        <p14:creationId xmlns:p14="http://schemas.microsoft.com/office/powerpoint/2010/main" val="1618805871"/>
      </p:ext>
    </p:extLst>
  </p:cSld>
  <p:clrMapOvr>
    <a:masterClrMapping/>
  </p:clrMapOvr>
  <p:transition spd="slow">
    <p:pull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57F886-F59B-854B-875C-1989ADC644F2}"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D4416-1A67-B847-814E-FEBD68D4E57A}"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1478" y="-225862"/>
            <a:ext cx="12546956" cy="7215904"/>
          </a:xfrm>
          <a:prstGeom prst="rect">
            <a:avLst/>
          </a:prstGeom>
        </p:spPr>
      </p:pic>
    </p:spTree>
    <p:extLst>
      <p:ext uri="{BB962C8B-B14F-4D97-AF65-F5344CB8AC3E}">
        <p14:creationId xmlns:p14="http://schemas.microsoft.com/office/powerpoint/2010/main" val="231281609"/>
      </p:ext>
    </p:extLst>
  </p:cSld>
  <p:clrMapOvr>
    <a:masterClrMapping/>
  </p:clrMapOvr>
  <p:transition spd="slow">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57F886-F59B-854B-875C-1989ADC644F2}"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D4416-1A67-B847-814E-FEBD68D4E57A}" type="slidenum">
              <a:rPr lang="en-US" smtClean="0"/>
              <a:t>‹#›</a:t>
            </a:fld>
            <a:endParaRPr lang="en-US" dirty="0"/>
          </a:p>
        </p:txBody>
      </p:sp>
    </p:spTree>
    <p:extLst>
      <p:ext uri="{BB962C8B-B14F-4D97-AF65-F5344CB8AC3E}">
        <p14:creationId xmlns:p14="http://schemas.microsoft.com/office/powerpoint/2010/main" val="204601393"/>
      </p:ext>
    </p:extLst>
  </p:cSld>
  <p:clrMapOvr>
    <a:masterClrMapping/>
  </p:clrMapOvr>
  <p:transition spd="slow">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57F886-F59B-854B-875C-1989ADC644F2}"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D4416-1A67-B847-814E-FEBD68D4E57A}" type="slidenum">
              <a:rPr lang="en-US" smtClean="0"/>
              <a:t>‹#›</a:t>
            </a:fld>
            <a:endParaRPr lang="en-US" dirty="0"/>
          </a:p>
        </p:txBody>
      </p:sp>
    </p:spTree>
    <p:extLst>
      <p:ext uri="{BB962C8B-B14F-4D97-AF65-F5344CB8AC3E}">
        <p14:creationId xmlns:p14="http://schemas.microsoft.com/office/powerpoint/2010/main" val="614293304"/>
      </p:ext>
    </p:extLst>
  </p:cSld>
  <p:clrMapOvr>
    <a:masterClrMapping/>
  </p:clrMapOvr>
  <p:transition spd="slow">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57F886-F59B-854B-875C-1989ADC644F2}" type="datetimeFigureOut">
              <a:rPr lang="en-US" smtClean="0"/>
              <a:t>9/26/2018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ED4416-1A67-B847-814E-FEBD68D4E57A}" type="slidenum">
              <a:rPr lang="en-US" smtClean="0"/>
              <a:t>‹#›</a:t>
            </a:fld>
            <a:endParaRPr lang="en-US" dirty="0"/>
          </a:p>
        </p:txBody>
      </p:sp>
    </p:spTree>
    <p:extLst>
      <p:ext uri="{BB962C8B-B14F-4D97-AF65-F5344CB8AC3E}">
        <p14:creationId xmlns:p14="http://schemas.microsoft.com/office/powerpoint/2010/main" val="1473669199"/>
      </p:ext>
    </p:extLst>
  </p:cSld>
  <p:clrMapOvr>
    <a:masterClrMapping/>
  </p:clrMapOvr>
  <p:transition spd="slow">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57F886-F59B-854B-875C-1989ADC644F2}" type="datetimeFigureOut">
              <a:rPr lang="en-US" smtClean="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ED4416-1A67-B847-814E-FEBD68D4E57A}" type="slidenum">
              <a:rPr lang="en-US" smtClean="0"/>
              <a:t>‹#›</a:t>
            </a:fld>
            <a:endParaRPr lang="en-US" dirty="0"/>
          </a:p>
        </p:txBody>
      </p:sp>
    </p:spTree>
    <p:extLst>
      <p:ext uri="{BB962C8B-B14F-4D97-AF65-F5344CB8AC3E}">
        <p14:creationId xmlns:p14="http://schemas.microsoft.com/office/powerpoint/2010/main" val="1029326742"/>
      </p:ext>
    </p:extLst>
  </p:cSld>
  <p:clrMapOvr>
    <a:masterClrMapping/>
  </p:clrMapOvr>
  <p:transition spd="slow">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7F886-F59B-854B-875C-1989ADC644F2}" type="datetimeFigureOut">
              <a:rPr lang="en-US" smtClean="0"/>
              <a:t>9/26/2018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ED4416-1A67-B847-814E-FEBD68D4E57A}" type="slidenum">
              <a:rPr lang="en-US" smtClean="0"/>
              <a:t>‹#›</a:t>
            </a:fld>
            <a:endParaRPr lang="en-US" dirty="0"/>
          </a:p>
        </p:txBody>
      </p:sp>
    </p:spTree>
    <p:extLst>
      <p:ext uri="{BB962C8B-B14F-4D97-AF65-F5344CB8AC3E}">
        <p14:creationId xmlns:p14="http://schemas.microsoft.com/office/powerpoint/2010/main" val="1913776209"/>
      </p:ext>
    </p:extLst>
  </p:cSld>
  <p:clrMapOvr>
    <a:masterClrMapping/>
  </p:clrMapOvr>
  <p:transition spd="slow">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7F886-F59B-854B-875C-1989ADC644F2}"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D4416-1A67-B847-814E-FEBD68D4E57A}" type="slidenum">
              <a:rPr lang="en-US" smtClean="0"/>
              <a:t>‹#›</a:t>
            </a:fld>
            <a:endParaRPr lang="en-US" dirty="0"/>
          </a:p>
        </p:txBody>
      </p:sp>
    </p:spTree>
    <p:extLst>
      <p:ext uri="{BB962C8B-B14F-4D97-AF65-F5344CB8AC3E}">
        <p14:creationId xmlns:p14="http://schemas.microsoft.com/office/powerpoint/2010/main" val="1974163544"/>
      </p:ext>
    </p:extLst>
  </p:cSld>
  <p:clrMapOvr>
    <a:masterClrMapping/>
  </p:clrMapOvr>
  <p:transition spd="slow">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7F886-F59B-854B-875C-1989ADC644F2}"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D4416-1A67-B847-814E-FEBD68D4E57A}" type="slidenum">
              <a:rPr lang="en-US" smtClean="0"/>
              <a:t>‹#›</a:t>
            </a:fld>
            <a:endParaRPr lang="en-US" dirty="0"/>
          </a:p>
        </p:txBody>
      </p:sp>
    </p:spTree>
    <p:extLst>
      <p:ext uri="{BB962C8B-B14F-4D97-AF65-F5344CB8AC3E}">
        <p14:creationId xmlns:p14="http://schemas.microsoft.com/office/powerpoint/2010/main" val="1144337858"/>
      </p:ext>
    </p:extLst>
  </p:cSld>
  <p:clrMapOvr>
    <a:masterClrMapping/>
  </p:clrMapOvr>
  <p:transition spd="slow">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7F886-F59B-854B-875C-1989ADC644F2}" type="datetimeFigureOut">
              <a:rPr lang="en-US" smtClean="0"/>
              <a:t>9/26/2018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D4416-1A67-B847-814E-FEBD68D4E57A}" type="slidenum">
              <a:rPr lang="en-US" smtClean="0"/>
              <a:t>‹#›</a:t>
            </a:fld>
            <a:endParaRPr lang="en-US" dirty="0"/>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242745"/>
            <a:ext cx="9144000" cy="6585966"/>
          </a:xfrm>
          <a:prstGeom prst="rect">
            <a:avLst/>
          </a:prstGeom>
        </p:spPr>
      </p:pic>
    </p:spTree>
    <p:extLst>
      <p:ext uri="{BB962C8B-B14F-4D97-AF65-F5344CB8AC3E}">
        <p14:creationId xmlns:p14="http://schemas.microsoft.com/office/powerpoint/2010/main" val="1166818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55" r:id="rId13"/>
  </p:sldLayoutIdLst>
  <p:transition spd="slow">
    <p:pull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oleObject2.bin"/><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gif"/><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aami.org/productspublications/ProductDetail.aspx?ItemNumber=2404" TargetMode="Externa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mailto:sales@seaward-groupusa.com" TargetMode="Externa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33.wmf"/></Relationships>
</file>

<file path=ppt/slides/_rels/slide66.xml.rels><?xml version="1.0" encoding="UTF-8" standalone="yes"?>
<Relationships xmlns="http://schemas.openxmlformats.org/package/2006/relationships"><Relationship Id="rId3" Type="http://schemas.openxmlformats.org/officeDocument/2006/relationships/hyperlink" Target="mailto:brittanys@seaward-groupusa.com" TargetMode="External"/><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82" y="5220628"/>
            <a:ext cx="4211822" cy="994172"/>
          </a:xfrm>
        </p:spPr>
        <p:txBody>
          <a:bodyPr>
            <a:normAutofit fontScale="90000"/>
          </a:bodyPr>
          <a:lstStyle/>
          <a:p>
            <a:r>
              <a:rPr lang="en-US" b="1" dirty="0" smtClean="0">
                <a:solidFill>
                  <a:schemeClr val="bg1"/>
                </a:solidFill>
                <a:latin typeface="Montserrat" charset="0"/>
                <a:ea typeface="Montserrat" charset="0"/>
                <a:cs typeface="Montserrat" charset="0"/>
              </a:rPr>
              <a:t>Electrical Safety Testing</a:t>
            </a:r>
            <a:endParaRPr lang="en-US" b="1" dirty="0">
              <a:solidFill>
                <a:schemeClr val="bg1"/>
              </a:solidFill>
              <a:latin typeface="Montserrat" charset="0"/>
              <a:ea typeface="Montserrat" charset="0"/>
              <a:cs typeface="Montserrat" charset="0"/>
            </a:endParaRPr>
          </a:p>
        </p:txBody>
      </p:sp>
      <p:sp>
        <p:nvSpPr>
          <p:cNvPr id="4" name="Title 1"/>
          <p:cNvSpPr txBox="1">
            <a:spLocks/>
          </p:cNvSpPr>
          <p:nvPr/>
        </p:nvSpPr>
        <p:spPr>
          <a:xfrm>
            <a:off x="4889653" y="5220626"/>
            <a:ext cx="4211822"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Planned preventative maintenance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071" y="-228600"/>
            <a:ext cx="5578929" cy="1919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719258"/>
      </p:ext>
    </p:extLst>
  </p:cSld>
  <p:clrMapOvr>
    <a:masterClrMapping/>
  </p:clrMapOvr>
  <p:transition spd="slow">
    <p:pull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66850" y="2495554"/>
            <a:ext cx="6172200" cy="2680097"/>
          </a:xfrm>
        </p:spPr>
        <p:txBody>
          <a:bodyPr>
            <a:normAutofit fontScale="92500" lnSpcReduction="20000"/>
          </a:bodyPr>
          <a:lstStyle/>
          <a:p>
            <a:r>
              <a:rPr lang="en-GB" altLang="en-US" sz="1800" u="sng" dirty="0">
                <a:solidFill>
                  <a:srgbClr val="5F5F5F"/>
                </a:solidFill>
                <a:latin typeface="Montserrat" charset="0"/>
                <a:ea typeface="Montserrat" charset="0"/>
                <a:cs typeface="Montserrat" charset="0"/>
              </a:rPr>
              <a:t>Electrical Current</a:t>
            </a:r>
            <a:r>
              <a:rPr lang="en-GB" altLang="en-US" sz="1800" dirty="0">
                <a:solidFill>
                  <a:srgbClr val="5F5F5F"/>
                </a:solidFill>
                <a:latin typeface="Montserrat" charset="0"/>
                <a:ea typeface="Montserrat" charset="0"/>
                <a:cs typeface="Montserrat" charset="0"/>
              </a:rPr>
              <a:t>;</a:t>
            </a:r>
          </a:p>
          <a:p>
            <a:pPr lvl="1"/>
            <a:r>
              <a:rPr lang="en-GB" altLang="en-US" sz="1500" dirty="0">
                <a:solidFill>
                  <a:srgbClr val="5F5F5F"/>
                </a:solidFill>
                <a:latin typeface="Montserrat" charset="0"/>
                <a:ea typeface="Montserrat" charset="0"/>
                <a:cs typeface="Montserrat" charset="0"/>
              </a:rPr>
              <a:t>Requires a closed circuit</a:t>
            </a:r>
          </a:p>
          <a:p>
            <a:pPr lvl="1"/>
            <a:r>
              <a:rPr lang="en-GB" altLang="en-US" sz="1500" dirty="0">
                <a:solidFill>
                  <a:srgbClr val="5F5F5F"/>
                </a:solidFill>
                <a:latin typeface="Montserrat" charset="0"/>
                <a:ea typeface="Montserrat" charset="0"/>
                <a:cs typeface="Montserrat" charset="0"/>
              </a:rPr>
              <a:t>Follows the path of least resistance (much like water)</a:t>
            </a:r>
          </a:p>
          <a:p>
            <a:pPr lvl="1"/>
            <a:r>
              <a:rPr lang="en-GB" altLang="en-US" sz="1500" dirty="0">
                <a:solidFill>
                  <a:srgbClr val="5F5F5F"/>
                </a:solidFill>
                <a:latin typeface="Montserrat" charset="0"/>
                <a:ea typeface="Montserrat" charset="0"/>
                <a:cs typeface="Montserrat" charset="0"/>
              </a:rPr>
              <a:t>Electrical (functional) currents form an integral part during monitoring, treatment and diagnosis of patients</a:t>
            </a:r>
            <a:endParaRPr lang="en-GB" altLang="en-US" dirty="0">
              <a:solidFill>
                <a:srgbClr val="5F5F5F"/>
              </a:solidFill>
              <a:latin typeface="Montserrat" charset="0"/>
              <a:ea typeface="Montserrat" charset="0"/>
              <a:cs typeface="Montserrat" charset="0"/>
            </a:endParaRPr>
          </a:p>
          <a:p>
            <a:r>
              <a:rPr lang="en-GB" altLang="en-US" sz="1800" dirty="0">
                <a:solidFill>
                  <a:srgbClr val="5F5F5F"/>
                </a:solidFill>
                <a:latin typeface="Montserrat" charset="0"/>
                <a:ea typeface="Montserrat" charset="0"/>
                <a:cs typeface="Montserrat" charset="0"/>
              </a:rPr>
              <a:t>But can cause </a:t>
            </a:r>
            <a:r>
              <a:rPr lang="en-GB" altLang="en-US" sz="1800" u="sng" dirty="0">
                <a:solidFill>
                  <a:srgbClr val="5F5F5F"/>
                </a:solidFill>
                <a:latin typeface="Montserrat" charset="0"/>
                <a:ea typeface="Montserrat" charset="0"/>
                <a:cs typeface="Montserrat" charset="0"/>
              </a:rPr>
              <a:t>injury</a:t>
            </a:r>
            <a:r>
              <a:rPr lang="en-GB" altLang="en-US" sz="1800" dirty="0">
                <a:solidFill>
                  <a:srgbClr val="5F5F5F"/>
                </a:solidFill>
                <a:latin typeface="Montserrat" charset="0"/>
                <a:ea typeface="Montserrat" charset="0"/>
                <a:cs typeface="Montserrat" charset="0"/>
              </a:rPr>
              <a:t> or even result in </a:t>
            </a:r>
            <a:r>
              <a:rPr lang="en-GB" altLang="en-US" sz="1800" u="sng" dirty="0">
                <a:solidFill>
                  <a:srgbClr val="5F5F5F"/>
                </a:solidFill>
                <a:latin typeface="Montserrat" charset="0"/>
                <a:ea typeface="Montserrat" charset="0"/>
                <a:cs typeface="Montserrat" charset="0"/>
              </a:rPr>
              <a:t>death</a:t>
            </a:r>
            <a:r>
              <a:rPr lang="en-GB" altLang="en-US" sz="1800" dirty="0">
                <a:solidFill>
                  <a:srgbClr val="5F5F5F"/>
                </a:solidFill>
                <a:latin typeface="Montserrat" charset="0"/>
                <a:ea typeface="Montserrat" charset="0"/>
                <a:cs typeface="Montserrat" charset="0"/>
              </a:rPr>
              <a:t> as a result of muscle stimulation, tissue burns or trigger other events (e.g., ignition of pure oxygen)</a:t>
            </a:r>
            <a:endParaRPr lang="en-GB" altLang="en-US" sz="1800" u="sng" dirty="0">
              <a:solidFill>
                <a:srgbClr val="5F5F5F"/>
              </a:solidFill>
              <a:latin typeface="Montserrat" charset="0"/>
              <a:ea typeface="Montserrat" charset="0"/>
              <a:cs typeface="Montserrat" charset="0"/>
            </a:endParaRPr>
          </a:p>
          <a:p>
            <a:r>
              <a:rPr lang="en-GB" altLang="en-US" sz="1800" dirty="0">
                <a:solidFill>
                  <a:srgbClr val="5F5F5F"/>
                </a:solidFill>
                <a:latin typeface="Montserrat" charset="0"/>
                <a:ea typeface="Montserrat" charset="0"/>
                <a:cs typeface="Montserrat" charset="0"/>
              </a:rPr>
              <a:t>Risk of (non-functional) electrical leakage is relatively small but always present.</a:t>
            </a:r>
          </a:p>
          <a:p>
            <a:r>
              <a:rPr lang="en-GB" altLang="en-US" sz="1800" dirty="0">
                <a:solidFill>
                  <a:srgbClr val="5F5F5F"/>
                </a:solidFill>
                <a:latin typeface="Montserrat" charset="0"/>
                <a:ea typeface="Montserrat" charset="0"/>
                <a:cs typeface="Montserrat" charset="0"/>
              </a:rPr>
              <a:t>Life saver in defibrillators (functional current)</a:t>
            </a:r>
          </a:p>
          <a:p>
            <a:endParaRPr lang="en-GB" dirty="0">
              <a:solidFill>
                <a:srgbClr val="5F5F5F"/>
              </a:solidFill>
              <a:latin typeface="Montserrat" charset="0"/>
              <a:ea typeface="Montserrat" charset="0"/>
              <a:cs typeface="Montserrat" charset="0"/>
            </a:endParaRPr>
          </a:p>
        </p:txBody>
      </p:sp>
      <p:sp>
        <p:nvSpPr>
          <p:cNvPr id="4098" name="Rectangle 2"/>
          <p:cNvSpPr>
            <a:spLocks noGrp="1" noChangeArrowheads="1"/>
          </p:cNvSpPr>
          <p:nvPr>
            <p:ph type="title"/>
          </p:nvPr>
        </p:nvSpPr>
        <p:spPr>
          <a:xfrm>
            <a:off x="2260601" y="1930005"/>
            <a:ext cx="4584700" cy="42267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GB" b="1" dirty="0" smtClean="0">
                <a:solidFill>
                  <a:srgbClr val="5F5F5F"/>
                </a:solidFill>
                <a:latin typeface="Montserrat" charset="0"/>
                <a:ea typeface="Montserrat" charset="0"/>
                <a:cs typeface="Montserrat" charset="0"/>
              </a:rPr>
              <a:t>Electrical current</a:t>
            </a:r>
          </a:p>
        </p:txBody>
      </p:sp>
      <p:sp>
        <p:nvSpPr>
          <p:cNvPr id="4" name="Title 1"/>
          <p:cNvSpPr txBox="1">
            <a:spLocks/>
          </p:cNvSpPr>
          <p:nvPr/>
        </p:nvSpPr>
        <p:spPr>
          <a:xfrm>
            <a:off x="2152895" y="258261"/>
            <a:ext cx="1823013" cy="505625"/>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Background</a:t>
            </a:r>
          </a:p>
        </p:txBody>
      </p:sp>
      <p:sp>
        <p:nvSpPr>
          <p:cNvPr id="5"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a:solidFill>
                  <a:schemeClr val="bg1"/>
                </a:solidFill>
                <a:latin typeface="Montserrat" charset="0"/>
                <a:ea typeface="Montserrat" charset="0"/>
                <a:cs typeface="Montserrat" charset="0"/>
              </a:rPr>
              <a:t>12</a:t>
            </a:r>
          </a:p>
        </p:txBody>
      </p:sp>
    </p:spTree>
    <p:extLst>
      <p:ext uri="{BB962C8B-B14F-4D97-AF65-F5344CB8AC3E}">
        <p14:creationId xmlns:p14="http://schemas.microsoft.com/office/powerpoint/2010/main" val="36321681"/>
      </p:ext>
    </p:extLst>
  </p:cSld>
  <p:clrMapOvr>
    <a:masterClrMapping/>
  </p:clrMapOvr>
  <p:transition spd="slow">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161" y="1947367"/>
            <a:ext cx="5638800" cy="422672"/>
          </a:xfrm>
        </p:spPr>
        <p:txBody>
          <a:bodyPr/>
          <a:lstStyle/>
          <a:p>
            <a:r>
              <a:rPr lang="en-GB" b="1" dirty="0">
                <a:solidFill>
                  <a:srgbClr val="5F5F5F"/>
                </a:solidFill>
                <a:latin typeface="Montserrat" charset="0"/>
                <a:ea typeface="Montserrat" charset="0"/>
                <a:cs typeface="Montserrat" charset="0"/>
              </a:rPr>
              <a:t>Electrical current on human body</a:t>
            </a:r>
          </a:p>
        </p:txBody>
      </p:sp>
      <p:sp>
        <p:nvSpPr>
          <p:cNvPr id="5" name="TextBox 4"/>
          <p:cNvSpPr txBox="1"/>
          <p:nvPr/>
        </p:nvSpPr>
        <p:spPr>
          <a:xfrm>
            <a:off x="723331" y="3000434"/>
            <a:ext cx="1792482" cy="1777410"/>
          </a:xfrm>
          <a:prstGeom prst="rect">
            <a:avLst/>
          </a:prstGeom>
          <a:noFill/>
        </p:spPr>
        <p:txBody>
          <a:bodyPr wrap="square" rtlCol="0">
            <a:spAutoFit/>
          </a:bodyPr>
          <a:lstStyle/>
          <a:p>
            <a:r>
              <a:rPr lang="en-US" sz="1600" b="1" i="1" dirty="0">
                <a:solidFill>
                  <a:srgbClr val="000000"/>
                </a:solidFill>
              </a:rPr>
              <a:t>Impact of current on the human body, adapted from research by Howard M. Hochberg, 1971</a:t>
            </a:r>
            <a:endParaRPr lang="en-GB" sz="1600" dirty="0">
              <a:solidFill>
                <a:srgbClr val="000000"/>
              </a:solidFill>
            </a:endParaRPr>
          </a:p>
          <a:p>
            <a:endParaRPr lang="en-GB" sz="1350" dirty="0"/>
          </a:p>
        </p:txBody>
      </p:sp>
      <p:sp>
        <p:nvSpPr>
          <p:cNvPr id="6" name="Title 1"/>
          <p:cNvSpPr txBox="1">
            <a:spLocks/>
          </p:cNvSpPr>
          <p:nvPr/>
        </p:nvSpPr>
        <p:spPr>
          <a:xfrm>
            <a:off x="2152895" y="258262"/>
            <a:ext cx="1823013" cy="505625"/>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Background</a:t>
            </a:r>
          </a:p>
        </p:txBody>
      </p:sp>
      <p:sp>
        <p:nvSpPr>
          <p:cNvPr id="7" name="Title 1"/>
          <p:cNvSpPr txBox="1">
            <a:spLocks/>
          </p:cNvSpPr>
          <p:nvPr/>
        </p:nvSpPr>
        <p:spPr>
          <a:xfrm>
            <a:off x="7892489" y="327709"/>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a:solidFill>
                  <a:schemeClr val="bg1"/>
                </a:solidFill>
                <a:latin typeface="Montserrat" charset="0"/>
                <a:ea typeface="Montserrat" charset="0"/>
                <a:cs typeface="Montserrat" charset="0"/>
              </a:rPr>
              <a:t>13</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829" y="2439133"/>
            <a:ext cx="3897361" cy="4262739"/>
          </a:xfrm>
          <a:prstGeom prst="rect">
            <a:avLst/>
          </a:prstGeom>
        </p:spPr>
      </p:pic>
    </p:spTree>
    <p:extLst>
      <p:ext uri="{BB962C8B-B14F-4D97-AF65-F5344CB8AC3E}">
        <p14:creationId xmlns:p14="http://schemas.microsoft.com/office/powerpoint/2010/main" val="573136819"/>
      </p:ext>
    </p:extLst>
  </p:cSld>
  <p:clrMapOvr>
    <a:masterClrMapping/>
  </p:clrMapOvr>
  <p:transition spd="slow">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72384" y="1094728"/>
            <a:ext cx="7347007" cy="3631763"/>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GB" b="1" dirty="0" err="1" smtClean="0">
                <a:latin typeface="Montserrat" pitchFamily="50" charset="0"/>
              </a:rPr>
              <a:t>Macroshock</a:t>
            </a:r>
            <a:r>
              <a:rPr lang="en-GB" b="1" dirty="0" smtClean="0">
                <a:latin typeface="Montserrat Light" pitchFamily="50" charset="0"/>
              </a:rPr>
              <a:t> – </a:t>
            </a:r>
            <a:r>
              <a:rPr lang="en-GB" dirty="0" smtClean="0">
                <a:latin typeface="Montserrat Light" pitchFamily="50" charset="0"/>
              </a:rPr>
              <a:t>an electrical current passing through the body when contact is made between skin and an electrical source (non-invasive)</a:t>
            </a:r>
          </a:p>
          <a:p>
            <a:pPr marL="285750" indent="-285750">
              <a:buClr>
                <a:schemeClr val="accent1"/>
              </a:buClr>
              <a:buFont typeface="Arial" panose="020B0604020202020204" pitchFamily="34" charset="0"/>
              <a:buChar char="•"/>
            </a:pPr>
            <a:endParaRPr lang="en-GB" sz="1600" dirty="0" smtClean="0">
              <a:latin typeface="Montserrat Light" pitchFamily="50" charset="0"/>
            </a:endParaRPr>
          </a:p>
          <a:p>
            <a:pPr marL="285750" indent="-285750">
              <a:buFont typeface="Arial" panose="020B0604020202020204" pitchFamily="34" charset="0"/>
              <a:buChar char="•"/>
            </a:pPr>
            <a:endParaRPr lang="en-GB" sz="1600" dirty="0">
              <a:latin typeface="Montserrat Light" pitchFamily="50" charset="0"/>
            </a:endParaRPr>
          </a:p>
          <a:p>
            <a:pPr marL="285750" indent="-285750">
              <a:buFont typeface="Arial" panose="020B0604020202020204" pitchFamily="34" charset="0"/>
              <a:buChar char="•"/>
            </a:pPr>
            <a:endParaRPr lang="en-GB" dirty="0" smtClean="0">
              <a:latin typeface="Montserrat Light" pitchFamily="50" charset="0"/>
            </a:endParaRPr>
          </a:p>
          <a:p>
            <a:pPr marL="285750" indent="-285750">
              <a:buFont typeface="Arial" panose="020B0604020202020204" pitchFamily="34" charset="0"/>
              <a:buChar char="•"/>
            </a:pPr>
            <a:endParaRPr lang="en-GB" dirty="0" smtClean="0">
              <a:latin typeface="Montserrat Light" pitchFamily="50" charset="0"/>
            </a:endParaRPr>
          </a:p>
          <a:p>
            <a:pPr marL="285750" indent="-285750">
              <a:buFont typeface="Arial" panose="020B0604020202020204" pitchFamily="34" charset="0"/>
              <a:buChar char="•"/>
            </a:pPr>
            <a:endParaRPr lang="en-GB" dirty="0">
              <a:latin typeface="Montserrat Light" pitchFamily="50" charset="0"/>
            </a:endParaRPr>
          </a:p>
          <a:p>
            <a:pPr marL="285750" indent="-285750">
              <a:buFont typeface="Arial" panose="020B0604020202020204" pitchFamily="34" charset="0"/>
              <a:buChar char="•"/>
            </a:pPr>
            <a:endParaRPr lang="en-GB" dirty="0" smtClean="0">
              <a:latin typeface="Montserrat Light" pitchFamily="50" charset="0"/>
            </a:endParaRPr>
          </a:p>
          <a:p>
            <a:pPr marL="285750" indent="-285750">
              <a:buFont typeface="Arial" panose="020B0604020202020204" pitchFamily="34" charset="0"/>
              <a:buChar char="•"/>
            </a:pPr>
            <a:endParaRPr lang="en-GB" dirty="0">
              <a:latin typeface="Montserrat Light" pitchFamily="50" charset="0"/>
            </a:endParaRPr>
          </a:p>
          <a:p>
            <a:pPr marL="285750" indent="-285750">
              <a:buFont typeface="Arial" panose="020B0604020202020204" pitchFamily="34" charset="0"/>
              <a:buChar char="•"/>
            </a:pPr>
            <a:endParaRPr lang="en-GB" dirty="0" smtClean="0">
              <a:latin typeface="Montserrat Light" pitchFamily="50" charset="0"/>
            </a:endParaRPr>
          </a:p>
          <a:p>
            <a:pPr marL="285750" indent="-285750">
              <a:buFont typeface="Arial" panose="020B0604020202020204" pitchFamily="34" charset="0"/>
              <a:buChar char="•"/>
            </a:pPr>
            <a:endParaRPr lang="en-GB" dirty="0">
              <a:latin typeface="Montserrat Light" pitchFamily="50" charset="0"/>
            </a:endParaRPr>
          </a:p>
          <a:p>
            <a:endParaRPr lang="en-GB" dirty="0">
              <a:latin typeface="Montserrat Light" pitchFamily="50"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005978307"/>
              </p:ext>
            </p:extLst>
          </p:nvPr>
        </p:nvGraphicFramePr>
        <p:xfrm>
          <a:off x="322729" y="1975738"/>
          <a:ext cx="8533405" cy="3702866"/>
        </p:xfrm>
        <a:graphic>
          <a:graphicData uri="http://schemas.openxmlformats.org/drawingml/2006/table">
            <a:tbl>
              <a:tblPr>
                <a:tableStyleId>{5C22544A-7EE6-4342-B048-85BDC9FD1C3A}</a:tableStyleId>
              </a:tblPr>
              <a:tblGrid>
                <a:gridCol w="3803084"/>
                <a:gridCol w="1134721"/>
                <a:gridCol w="1128642"/>
                <a:gridCol w="1128642"/>
                <a:gridCol w="1338316"/>
              </a:tblGrid>
              <a:tr h="461866">
                <a:tc>
                  <a:txBody>
                    <a:bodyPr/>
                    <a:lstStyle/>
                    <a:p>
                      <a:pPr algn="ctr" fontAlgn="ctr"/>
                      <a:r>
                        <a:rPr lang="en-GB" sz="1600" b="1" u="none" strike="noStrike" dirty="0">
                          <a:effectLst/>
                          <a:latin typeface="Montserrat Light" pitchFamily="50" charset="0"/>
                        </a:rPr>
                        <a:t>Physiological Effect</a:t>
                      </a:r>
                      <a:endParaRPr lang="en-GB" sz="1600" b="1" i="0" u="none" strike="noStrike" dirty="0">
                        <a:solidFill>
                          <a:srgbClr val="000000"/>
                        </a:solidFill>
                        <a:effectLst/>
                        <a:latin typeface="Montserrat Light" pitchFamily="50" charset="0"/>
                      </a:endParaRPr>
                    </a:p>
                  </a:txBody>
                  <a:tcPr marL="7144" marR="7144" marT="9525" marB="0" anchor="ctr"/>
                </a:tc>
                <a:tc>
                  <a:txBody>
                    <a:bodyPr/>
                    <a:lstStyle/>
                    <a:p>
                      <a:pPr algn="ctr" fontAlgn="b"/>
                      <a:r>
                        <a:rPr lang="en-GB" sz="1600" b="1" u="none" strike="noStrike" dirty="0">
                          <a:effectLst/>
                          <a:latin typeface="Montserrat Light" pitchFamily="50" charset="0"/>
                        </a:rPr>
                        <a:t>Gender</a:t>
                      </a:r>
                      <a:endParaRPr lang="en-GB" sz="1600" b="1" i="0" u="none" strike="noStrike" dirty="0">
                        <a:solidFill>
                          <a:srgbClr val="000000"/>
                        </a:solidFill>
                        <a:effectLst/>
                        <a:latin typeface="Montserrat Light" pitchFamily="50" charset="0"/>
                      </a:endParaRPr>
                    </a:p>
                  </a:txBody>
                  <a:tcPr marL="7144" marR="7144" marT="9525" marB="0" anchor="b"/>
                </a:tc>
                <a:tc>
                  <a:txBody>
                    <a:bodyPr/>
                    <a:lstStyle/>
                    <a:p>
                      <a:pPr algn="ctr" fontAlgn="b"/>
                      <a:r>
                        <a:rPr lang="en-GB" sz="1600" b="1" u="none" strike="noStrike" dirty="0">
                          <a:effectLst/>
                          <a:latin typeface="Montserrat Light" pitchFamily="50" charset="0"/>
                        </a:rPr>
                        <a:t>DC</a:t>
                      </a:r>
                      <a:endParaRPr lang="en-GB" sz="1600" b="1" i="0" u="none" strike="noStrike" dirty="0">
                        <a:solidFill>
                          <a:srgbClr val="000000"/>
                        </a:solidFill>
                        <a:effectLst/>
                        <a:latin typeface="Montserrat Light" pitchFamily="50" charset="0"/>
                      </a:endParaRPr>
                    </a:p>
                  </a:txBody>
                  <a:tcPr marL="7144" marR="7144" marT="9525" marB="0" anchor="b"/>
                </a:tc>
                <a:tc>
                  <a:txBody>
                    <a:bodyPr/>
                    <a:lstStyle/>
                    <a:p>
                      <a:pPr algn="ctr" fontAlgn="b"/>
                      <a:r>
                        <a:rPr lang="en-GB" sz="1600" b="1" u="none" strike="noStrike" dirty="0">
                          <a:effectLst/>
                          <a:latin typeface="Montserrat Light" pitchFamily="50" charset="0"/>
                        </a:rPr>
                        <a:t>60Hz AC</a:t>
                      </a:r>
                      <a:endParaRPr lang="en-GB" sz="1600" b="1" i="0" u="none" strike="noStrike" dirty="0">
                        <a:solidFill>
                          <a:srgbClr val="000000"/>
                        </a:solidFill>
                        <a:effectLst/>
                        <a:latin typeface="Montserrat Light" pitchFamily="50" charset="0"/>
                      </a:endParaRPr>
                    </a:p>
                  </a:txBody>
                  <a:tcPr marL="7144" marR="7144" marT="9525" marB="0" anchor="b">
                    <a:solidFill>
                      <a:schemeClr val="accent5">
                        <a:lumMod val="40000"/>
                        <a:lumOff val="60000"/>
                      </a:schemeClr>
                    </a:solidFill>
                  </a:tcPr>
                </a:tc>
                <a:tc>
                  <a:txBody>
                    <a:bodyPr/>
                    <a:lstStyle/>
                    <a:p>
                      <a:pPr algn="ctr" fontAlgn="b"/>
                      <a:r>
                        <a:rPr lang="en-GB" sz="1600" b="1" u="none" strike="noStrike" dirty="0">
                          <a:effectLst/>
                          <a:latin typeface="Montserrat Light" pitchFamily="50" charset="0"/>
                        </a:rPr>
                        <a:t>10 kHz AC</a:t>
                      </a:r>
                      <a:endParaRPr lang="en-GB" sz="1600" b="1" i="0" u="none" strike="noStrike" dirty="0">
                        <a:solidFill>
                          <a:srgbClr val="000000"/>
                        </a:solidFill>
                        <a:effectLst/>
                        <a:latin typeface="Montserrat Light" pitchFamily="50" charset="0"/>
                      </a:endParaRPr>
                    </a:p>
                  </a:txBody>
                  <a:tcPr marL="7144" marR="7144" marT="9525" marB="0" anchor="b"/>
                </a:tc>
              </a:tr>
              <a:tr h="240644">
                <a:tc rowSpan="2">
                  <a:txBody>
                    <a:bodyPr/>
                    <a:lstStyle/>
                    <a:p>
                      <a:pPr algn="ctr" fontAlgn="ctr"/>
                      <a:r>
                        <a:rPr lang="en-GB" sz="1600" u="none" strike="noStrike" dirty="0">
                          <a:effectLst/>
                          <a:latin typeface="Montserrat Light" pitchFamily="50" charset="0"/>
                        </a:rPr>
                        <a:t>Slight sensation</a:t>
                      </a:r>
                      <a:endParaRPr lang="en-GB" sz="1600" b="0" i="0" u="none" strike="noStrike" dirty="0">
                        <a:solidFill>
                          <a:srgbClr val="000000"/>
                        </a:solidFill>
                        <a:effectLst/>
                        <a:latin typeface="Montserrat Light" pitchFamily="50" charset="0"/>
                      </a:endParaRPr>
                    </a:p>
                  </a:txBody>
                  <a:tcPr marL="7144" marR="7144" marT="9525" marB="0" anchor="ctr"/>
                </a:tc>
                <a:tc>
                  <a:txBody>
                    <a:bodyPr/>
                    <a:lstStyle/>
                    <a:p>
                      <a:pPr algn="ctr" fontAlgn="b"/>
                      <a:r>
                        <a:rPr lang="en-GB" sz="1600" u="none" strike="noStrike" dirty="0">
                          <a:effectLst/>
                          <a:latin typeface="Montserrat Light" pitchFamily="50" charset="0"/>
                        </a:rPr>
                        <a:t>Men</a:t>
                      </a:r>
                      <a:endParaRPr lang="en-GB" sz="1600" b="0" i="0" u="none" strike="noStrike" dirty="0">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dirty="0">
                          <a:effectLst/>
                          <a:latin typeface="Montserrat Light" pitchFamily="50" charset="0"/>
                        </a:rPr>
                        <a:t>1 mA</a:t>
                      </a:r>
                      <a:endParaRPr lang="en-GB" sz="1600" b="0" i="0" u="none" strike="noStrike" dirty="0">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dirty="0">
                          <a:effectLst/>
                          <a:latin typeface="Montserrat Light" pitchFamily="50" charset="0"/>
                        </a:rPr>
                        <a:t>0.4 mA</a:t>
                      </a:r>
                      <a:endParaRPr lang="en-GB" sz="1600" b="0" i="0" u="none" strike="noStrike" dirty="0">
                        <a:solidFill>
                          <a:srgbClr val="000000"/>
                        </a:solidFill>
                        <a:effectLst/>
                        <a:latin typeface="Montserrat Light" pitchFamily="50" charset="0"/>
                      </a:endParaRPr>
                    </a:p>
                  </a:txBody>
                  <a:tcPr marL="7144" marR="7144" marT="9525" marB="0" anchor="b">
                    <a:solidFill>
                      <a:schemeClr val="accent5">
                        <a:lumMod val="40000"/>
                        <a:lumOff val="60000"/>
                      </a:schemeClr>
                    </a:solidFill>
                  </a:tcPr>
                </a:tc>
                <a:tc>
                  <a:txBody>
                    <a:bodyPr/>
                    <a:lstStyle/>
                    <a:p>
                      <a:pPr algn="ctr" fontAlgn="b"/>
                      <a:r>
                        <a:rPr lang="en-GB" sz="1600" u="none" strike="noStrike">
                          <a:effectLst/>
                          <a:latin typeface="Montserrat Light" pitchFamily="50" charset="0"/>
                        </a:rPr>
                        <a:t>7 mA</a:t>
                      </a:r>
                      <a:endParaRPr lang="en-GB" sz="1600" b="0" i="0" u="none" strike="noStrike">
                        <a:solidFill>
                          <a:srgbClr val="000000"/>
                        </a:solidFill>
                        <a:effectLst/>
                        <a:latin typeface="Montserrat Light" pitchFamily="50" charset="0"/>
                      </a:endParaRPr>
                    </a:p>
                  </a:txBody>
                  <a:tcPr marL="7144" marR="7144" marT="9525" marB="0" anchor="b"/>
                </a:tc>
              </a:tr>
              <a:tr h="240644">
                <a:tc vMerge="1">
                  <a:txBody>
                    <a:bodyPr/>
                    <a:lstStyle/>
                    <a:p>
                      <a:endParaRPr lang="en-GB"/>
                    </a:p>
                  </a:txBody>
                  <a:tcPr/>
                </a:tc>
                <a:tc>
                  <a:txBody>
                    <a:bodyPr/>
                    <a:lstStyle/>
                    <a:p>
                      <a:pPr algn="ctr" fontAlgn="b"/>
                      <a:r>
                        <a:rPr lang="en-GB" sz="1600" u="none" strike="noStrike" dirty="0">
                          <a:effectLst/>
                          <a:latin typeface="Montserrat Light" pitchFamily="50" charset="0"/>
                        </a:rPr>
                        <a:t>Women</a:t>
                      </a:r>
                      <a:endParaRPr lang="en-GB" sz="1600" b="0" i="0" u="none" strike="noStrike" dirty="0">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dirty="0">
                          <a:effectLst/>
                          <a:latin typeface="Montserrat Light" pitchFamily="50" charset="0"/>
                        </a:rPr>
                        <a:t>0.6 mA</a:t>
                      </a:r>
                      <a:endParaRPr lang="en-GB" sz="1600" b="0" i="0" u="none" strike="noStrike" dirty="0">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dirty="0">
                          <a:effectLst/>
                          <a:latin typeface="Montserrat Light" pitchFamily="50" charset="0"/>
                        </a:rPr>
                        <a:t>0.3 mA</a:t>
                      </a:r>
                      <a:endParaRPr lang="en-GB" sz="1600" b="0" i="0" u="none" strike="noStrike" dirty="0">
                        <a:solidFill>
                          <a:srgbClr val="000000"/>
                        </a:solidFill>
                        <a:effectLst/>
                        <a:latin typeface="Montserrat Light" pitchFamily="50" charset="0"/>
                      </a:endParaRPr>
                    </a:p>
                  </a:txBody>
                  <a:tcPr marL="7144" marR="7144" marT="9525" marB="0" anchor="b">
                    <a:solidFill>
                      <a:schemeClr val="accent5">
                        <a:lumMod val="40000"/>
                        <a:lumOff val="60000"/>
                      </a:schemeClr>
                    </a:solidFill>
                  </a:tcPr>
                </a:tc>
                <a:tc>
                  <a:txBody>
                    <a:bodyPr/>
                    <a:lstStyle/>
                    <a:p>
                      <a:pPr algn="ctr" fontAlgn="b"/>
                      <a:r>
                        <a:rPr lang="en-GB" sz="1600" u="none" strike="noStrike" dirty="0">
                          <a:effectLst/>
                          <a:latin typeface="Montserrat Light" pitchFamily="50" charset="0"/>
                        </a:rPr>
                        <a:t>5 mA</a:t>
                      </a:r>
                      <a:endParaRPr lang="en-GB" sz="1600" b="0" i="0" u="none" strike="noStrike" dirty="0">
                        <a:solidFill>
                          <a:srgbClr val="000000"/>
                        </a:solidFill>
                        <a:effectLst/>
                        <a:latin typeface="Montserrat Light" pitchFamily="50" charset="0"/>
                      </a:endParaRPr>
                    </a:p>
                  </a:txBody>
                  <a:tcPr marL="7144" marR="7144" marT="9525" marB="0" anchor="b"/>
                </a:tc>
              </a:tr>
              <a:tr h="240644">
                <a:tc rowSpan="2">
                  <a:txBody>
                    <a:bodyPr/>
                    <a:lstStyle/>
                    <a:p>
                      <a:pPr algn="ctr" fontAlgn="ctr"/>
                      <a:r>
                        <a:rPr lang="en-GB" sz="1600" u="none" strike="noStrike" dirty="0">
                          <a:effectLst/>
                          <a:latin typeface="Montserrat Light" pitchFamily="50" charset="0"/>
                        </a:rPr>
                        <a:t>Threshold of perception</a:t>
                      </a:r>
                      <a:endParaRPr lang="en-GB" sz="1600" b="0" i="0" u="none" strike="noStrike" dirty="0">
                        <a:solidFill>
                          <a:srgbClr val="000000"/>
                        </a:solidFill>
                        <a:effectLst/>
                        <a:latin typeface="Montserrat Light" pitchFamily="50" charset="0"/>
                      </a:endParaRPr>
                    </a:p>
                  </a:txBody>
                  <a:tcPr marL="7144" marR="7144" marT="9525" marB="0" anchor="ctr"/>
                </a:tc>
                <a:tc>
                  <a:txBody>
                    <a:bodyPr/>
                    <a:lstStyle/>
                    <a:p>
                      <a:pPr algn="ctr" fontAlgn="b"/>
                      <a:r>
                        <a:rPr lang="en-GB" sz="1600" u="none" strike="noStrike" dirty="0">
                          <a:effectLst/>
                          <a:latin typeface="Montserrat Light" pitchFamily="50" charset="0"/>
                        </a:rPr>
                        <a:t>Men</a:t>
                      </a:r>
                      <a:endParaRPr lang="en-GB" sz="1600" b="0" i="0" u="none" strike="noStrike" dirty="0">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dirty="0">
                          <a:effectLst/>
                          <a:latin typeface="Montserrat Light" pitchFamily="50" charset="0"/>
                        </a:rPr>
                        <a:t>5.2 </a:t>
                      </a:r>
                      <a:r>
                        <a:rPr lang="en-GB" sz="1600" u="none" strike="noStrike" dirty="0" smtClean="0">
                          <a:effectLst/>
                          <a:latin typeface="Montserrat Light" pitchFamily="50" charset="0"/>
                        </a:rPr>
                        <a:t>mA</a:t>
                      </a:r>
                      <a:endParaRPr lang="en-GB" sz="1600" b="0" i="0" u="none" strike="noStrike" dirty="0">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dirty="0">
                          <a:effectLst/>
                          <a:latin typeface="Montserrat Light" pitchFamily="50" charset="0"/>
                        </a:rPr>
                        <a:t>1.1 mA</a:t>
                      </a:r>
                      <a:endParaRPr lang="en-GB" sz="1600" b="0" i="0" u="none" strike="noStrike" dirty="0">
                        <a:solidFill>
                          <a:srgbClr val="000000"/>
                        </a:solidFill>
                        <a:effectLst/>
                        <a:latin typeface="Montserrat Light" pitchFamily="50" charset="0"/>
                      </a:endParaRPr>
                    </a:p>
                  </a:txBody>
                  <a:tcPr marL="7144" marR="7144" marT="9525" marB="0" anchor="b">
                    <a:solidFill>
                      <a:schemeClr val="accent5">
                        <a:lumMod val="40000"/>
                        <a:lumOff val="60000"/>
                      </a:schemeClr>
                    </a:solidFill>
                  </a:tcPr>
                </a:tc>
                <a:tc>
                  <a:txBody>
                    <a:bodyPr/>
                    <a:lstStyle/>
                    <a:p>
                      <a:pPr algn="ctr" fontAlgn="b"/>
                      <a:r>
                        <a:rPr lang="en-GB" sz="1600" u="none" strike="noStrike" dirty="0">
                          <a:effectLst/>
                          <a:latin typeface="Montserrat Light" pitchFamily="50" charset="0"/>
                        </a:rPr>
                        <a:t>12 mA</a:t>
                      </a:r>
                      <a:endParaRPr lang="en-GB" sz="1600" b="0" i="0" u="none" strike="noStrike" dirty="0">
                        <a:solidFill>
                          <a:srgbClr val="000000"/>
                        </a:solidFill>
                        <a:effectLst/>
                        <a:latin typeface="Montserrat Light" pitchFamily="50" charset="0"/>
                      </a:endParaRPr>
                    </a:p>
                  </a:txBody>
                  <a:tcPr marL="7144" marR="7144" marT="9525" marB="0" anchor="b"/>
                </a:tc>
              </a:tr>
              <a:tr h="240644">
                <a:tc vMerge="1">
                  <a:txBody>
                    <a:bodyPr/>
                    <a:lstStyle/>
                    <a:p>
                      <a:endParaRPr lang="en-GB"/>
                    </a:p>
                  </a:txBody>
                  <a:tcPr/>
                </a:tc>
                <a:tc>
                  <a:txBody>
                    <a:bodyPr/>
                    <a:lstStyle/>
                    <a:p>
                      <a:pPr algn="ctr" fontAlgn="b"/>
                      <a:r>
                        <a:rPr lang="en-GB" sz="1600" u="none" strike="noStrike" dirty="0">
                          <a:effectLst/>
                          <a:latin typeface="Montserrat Light" pitchFamily="50" charset="0"/>
                        </a:rPr>
                        <a:t>Women</a:t>
                      </a:r>
                      <a:endParaRPr lang="en-GB" sz="1600" b="0" i="0" u="none" strike="noStrike" dirty="0">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dirty="0">
                          <a:effectLst/>
                          <a:latin typeface="Montserrat Light" pitchFamily="50" charset="0"/>
                        </a:rPr>
                        <a:t>3.5 mA</a:t>
                      </a:r>
                      <a:endParaRPr lang="en-GB" sz="1600" b="0" i="0" u="none" strike="noStrike" dirty="0">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dirty="0">
                          <a:effectLst/>
                          <a:latin typeface="Montserrat Light" pitchFamily="50" charset="0"/>
                        </a:rPr>
                        <a:t>0.7 mA</a:t>
                      </a:r>
                      <a:endParaRPr lang="en-GB" sz="1600" b="0" i="0" u="none" strike="noStrike" dirty="0">
                        <a:solidFill>
                          <a:srgbClr val="000000"/>
                        </a:solidFill>
                        <a:effectLst/>
                        <a:latin typeface="Montserrat Light" pitchFamily="50" charset="0"/>
                      </a:endParaRPr>
                    </a:p>
                  </a:txBody>
                  <a:tcPr marL="7144" marR="7144" marT="9525" marB="0" anchor="b">
                    <a:solidFill>
                      <a:schemeClr val="accent5">
                        <a:lumMod val="40000"/>
                        <a:lumOff val="60000"/>
                      </a:schemeClr>
                    </a:solidFill>
                  </a:tcPr>
                </a:tc>
                <a:tc>
                  <a:txBody>
                    <a:bodyPr/>
                    <a:lstStyle/>
                    <a:p>
                      <a:pPr algn="ctr" fontAlgn="b"/>
                      <a:r>
                        <a:rPr lang="en-GB" sz="1600" u="none" strike="noStrike" dirty="0">
                          <a:effectLst/>
                          <a:latin typeface="Montserrat Light" pitchFamily="50" charset="0"/>
                        </a:rPr>
                        <a:t>8 mA</a:t>
                      </a:r>
                      <a:endParaRPr lang="en-GB" sz="1600" b="0" i="0" u="none" strike="noStrike" dirty="0">
                        <a:solidFill>
                          <a:srgbClr val="000000"/>
                        </a:solidFill>
                        <a:effectLst/>
                        <a:latin typeface="Montserrat Light" pitchFamily="50" charset="0"/>
                      </a:endParaRPr>
                    </a:p>
                  </a:txBody>
                  <a:tcPr marL="7144" marR="7144" marT="9525" marB="0" anchor="b"/>
                </a:tc>
              </a:tr>
              <a:tr h="240644">
                <a:tc rowSpan="2">
                  <a:txBody>
                    <a:bodyPr/>
                    <a:lstStyle/>
                    <a:p>
                      <a:pPr algn="ctr" fontAlgn="b"/>
                      <a:r>
                        <a:rPr lang="en-GB" sz="1600" u="none" strike="noStrike" dirty="0">
                          <a:effectLst/>
                          <a:latin typeface="Montserrat Light" pitchFamily="50" charset="0"/>
                        </a:rPr>
                        <a:t>Pain,  voluntary muscle control</a:t>
                      </a:r>
                      <a:endParaRPr lang="en-GB" sz="1600" b="0" i="0" u="none" strike="noStrike" dirty="0">
                        <a:solidFill>
                          <a:srgbClr val="000000"/>
                        </a:solidFill>
                        <a:effectLst/>
                        <a:latin typeface="Montserrat Light" pitchFamily="50" charset="0"/>
                      </a:endParaRPr>
                    </a:p>
                    <a:p>
                      <a:pPr algn="ctr" fontAlgn="b"/>
                      <a:r>
                        <a:rPr lang="en-GB" sz="1600" u="none" strike="noStrike" dirty="0">
                          <a:effectLst/>
                          <a:latin typeface="Montserrat Light" pitchFamily="50" charset="0"/>
                        </a:rPr>
                        <a:t>"</a:t>
                      </a:r>
                      <a:r>
                        <a:rPr lang="en-GB" sz="1600" u="none" strike="noStrike" dirty="0" smtClean="0">
                          <a:effectLst/>
                          <a:latin typeface="Montserrat Light" pitchFamily="50" charset="0"/>
                        </a:rPr>
                        <a:t>Let-go</a:t>
                      </a:r>
                      <a:r>
                        <a:rPr lang="en-GB" sz="1600" u="none" strike="noStrike" dirty="0">
                          <a:effectLst/>
                          <a:latin typeface="Montserrat Light" pitchFamily="50" charset="0"/>
                        </a:rPr>
                        <a:t>"</a:t>
                      </a:r>
                      <a:endParaRPr lang="en-GB" sz="1600" b="0" i="0" u="none" strike="noStrike" dirty="0">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dirty="0">
                          <a:effectLst/>
                          <a:latin typeface="Montserrat Light" pitchFamily="50" charset="0"/>
                        </a:rPr>
                        <a:t>Men</a:t>
                      </a:r>
                      <a:endParaRPr lang="en-GB" sz="1600" b="0" i="0" u="none" strike="noStrike" dirty="0">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dirty="0">
                          <a:effectLst/>
                          <a:latin typeface="Montserrat Light" pitchFamily="50" charset="0"/>
                        </a:rPr>
                        <a:t>62 mA</a:t>
                      </a:r>
                      <a:endParaRPr lang="en-GB" sz="1600" b="0" i="0" u="none" strike="noStrike" dirty="0">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dirty="0">
                          <a:effectLst/>
                          <a:latin typeface="Montserrat Light" pitchFamily="50" charset="0"/>
                        </a:rPr>
                        <a:t>9 mA</a:t>
                      </a:r>
                      <a:endParaRPr lang="en-GB" sz="1600" b="0" i="0" u="none" strike="noStrike" dirty="0">
                        <a:solidFill>
                          <a:srgbClr val="000000"/>
                        </a:solidFill>
                        <a:effectLst/>
                        <a:latin typeface="Montserrat Light" pitchFamily="50" charset="0"/>
                      </a:endParaRPr>
                    </a:p>
                  </a:txBody>
                  <a:tcPr marL="7144" marR="7144" marT="9525" marB="0" anchor="b">
                    <a:solidFill>
                      <a:schemeClr val="accent5">
                        <a:lumMod val="40000"/>
                        <a:lumOff val="60000"/>
                      </a:schemeClr>
                    </a:solidFill>
                  </a:tcPr>
                </a:tc>
                <a:tc>
                  <a:txBody>
                    <a:bodyPr/>
                    <a:lstStyle/>
                    <a:p>
                      <a:pPr algn="ctr" fontAlgn="b"/>
                      <a:r>
                        <a:rPr lang="en-GB" sz="1600" u="none" strike="noStrike" dirty="0">
                          <a:effectLst/>
                          <a:latin typeface="Montserrat Light" pitchFamily="50" charset="0"/>
                        </a:rPr>
                        <a:t>55 mA</a:t>
                      </a:r>
                      <a:endParaRPr lang="en-GB" sz="1600" b="0" i="0" u="none" strike="noStrike" dirty="0">
                        <a:solidFill>
                          <a:srgbClr val="000000"/>
                        </a:solidFill>
                        <a:effectLst/>
                        <a:latin typeface="Montserrat Light" pitchFamily="50" charset="0"/>
                      </a:endParaRPr>
                    </a:p>
                  </a:txBody>
                  <a:tcPr marL="7144" marR="7144" marT="9525" marB="0" anchor="b"/>
                </a:tc>
              </a:tr>
              <a:tr h="240644">
                <a:tc vMerge="1">
                  <a:txBody>
                    <a:bodyPr/>
                    <a:lstStyle/>
                    <a:p>
                      <a:pPr algn="ctr" fontAlgn="b"/>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600" u="none" strike="noStrike" dirty="0">
                          <a:effectLst/>
                          <a:latin typeface="Montserrat Light" pitchFamily="50" charset="0"/>
                        </a:rPr>
                        <a:t>Women</a:t>
                      </a:r>
                      <a:endParaRPr lang="en-GB" sz="1600" b="0" i="0" u="none" strike="noStrike" dirty="0">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dirty="0">
                          <a:effectLst/>
                          <a:latin typeface="Montserrat Light" pitchFamily="50" charset="0"/>
                        </a:rPr>
                        <a:t>41 mA</a:t>
                      </a:r>
                      <a:endParaRPr lang="en-GB" sz="1600" b="0" i="0" u="none" strike="noStrike" dirty="0">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dirty="0">
                          <a:effectLst/>
                          <a:latin typeface="Montserrat Light" pitchFamily="50" charset="0"/>
                        </a:rPr>
                        <a:t>6 mA</a:t>
                      </a:r>
                      <a:endParaRPr lang="en-GB" sz="1600" b="0" i="0" u="none" strike="noStrike" dirty="0">
                        <a:solidFill>
                          <a:srgbClr val="000000"/>
                        </a:solidFill>
                        <a:effectLst/>
                        <a:latin typeface="Montserrat Light" pitchFamily="50" charset="0"/>
                      </a:endParaRPr>
                    </a:p>
                  </a:txBody>
                  <a:tcPr marL="7144" marR="7144" marT="9525" marB="0" anchor="b">
                    <a:solidFill>
                      <a:schemeClr val="accent5">
                        <a:lumMod val="40000"/>
                        <a:lumOff val="60000"/>
                      </a:schemeClr>
                    </a:solidFill>
                  </a:tcPr>
                </a:tc>
                <a:tc>
                  <a:txBody>
                    <a:bodyPr/>
                    <a:lstStyle/>
                    <a:p>
                      <a:pPr algn="ctr" fontAlgn="b"/>
                      <a:r>
                        <a:rPr lang="en-GB" sz="1600" u="none" strike="noStrike" dirty="0">
                          <a:effectLst/>
                          <a:latin typeface="Montserrat Light" pitchFamily="50" charset="0"/>
                        </a:rPr>
                        <a:t>37 mA</a:t>
                      </a:r>
                      <a:endParaRPr lang="en-GB" sz="1600" b="0" i="0" u="none" strike="noStrike" dirty="0">
                        <a:solidFill>
                          <a:srgbClr val="000000"/>
                        </a:solidFill>
                        <a:effectLst/>
                        <a:latin typeface="Montserrat Light" pitchFamily="50" charset="0"/>
                      </a:endParaRPr>
                    </a:p>
                  </a:txBody>
                  <a:tcPr marL="7144" marR="7144" marT="9525" marB="0" anchor="b"/>
                </a:tc>
              </a:tr>
              <a:tr h="240644">
                <a:tc rowSpan="2">
                  <a:txBody>
                    <a:bodyPr/>
                    <a:lstStyle/>
                    <a:p>
                      <a:pPr algn="ctr" fontAlgn="ctr"/>
                      <a:r>
                        <a:rPr lang="en-GB" sz="1600" u="none" strike="noStrike" dirty="0">
                          <a:effectLst/>
                          <a:latin typeface="Montserrat Light" pitchFamily="50" charset="0"/>
                        </a:rPr>
                        <a:t>Pain, involuntary muscle </a:t>
                      </a:r>
                      <a:r>
                        <a:rPr lang="en-GB" sz="1600" u="none" strike="noStrike" dirty="0" smtClean="0">
                          <a:effectLst/>
                          <a:latin typeface="Montserrat Light" pitchFamily="50" charset="0"/>
                        </a:rPr>
                        <a:t>control</a:t>
                      </a:r>
                      <a:endParaRPr lang="en-GB" sz="1600" b="0" i="0" u="none" strike="noStrike" dirty="0">
                        <a:solidFill>
                          <a:srgbClr val="000000"/>
                        </a:solidFill>
                        <a:effectLst/>
                        <a:latin typeface="Montserrat Light" pitchFamily="50" charset="0"/>
                      </a:endParaRPr>
                    </a:p>
                  </a:txBody>
                  <a:tcPr marL="7144" marR="7144" marT="9525" marB="0" anchor="ctr"/>
                </a:tc>
                <a:tc>
                  <a:txBody>
                    <a:bodyPr/>
                    <a:lstStyle/>
                    <a:p>
                      <a:pPr algn="ctr" fontAlgn="b"/>
                      <a:r>
                        <a:rPr lang="en-GB" sz="1600" u="none" strike="noStrike" dirty="0">
                          <a:effectLst/>
                          <a:latin typeface="Montserrat Light" pitchFamily="50" charset="0"/>
                        </a:rPr>
                        <a:t>Men</a:t>
                      </a:r>
                      <a:endParaRPr lang="en-GB" sz="1600" b="0" i="0" u="none" strike="noStrike" dirty="0">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a:effectLst/>
                          <a:latin typeface="Montserrat Light" pitchFamily="50" charset="0"/>
                        </a:rPr>
                        <a:t>76 mA</a:t>
                      </a:r>
                      <a:endParaRPr lang="en-GB" sz="1600" b="0" i="0" u="none" strike="noStrike">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dirty="0">
                          <a:effectLst/>
                          <a:latin typeface="Montserrat Light" pitchFamily="50" charset="0"/>
                        </a:rPr>
                        <a:t>16 mA</a:t>
                      </a:r>
                      <a:endParaRPr lang="en-GB" sz="1600" b="0" i="0" u="none" strike="noStrike" dirty="0">
                        <a:solidFill>
                          <a:srgbClr val="000000"/>
                        </a:solidFill>
                        <a:effectLst/>
                        <a:latin typeface="Montserrat Light" pitchFamily="50" charset="0"/>
                      </a:endParaRPr>
                    </a:p>
                  </a:txBody>
                  <a:tcPr marL="7144" marR="7144" marT="9525" marB="0" anchor="b">
                    <a:solidFill>
                      <a:schemeClr val="accent5">
                        <a:lumMod val="40000"/>
                        <a:lumOff val="60000"/>
                      </a:schemeClr>
                    </a:solidFill>
                  </a:tcPr>
                </a:tc>
                <a:tc>
                  <a:txBody>
                    <a:bodyPr/>
                    <a:lstStyle/>
                    <a:p>
                      <a:pPr algn="ctr" fontAlgn="b"/>
                      <a:r>
                        <a:rPr lang="en-GB" sz="1600" u="none" strike="noStrike" dirty="0">
                          <a:effectLst/>
                          <a:latin typeface="Montserrat Light" pitchFamily="50" charset="0"/>
                        </a:rPr>
                        <a:t>75 mA</a:t>
                      </a:r>
                      <a:endParaRPr lang="en-GB" sz="1600" b="0" i="0" u="none" strike="noStrike" dirty="0">
                        <a:solidFill>
                          <a:srgbClr val="000000"/>
                        </a:solidFill>
                        <a:effectLst/>
                        <a:latin typeface="Montserrat Light" pitchFamily="50" charset="0"/>
                      </a:endParaRPr>
                    </a:p>
                  </a:txBody>
                  <a:tcPr marL="7144" marR="7144" marT="9525" marB="0" anchor="b"/>
                </a:tc>
              </a:tr>
              <a:tr h="240644">
                <a:tc vMerge="1">
                  <a:txBody>
                    <a:bodyPr/>
                    <a:lstStyle/>
                    <a:p>
                      <a:pPr algn="ctr" fontAlgn="ctr"/>
                      <a:endParaRPr lang="en-GB" sz="1800" b="0" i="0" u="none" strike="noStrike" dirty="0">
                        <a:solidFill>
                          <a:srgbClr val="000000"/>
                        </a:solidFill>
                        <a:effectLst/>
                        <a:latin typeface="Calibri"/>
                      </a:endParaRPr>
                    </a:p>
                  </a:txBody>
                  <a:tcPr marL="9525" marR="9525" marT="9525" marB="0" anchor="ctr"/>
                </a:tc>
                <a:tc>
                  <a:txBody>
                    <a:bodyPr/>
                    <a:lstStyle/>
                    <a:p>
                      <a:pPr algn="ctr" fontAlgn="b"/>
                      <a:r>
                        <a:rPr lang="en-GB" sz="1600" u="none" strike="noStrike" dirty="0">
                          <a:effectLst/>
                          <a:latin typeface="Montserrat Light" pitchFamily="50" charset="0"/>
                        </a:rPr>
                        <a:t>Women</a:t>
                      </a:r>
                      <a:endParaRPr lang="en-GB" sz="1600" b="0" i="0" u="none" strike="noStrike" dirty="0">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dirty="0">
                          <a:effectLst/>
                          <a:latin typeface="Montserrat Light" pitchFamily="50" charset="0"/>
                        </a:rPr>
                        <a:t>51 mA</a:t>
                      </a:r>
                      <a:endParaRPr lang="en-GB" sz="1600" b="0" i="0" u="none" strike="noStrike" dirty="0">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dirty="0">
                          <a:effectLst/>
                          <a:latin typeface="Montserrat Light" pitchFamily="50" charset="0"/>
                        </a:rPr>
                        <a:t>10.5 mA</a:t>
                      </a:r>
                      <a:endParaRPr lang="en-GB" sz="1600" b="0" i="0" u="none" strike="noStrike" dirty="0">
                        <a:solidFill>
                          <a:srgbClr val="000000"/>
                        </a:solidFill>
                        <a:effectLst/>
                        <a:latin typeface="Montserrat Light" pitchFamily="50" charset="0"/>
                      </a:endParaRPr>
                    </a:p>
                  </a:txBody>
                  <a:tcPr marL="7144" marR="7144" marT="9525" marB="0" anchor="b">
                    <a:solidFill>
                      <a:schemeClr val="accent5">
                        <a:lumMod val="40000"/>
                        <a:lumOff val="60000"/>
                      </a:schemeClr>
                    </a:solidFill>
                  </a:tcPr>
                </a:tc>
                <a:tc>
                  <a:txBody>
                    <a:bodyPr/>
                    <a:lstStyle/>
                    <a:p>
                      <a:pPr algn="ctr" fontAlgn="b"/>
                      <a:r>
                        <a:rPr lang="en-GB" sz="1600" u="none" strike="noStrike" dirty="0">
                          <a:effectLst/>
                          <a:latin typeface="Montserrat Light" pitchFamily="50" charset="0"/>
                        </a:rPr>
                        <a:t>50 mA</a:t>
                      </a:r>
                      <a:endParaRPr lang="en-GB" sz="1600" b="0" i="0" u="none" strike="noStrike" dirty="0">
                        <a:solidFill>
                          <a:srgbClr val="000000"/>
                        </a:solidFill>
                        <a:effectLst/>
                        <a:latin typeface="Montserrat Light" pitchFamily="50" charset="0"/>
                      </a:endParaRPr>
                    </a:p>
                  </a:txBody>
                  <a:tcPr marL="7144" marR="7144" marT="9525" marB="0" anchor="b"/>
                </a:tc>
              </a:tr>
              <a:tr h="240644">
                <a:tc rowSpan="2">
                  <a:txBody>
                    <a:bodyPr/>
                    <a:lstStyle/>
                    <a:p>
                      <a:pPr algn="ctr" fontAlgn="ctr"/>
                      <a:r>
                        <a:rPr lang="en-GB" sz="1600" u="none" strike="noStrike" dirty="0">
                          <a:effectLst/>
                          <a:latin typeface="Montserrat Light" pitchFamily="50" charset="0"/>
                        </a:rPr>
                        <a:t>Severe pain. Difficulty breathing</a:t>
                      </a:r>
                      <a:endParaRPr lang="en-GB" sz="1600" b="0" i="0" u="none" strike="noStrike" dirty="0">
                        <a:solidFill>
                          <a:srgbClr val="000000"/>
                        </a:solidFill>
                        <a:effectLst/>
                        <a:latin typeface="Montserrat Light" pitchFamily="50"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smtClean="0">
                          <a:solidFill>
                            <a:srgbClr val="000000"/>
                          </a:solidFill>
                          <a:effectLst/>
                          <a:latin typeface="Montserrat Light" pitchFamily="50" charset="0"/>
                        </a:rPr>
                        <a:t>99.5% muscle control lost</a:t>
                      </a:r>
                    </a:p>
                  </a:txBody>
                  <a:tcPr marL="7144" marR="7144" marT="9525" marB="0" anchor="ctr"/>
                </a:tc>
                <a:tc>
                  <a:txBody>
                    <a:bodyPr/>
                    <a:lstStyle/>
                    <a:p>
                      <a:pPr algn="ctr" fontAlgn="b"/>
                      <a:r>
                        <a:rPr lang="en-GB" sz="1600" u="none" strike="noStrike" dirty="0">
                          <a:effectLst/>
                          <a:latin typeface="Montserrat Light" pitchFamily="50" charset="0"/>
                        </a:rPr>
                        <a:t>Men</a:t>
                      </a:r>
                      <a:endParaRPr lang="en-GB" sz="1600" b="0" i="0" u="none" strike="noStrike" dirty="0">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dirty="0">
                          <a:effectLst/>
                          <a:latin typeface="Montserrat Light" pitchFamily="50" charset="0"/>
                        </a:rPr>
                        <a:t>90 mA</a:t>
                      </a:r>
                      <a:endParaRPr lang="en-GB" sz="1600" b="0" i="0" u="none" strike="noStrike" dirty="0">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dirty="0">
                          <a:effectLst/>
                          <a:latin typeface="Montserrat Light" pitchFamily="50" charset="0"/>
                        </a:rPr>
                        <a:t>23 mA</a:t>
                      </a:r>
                      <a:endParaRPr lang="en-GB" sz="1600" b="0" i="0" u="none" strike="noStrike" dirty="0">
                        <a:solidFill>
                          <a:srgbClr val="000000"/>
                        </a:solidFill>
                        <a:effectLst/>
                        <a:latin typeface="Montserrat Light" pitchFamily="50" charset="0"/>
                      </a:endParaRPr>
                    </a:p>
                  </a:txBody>
                  <a:tcPr marL="7144" marR="7144" marT="9525" marB="0" anchor="b">
                    <a:solidFill>
                      <a:schemeClr val="accent5">
                        <a:lumMod val="40000"/>
                        <a:lumOff val="60000"/>
                      </a:schemeClr>
                    </a:solidFill>
                  </a:tcPr>
                </a:tc>
                <a:tc>
                  <a:txBody>
                    <a:bodyPr/>
                    <a:lstStyle/>
                    <a:p>
                      <a:pPr algn="ctr" fontAlgn="b"/>
                      <a:r>
                        <a:rPr lang="en-GB" sz="1600" u="none" strike="noStrike" dirty="0">
                          <a:effectLst/>
                          <a:latin typeface="Montserrat Light" pitchFamily="50" charset="0"/>
                        </a:rPr>
                        <a:t>94 mA</a:t>
                      </a:r>
                      <a:endParaRPr lang="en-GB" sz="1600" b="0" i="0" u="none" strike="noStrike" dirty="0">
                        <a:solidFill>
                          <a:srgbClr val="000000"/>
                        </a:solidFill>
                        <a:effectLst/>
                        <a:latin typeface="Montserrat Light" pitchFamily="50" charset="0"/>
                      </a:endParaRPr>
                    </a:p>
                  </a:txBody>
                  <a:tcPr marL="7144" marR="7144" marT="9525" marB="0" anchor="b"/>
                </a:tc>
              </a:tr>
              <a:tr h="453985">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1800" b="0" i="0" u="none" strike="noStrike" dirty="0" smtClean="0">
                        <a:solidFill>
                          <a:srgbClr val="000000"/>
                        </a:solidFill>
                        <a:effectLst/>
                        <a:latin typeface="+mn-lt"/>
                      </a:endParaRPr>
                    </a:p>
                  </a:txBody>
                  <a:tcPr marL="9525" marR="9525" marT="9525" marB="0" anchor="ctr"/>
                </a:tc>
                <a:tc>
                  <a:txBody>
                    <a:bodyPr/>
                    <a:lstStyle/>
                    <a:p>
                      <a:pPr algn="ctr" fontAlgn="b"/>
                      <a:r>
                        <a:rPr lang="en-GB" sz="1600" u="none" strike="noStrike">
                          <a:effectLst/>
                          <a:latin typeface="Montserrat Light" pitchFamily="50" charset="0"/>
                        </a:rPr>
                        <a:t>Women</a:t>
                      </a:r>
                      <a:endParaRPr lang="en-GB" sz="1600" b="0" i="0" u="none" strike="noStrike">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dirty="0">
                          <a:effectLst/>
                          <a:latin typeface="Montserrat Light" pitchFamily="50" charset="0"/>
                        </a:rPr>
                        <a:t>60 mA</a:t>
                      </a:r>
                      <a:endParaRPr lang="en-GB" sz="1600" b="0" i="0" u="none" strike="noStrike" dirty="0">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dirty="0">
                          <a:effectLst/>
                          <a:latin typeface="Montserrat Light" pitchFamily="50" charset="0"/>
                        </a:rPr>
                        <a:t>15 mA</a:t>
                      </a:r>
                      <a:endParaRPr lang="en-GB" sz="1600" b="0" i="0" u="none" strike="noStrike" dirty="0">
                        <a:solidFill>
                          <a:srgbClr val="000000"/>
                        </a:solidFill>
                        <a:effectLst/>
                        <a:latin typeface="Montserrat Light" pitchFamily="50" charset="0"/>
                      </a:endParaRPr>
                    </a:p>
                  </a:txBody>
                  <a:tcPr marL="7144" marR="7144" marT="9525" marB="0" anchor="b">
                    <a:solidFill>
                      <a:schemeClr val="accent5">
                        <a:lumMod val="40000"/>
                        <a:lumOff val="60000"/>
                      </a:schemeClr>
                    </a:solidFill>
                  </a:tcPr>
                </a:tc>
                <a:tc>
                  <a:txBody>
                    <a:bodyPr/>
                    <a:lstStyle/>
                    <a:p>
                      <a:pPr algn="ctr" fontAlgn="b"/>
                      <a:r>
                        <a:rPr lang="en-GB" sz="1600" u="none" strike="noStrike" dirty="0">
                          <a:effectLst/>
                          <a:latin typeface="Montserrat Light" pitchFamily="50" charset="0"/>
                        </a:rPr>
                        <a:t>63 mA</a:t>
                      </a:r>
                      <a:endParaRPr lang="en-GB" sz="1600" b="0" i="0" u="none" strike="noStrike" dirty="0">
                        <a:solidFill>
                          <a:srgbClr val="000000"/>
                        </a:solidFill>
                        <a:effectLst/>
                        <a:latin typeface="Montserrat Light" pitchFamily="50" charset="0"/>
                      </a:endParaRPr>
                    </a:p>
                  </a:txBody>
                  <a:tcPr marL="7144" marR="7144" marT="9525" marB="0" anchor="b"/>
                </a:tc>
              </a:tr>
              <a:tr h="240644">
                <a:tc rowSpan="2">
                  <a:txBody>
                    <a:bodyPr/>
                    <a:lstStyle/>
                    <a:p>
                      <a:pPr algn="ctr" fontAlgn="ctr"/>
                      <a:r>
                        <a:rPr lang="en-GB" sz="1600" u="none" strike="noStrike" dirty="0">
                          <a:effectLst/>
                          <a:latin typeface="Montserrat Light" pitchFamily="50" charset="0"/>
                        </a:rPr>
                        <a:t>Ventricular </a:t>
                      </a:r>
                      <a:r>
                        <a:rPr lang="en-GB" sz="1600" u="none" strike="noStrike" dirty="0" smtClean="0">
                          <a:effectLst/>
                          <a:latin typeface="Montserrat Light" pitchFamily="50" charset="0"/>
                        </a:rPr>
                        <a:t>fibrillation (3 seconds)</a:t>
                      </a:r>
                      <a:endParaRPr lang="en-GB" sz="1600" b="0" i="0" u="none" strike="noStrike" dirty="0">
                        <a:solidFill>
                          <a:srgbClr val="000000"/>
                        </a:solidFill>
                        <a:effectLst/>
                        <a:latin typeface="Montserrat Light" pitchFamily="50" charset="0"/>
                      </a:endParaRPr>
                    </a:p>
                  </a:txBody>
                  <a:tcPr marL="7144" marR="7144" marT="9525" marB="0" anchor="ctr"/>
                </a:tc>
                <a:tc>
                  <a:txBody>
                    <a:bodyPr/>
                    <a:lstStyle/>
                    <a:p>
                      <a:pPr algn="ctr" fontAlgn="b"/>
                      <a:r>
                        <a:rPr lang="en-GB" sz="1600" u="none" strike="noStrike">
                          <a:effectLst/>
                          <a:latin typeface="Montserrat Light" pitchFamily="50" charset="0"/>
                        </a:rPr>
                        <a:t>Men</a:t>
                      </a:r>
                      <a:endParaRPr lang="en-GB" sz="1600" b="0" i="0" u="none" strike="noStrike">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a:effectLst/>
                          <a:latin typeface="Montserrat Light" pitchFamily="50" charset="0"/>
                        </a:rPr>
                        <a:t>500 mA</a:t>
                      </a:r>
                      <a:endParaRPr lang="en-GB" sz="1600" b="0" i="0" u="none" strike="noStrike">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dirty="0">
                          <a:effectLst/>
                          <a:latin typeface="Montserrat Light" pitchFamily="50" charset="0"/>
                        </a:rPr>
                        <a:t>100 mA</a:t>
                      </a:r>
                      <a:endParaRPr lang="en-GB" sz="1600" b="0" i="0" u="none" strike="noStrike" dirty="0">
                        <a:solidFill>
                          <a:srgbClr val="000000"/>
                        </a:solidFill>
                        <a:effectLst/>
                        <a:latin typeface="Montserrat Light" pitchFamily="50" charset="0"/>
                      </a:endParaRPr>
                    </a:p>
                  </a:txBody>
                  <a:tcPr marL="7144" marR="7144" marT="9525" marB="0" anchor="b">
                    <a:solidFill>
                      <a:schemeClr val="accent5">
                        <a:lumMod val="40000"/>
                        <a:lumOff val="60000"/>
                      </a:schemeClr>
                    </a:solidFill>
                  </a:tcPr>
                </a:tc>
                <a:tc>
                  <a:txBody>
                    <a:bodyPr/>
                    <a:lstStyle/>
                    <a:p>
                      <a:pPr algn="ctr" fontAlgn="b"/>
                      <a:endParaRPr lang="en-GB" sz="1600" b="0" i="0" u="none" strike="noStrike" dirty="0">
                        <a:solidFill>
                          <a:srgbClr val="000000"/>
                        </a:solidFill>
                        <a:effectLst/>
                        <a:latin typeface="Montserrat Light" pitchFamily="50" charset="0"/>
                      </a:endParaRPr>
                    </a:p>
                  </a:txBody>
                  <a:tcPr marL="7144" marR="7144" marT="9525" marB="0" anchor="b"/>
                </a:tc>
              </a:tr>
              <a:tr h="240644">
                <a:tc vMerge="1">
                  <a:txBody>
                    <a:bodyPr/>
                    <a:lstStyle/>
                    <a:p>
                      <a:endParaRPr lang="en-GB"/>
                    </a:p>
                  </a:txBody>
                  <a:tcPr/>
                </a:tc>
                <a:tc>
                  <a:txBody>
                    <a:bodyPr/>
                    <a:lstStyle/>
                    <a:p>
                      <a:pPr algn="ctr" fontAlgn="b"/>
                      <a:r>
                        <a:rPr lang="en-GB" sz="1600" u="none" strike="noStrike" dirty="0">
                          <a:effectLst/>
                          <a:latin typeface="Montserrat Light" pitchFamily="50" charset="0"/>
                        </a:rPr>
                        <a:t>Women</a:t>
                      </a:r>
                      <a:endParaRPr lang="en-GB" sz="1600" b="0" i="0" u="none" strike="noStrike" dirty="0">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dirty="0">
                          <a:effectLst/>
                          <a:latin typeface="Montserrat Light" pitchFamily="50" charset="0"/>
                        </a:rPr>
                        <a:t>500 mA</a:t>
                      </a:r>
                      <a:endParaRPr lang="en-GB" sz="1600" b="0" i="0" u="none" strike="noStrike" dirty="0">
                        <a:solidFill>
                          <a:srgbClr val="000000"/>
                        </a:solidFill>
                        <a:effectLst/>
                        <a:latin typeface="Montserrat Light" pitchFamily="50" charset="0"/>
                      </a:endParaRPr>
                    </a:p>
                  </a:txBody>
                  <a:tcPr marL="7144" marR="7144" marT="9525" marB="0" anchor="b"/>
                </a:tc>
                <a:tc>
                  <a:txBody>
                    <a:bodyPr/>
                    <a:lstStyle/>
                    <a:p>
                      <a:pPr algn="ctr" fontAlgn="b"/>
                      <a:r>
                        <a:rPr lang="en-GB" sz="1600" u="none" strike="noStrike" dirty="0">
                          <a:effectLst/>
                          <a:latin typeface="Montserrat Light" pitchFamily="50" charset="0"/>
                        </a:rPr>
                        <a:t>100 mA</a:t>
                      </a:r>
                      <a:endParaRPr lang="en-GB" sz="1600" b="0" i="0" u="none" strike="noStrike" dirty="0">
                        <a:solidFill>
                          <a:srgbClr val="000000"/>
                        </a:solidFill>
                        <a:effectLst/>
                        <a:latin typeface="Montserrat Light" pitchFamily="50" charset="0"/>
                      </a:endParaRPr>
                    </a:p>
                  </a:txBody>
                  <a:tcPr marL="7144" marR="7144" marT="9525" marB="0" anchor="b">
                    <a:solidFill>
                      <a:schemeClr val="accent5">
                        <a:lumMod val="40000"/>
                        <a:lumOff val="60000"/>
                      </a:schemeClr>
                    </a:solidFill>
                  </a:tcPr>
                </a:tc>
                <a:tc>
                  <a:txBody>
                    <a:bodyPr/>
                    <a:lstStyle/>
                    <a:p>
                      <a:pPr algn="ctr" fontAlgn="b"/>
                      <a:endParaRPr lang="en-GB" sz="1600" b="0" i="0" u="none" strike="noStrike" dirty="0">
                        <a:solidFill>
                          <a:srgbClr val="000000"/>
                        </a:solidFill>
                        <a:effectLst/>
                        <a:latin typeface="Montserrat Light" pitchFamily="50" charset="0"/>
                      </a:endParaRPr>
                    </a:p>
                  </a:txBody>
                  <a:tcPr marL="7144" marR="7144" marT="9525" marB="0" anchor="b"/>
                </a:tc>
              </a:tr>
            </a:tbl>
          </a:graphicData>
        </a:graphic>
      </p:graphicFrame>
      <p:cxnSp>
        <p:nvCxnSpPr>
          <p:cNvPr id="11" name="Straight Connector 10"/>
          <p:cNvCxnSpPr/>
          <p:nvPr/>
        </p:nvCxnSpPr>
        <p:spPr>
          <a:xfrm>
            <a:off x="7523432" y="5213759"/>
            <a:ext cx="1332702" cy="45125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7523431" y="5211901"/>
            <a:ext cx="1269140" cy="453109"/>
          </a:xfrm>
          <a:prstGeom prst="line">
            <a:avLst/>
          </a:prstGeom>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4273326" y="6096076"/>
            <a:ext cx="3916457" cy="246221"/>
          </a:xfrm>
          <a:prstGeom prst="rect">
            <a:avLst/>
          </a:prstGeom>
          <a:noFill/>
        </p:spPr>
        <p:txBody>
          <a:bodyPr wrap="none" rtlCol="0">
            <a:spAutoFit/>
          </a:bodyPr>
          <a:lstStyle/>
          <a:p>
            <a:r>
              <a:rPr lang="en-GB" sz="1000" dirty="0"/>
              <a:t>http://highvoltageconnection.com/articles/ElectricShockQuestions.htm</a:t>
            </a:r>
          </a:p>
        </p:txBody>
      </p:sp>
      <p:sp>
        <p:nvSpPr>
          <p:cNvPr id="8" name="Title 1"/>
          <p:cNvSpPr txBox="1">
            <a:spLocks/>
          </p:cNvSpPr>
          <p:nvPr/>
        </p:nvSpPr>
        <p:spPr>
          <a:xfrm>
            <a:off x="7892489" y="327709"/>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14</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3864770153"/>
      </p:ext>
    </p:extLst>
  </p:cSld>
  <p:clrMapOvr>
    <a:masterClrMapping/>
  </p:clrMapOvr>
  <p:transition spd="slow">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www.led-professional.com/resources-1/articles/safety-issues-for-led-drivers-with-pwm-operation-modes-by-product-approvals-ltd/screen-shot-2016-06-21-at-08-57-27.png/@@images/3178aa1f-9bb0-4f60-9015-9acf316d8c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202" y="1375252"/>
            <a:ext cx="4465785" cy="41862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160998" y="6148344"/>
            <a:ext cx="6983002" cy="246221"/>
          </a:xfrm>
          <a:prstGeom prst="rect">
            <a:avLst/>
          </a:prstGeom>
          <a:noFill/>
        </p:spPr>
        <p:txBody>
          <a:bodyPr wrap="none" rtlCol="0">
            <a:spAutoFit/>
          </a:bodyPr>
          <a:lstStyle/>
          <a:p>
            <a:r>
              <a:rPr lang="en-GB" sz="1000" dirty="0"/>
              <a:t>(C.F. Dalziel, “Electrical Shock”, Advances in Biomedical Engineering, edited by J. H. U. Brown and J. F. Dickson III, 1973, 3, 223-248)</a:t>
            </a:r>
          </a:p>
        </p:txBody>
      </p:sp>
      <p:sp>
        <p:nvSpPr>
          <p:cNvPr id="11" name="TextBox 10"/>
          <p:cNvSpPr txBox="1"/>
          <p:nvPr/>
        </p:nvSpPr>
        <p:spPr>
          <a:xfrm>
            <a:off x="239183" y="1121533"/>
            <a:ext cx="2880158" cy="4770537"/>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GB" sz="1600" dirty="0" smtClean="0">
                <a:latin typeface="Montserrat" pitchFamily="50" charset="0"/>
              </a:rPr>
              <a:t>The average resistance of the human body can be ~ 1 - 2 k</a:t>
            </a:r>
            <a:r>
              <a:rPr lang="el-GR" sz="1600" dirty="0" smtClean="0"/>
              <a:t>Ω</a:t>
            </a:r>
            <a:endParaRPr lang="en-GB" sz="1600" dirty="0" smtClean="0">
              <a:latin typeface="Montserrat" pitchFamily="50" charset="0"/>
            </a:endParaRPr>
          </a:p>
          <a:p>
            <a:pPr marL="285750" indent="-285750">
              <a:buClr>
                <a:schemeClr val="accent1"/>
              </a:buClr>
              <a:buFont typeface="Arial" panose="020B0604020202020204" pitchFamily="34" charset="0"/>
              <a:buChar char="•"/>
            </a:pPr>
            <a:endParaRPr lang="en-GB" sz="1600" dirty="0">
              <a:latin typeface="Montserrat" pitchFamily="50" charset="0"/>
            </a:endParaRPr>
          </a:p>
          <a:p>
            <a:pPr marL="285750" indent="-285750">
              <a:buClr>
                <a:schemeClr val="accent1"/>
              </a:buClr>
              <a:buFont typeface="Arial" panose="020B0604020202020204" pitchFamily="34" charset="0"/>
              <a:buChar char="•"/>
            </a:pPr>
            <a:r>
              <a:rPr lang="en-GB" sz="1600" dirty="0" smtClean="0">
                <a:latin typeface="Montserrat" pitchFamily="50" charset="0"/>
              </a:rPr>
              <a:t>There is no physiological difference between “Let</a:t>
            </a:r>
            <a:r>
              <a:rPr lang="en-GB" sz="1600" dirty="0">
                <a:latin typeface="Montserrat" pitchFamily="50" charset="0"/>
              </a:rPr>
              <a:t>-</a:t>
            </a:r>
            <a:r>
              <a:rPr lang="en-GB" sz="1600" dirty="0" smtClean="0">
                <a:latin typeface="Montserrat" pitchFamily="50" charset="0"/>
              </a:rPr>
              <a:t>go”  currents at commercial frequencies of 50 to 60Hz </a:t>
            </a:r>
          </a:p>
          <a:p>
            <a:pPr marL="285750" indent="-285750">
              <a:buClr>
                <a:schemeClr val="accent1"/>
              </a:buClr>
              <a:buFont typeface="Arial" panose="020B0604020202020204" pitchFamily="34" charset="0"/>
              <a:buChar char="•"/>
            </a:pPr>
            <a:endParaRPr lang="en-GB" sz="1600" dirty="0">
              <a:latin typeface="Montserrat" pitchFamily="50" charset="0"/>
            </a:endParaRPr>
          </a:p>
          <a:p>
            <a:pPr marL="285750" indent="-285750">
              <a:buClr>
                <a:schemeClr val="accent1"/>
              </a:buClr>
              <a:buFont typeface="Arial" panose="020B0604020202020204" pitchFamily="34" charset="0"/>
              <a:buChar char="•"/>
            </a:pPr>
            <a:r>
              <a:rPr lang="en-GB" sz="1600" dirty="0" smtClean="0">
                <a:latin typeface="Montserrat" pitchFamily="50" charset="0"/>
              </a:rPr>
              <a:t>The frequency response between 5 to 1000 Hz is relatively flat</a:t>
            </a:r>
          </a:p>
          <a:p>
            <a:pPr marL="285750" indent="-285750">
              <a:buClr>
                <a:schemeClr val="accent1"/>
              </a:buClr>
              <a:buFont typeface="Arial" panose="020B0604020202020204" pitchFamily="34" charset="0"/>
              <a:buChar char="•"/>
            </a:pPr>
            <a:endParaRPr lang="en-GB" sz="1600" dirty="0">
              <a:latin typeface="Montserrat" pitchFamily="50" charset="0"/>
            </a:endParaRPr>
          </a:p>
          <a:p>
            <a:pPr marL="285750" indent="-285750">
              <a:buClr>
                <a:schemeClr val="accent1"/>
              </a:buClr>
              <a:buFont typeface="Arial" panose="020B0604020202020204" pitchFamily="34" charset="0"/>
              <a:buChar char="•"/>
            </a:pPr>
            <a:r>
              <a:rPr lang="en-GB" sz="1600" dirty="0" smtClean="0">
                <a:latin typeface="Montserrat" pitchFamily="50" charset="0"/>
              </a:rPr>
              <a:t>As the current frequency increases, the body becomes less stimulated</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341" y="1543125"/>
            <a:ext cx="1303861" cy="31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7892489" y="327709"/>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15</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1726844151"/>
      </p:ext>
    </p:extLst>
  </p:cSld>
  <p:clrMapOvr>
    <a:masterClrMapping/>
  </p:clrMapOvr>
  <p:transition spd="slow">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69694" y="1664543"/>
            <a:ext cx="8286750" cy="2308324"/>
          </a:xfrm>
          <a:prstGeom prst="rect">
            <a:avLst/>
          </a:prstGeom>
        </p:spPr>
        <p:txBody>
          <a:bodyPr wrap="square">
            <a:spAutoFit/>
          </a:bodyPr>
          <a:lstStyle/>
          <a:p>
            <a:pPr marL="285750" indent="-285750">
              <a:buClr>
                <a:srgbClr val="5F5F5F"/>
              </a:buClr>
              <a:buFont typeface="Arial" panose="020B0604020202020204" pitchFamily="34" charset="0"/>
              <a:buChar char="•"/>
            </a:pPr>
            <a:r>
              <a:rPr lang="en-GB" altLang="en-US" sz="2400" b="1" dirty="0" err="1" smtClean="0">
                <a:latin typeface="Montserrat" pitchFamily="50" charset="0"/>
                <a:ea typeface="Montserrat" charset="0"/>
                <a:cs typeface="Montserrat" charset="0"/>
              </a:rPr>
              <a:t>Microshock</a:t>
            </a:r>
            <a:r>
              <a:rPr lang="en-GB" altLang="en-US" sz="2400" dirty="0" smtClean="0">
                <a:latin typeface="Montserrat" pitchFamily="50" charset="0"/>
                <a:ea typeface="Montserrat" charset="0"/>
                <a:cs typeface="Montserrat" charset="0"/>
              </a:rPr>
              <a:t> – current following directly through the heart (invasive)</a:t>
            </a:r>
          </a:p>
          <a:p>
            <a:pPr marL="285750" indent="-285750">
              <a:buClr>
                <a:srgbClr val="5F5F5F"/>
              </a:buClr>
              <a:buFont typeface="Arial" panose="020B0604020202020204" pitchFamily="34" charset="0"/>
              <a:buChar char="•"/>
            </a:pPr>
            <a:endParaRPr lang="en-GB" altLang="en-US" sz="2400" dirty="0">
              <a:latin typeface="Montserrat" pitchFamily="50" charset="0"/>
              <a:ea typeface="Montserrat" charset="0"/>
              <a:cs typeface="Montserrat" charset="0"/>
            </a:endParaRPr>
          </a:p>
          <a:p>
            <a:pPr marL="285750" indent="-285750">
              <a:buClr>
                <a:srgbClr val="5F5F5F"/>
              </a:buClr>
              <a:buFont typeface="Arial" panose="020B0604020202020204" pitchFamily="34" charset="0"/>
              <a:buChar char="•"/>
            </a:pPr>
            <a:r>
              <a:rPr lang="en-GB" altLang="en-US" sz="2400" b="1" dirty="0" smtClean="0">
                <a:latin typeface="Montserrat" pitchFamily="50" charset="0"/>
                <a:ea typeface="Montserrat" charset="0"/>
                <a:cs typeface="Montserrat" charset="0"/>
              </a:rPr>
              <a:t>Shock risk from:</a:t>
            </a:r>
          </a:p>
          <a:p>
            <a:pPr marL="742950" lvl="1" indent="-285750">
              <a:buClr>
                <a:srgbClr val="5F5F5F"/>
              </a:buClr>
              <a:buFont typeface="Arial" panose="020B0604020202020204" pitchFamily="34" charset="0"/>
              <a:buChar char="•"/>
            </a:pPr>
            <a:r>
              <a:rPr lang="en-GB" altLang="en-US" sz="2400" dirty="0" err="1" smtClean="0">
                <a:latin typeface="Montserrat" pitchFamily="50" charset="0"/>
                <a:ea typeface="Montserrat" charset="0"/>
                <a:cs typeface="Montserrat" charset="0"/>
              </a:rPr>
              <a:t>Intracardiac</a:t>
            </a:r>
            <a:r>
              <a:rPr lang="en-GB" altLang="en-US" sz="2400" dirty="0" smtClean="0">
                <a:latin typeface="Montserrat" pitchFamily="50" charset="0"/>
                <a:ea typeface="Montserrat" charset="0"/>
                <a:cs typeface="Montserrat" charset="0"/>
              </a:rPr>
              <a:t> connections – pacemakers or saline catheters</a:t>
            </a:r>
          </a:p>
        </p:txBody>
      </p:sp>
      <p:graphicFrame>
        <p:nvGraphicFramePr>
          <p:cNvPr id="13" name="Table 12"/>
          <p:cNvGraphicFramePr>
            <a:graphicFrameLocks noGrp="1"/>
          </p:cNvGraphicFramePr>
          <p:nvPr>
            <p:extLst>
              <p:ext uri="{D42A27DB-BD31-4B8C-83A1-F6EECF244321}">
                <p14:modId xmlns:p14="http://schemas.microsoft.com/office/powerpoint/2010/main" val="4132573395"/>
              </p:ext>
            </p:extLst>
          </p:nvPr>
        </p:nvGraphicFramePr>
        <p:xfrm>
          <a:off x="743781" y="4153501"/>
          <a:ext cx="4313602" cy="2219546"/>
        </p:xfrm>
        <a:graphic>
          <a:graphicData uri="http://schemas.openxmlformats.org/drawingml/2006/table">
            <a:tbl>
              <a:tblPr>
                <a:tableStyleId>{5C22544A-7EE6-4342-B048-85BDC9FD1C3A}</a:tableStyleId>
              </a:tblPr>
              <a:tblGrid>
                <a:gridCol w="1195061"/>
                <a:gridCol w="3118541"/>
              </a:tblGrid>
              <a:tr h="1109773">
                <a:tc>
                  <a:txBody>
                    <a:bodyPr/>
                    <a:lstStyle/>
                    <a:p>
                      <a:pPr algn="ctr" fontAlgn="ctr"/>
                      <a:r>
                        <a:rPr lang="en-GB" sz="1800" b="1" u="none" strike="noStrike" dirty="0">
                          <a:effectLst/>
                          <a:latin typeface="Montserrat Light" pitchFamily="50" charset="0"/>
                        </a:rPr>
                        <a:t>Current (</a:t>
                      </a:r>
                      <a:r>
                        <a:rPr lang="el-GR" sz="1800" b="1" u="none" strike="noStrike" dirty="0">
                          <a:effectLst/>
                        </a:rPr>
                        <a:t>μ</a:t>
                      </a:r>
                      <a:r>
                        <a:rPr lang="en-GB" sz="1800" b="1" u="none" strike="noStrike" dirty="0">
                          <a:effectLst/>
                          <a:latin typeface="Montserrat Light" pitchFamily="50" charset="0"/>
                        </a:rPr>
                        <a:t>A)</a:t>
                      </a:r>
                      <a:endParaRPr lang="en-GB" sz="1800" b="1" i="0" u="none" strike="noStrike" dirty="0">
                        <a:solidFill>
                          <a:srgbClr val="000000"/>
                        </a:solidFill>
                        <a:effectLst/>
                        <a:latin typeface="Montserrat Light" pitchFamily="50" charset="0"/>
                      </a:endParaRPr>
                    </a:p>
                  </a:txBody>
                  <a:tcPr marL="7144" marR="7144" marT="9525" marB="0" anchor="ctr"/>
                </a:tc>
                <a:tc>
                  <a:txBody>
                    <a:bodyPr/>
                    <a:lstStyle/>
                    <a:p>
                      <a:pPr algn="ctr" fontAlgn="ctr"/>
                      <a:r>
                        <a:rPr lang="en-GB" sz="1800" b="1" u="none" strike="noStrike" dirty="0">
                          <a:effectLst/>
                          <a:latin typeface="Montserrat Light" pitchFamily="50" charset="0"/>
                        </a:rPr>
                        <a:t>Physiological Effect</a:t>
                      </a:r>
                      <a:endParaRPr lang="en-GB" sz="1800" b="1" i="0" u="none" strike="noStrike" dirty="0">
                        <a:solidFill>
                          <a:srgbClr val="000000"/>
                        </a:solidFill>
                        <a:effectLst/>
                        <a:latin typeface="Montserrat Light" pitchFamily="50" charset="0"/>
                      </a:endParaRPr>
                    </a:p>
                  </a:txBody>
                  <a:tcPr marL="7144" marR="7144" marT="9525" marB="0" anchor="ctr"/>
                </a:tc>
              </a:tr>
              <a:tr h="1109773">
                <a:tc>
                  <a:txBody>
                    <a:bodyPr/>
                    <a:lstStyle/>
                    <a:p>
                      <a:pPr algn="ctr" fontAlgn="ctr"/>
                      <a:r>
                        <a:rPr lang="en-GB" sz="1800" u="none" strike="noStrike" dirty="0">
                          <a:effectLst/>
                          <a:latin typeface="Montserrat Light" pitchFamily="50" charset="0"/>
                        </a:rPr>
                        <a:t>20 - 100</a:t>
                      </a:r>
                      <a:endParaRPr lang="en-GB" sz="1800" b="0" i="0" u="none" strike="noStrike" dirty="0">
                        <a:solidFill>
                          <a:srgbClr val="000000"/>
                        </a:solidFill>
                        <a:effectLst/>
                        <a:latin typeface="Montserrat Light" pitchFamily="50" charset="0"/>
                      </a:endParaRPr>
                    </a:p>
                  </a:txBody>
                  <a:tcPr marL="7144" marR="7144" marT="9525" marB="0" anchor="ctr"/>
                </a:tc>
                <a:tc>
                  <a:txBody>
                    <a:bodyPr/>
                    <a:lstStyle/>
                    <a:p>
                      <a:pPr algn="ctr" fontAlgn="b"/>
                      <a:r>
                        <a:rPr lang="en-GB" sz="1800" u="none" strike="noStrike" dirty="0">
                          <a:effectLst/>
                          <a:latin typeface="Montserrat Light" pitchFamily="50" charset="0"/>
                        </a:rPr>
                        <a:t>Ventricular </a:t>
                      </a:r>
                      <a:r>
                        <a:rPr lang="en-GB" sz="1800" u="none" strike="noStrike" dirty="0" smtClean="0">
                          <a:effectLst/>
                          <a:latin typeface="Montserrat Light" pitchFamily="50" charset="0"/>
                        </a:rPr>
                        <a:t>Fibrillation, death</a:t>
                      </a:r>
                      <a:endParaRPr lang="en-GB" sz="1800" b="0" i="0" u="none" strike="noStrike" dirty="0">
                        <a:solidFill>
                          <a:srgbClr val="000000"/>
                        </a:solidFill>
                        <a:effectLst/>
                        <a:latin typeface="Montserrat Light" pitchFamily="50" charset="0"/>
                      </a:endParaRPr>
                    </a:p>
                  </a:txBody>
                  <a:tcPr marL="7144" marR="7144" marT="9525" marB="0" anchor="b"/>
                </a:tc>
              </a:tr>
            </a:tbl>
          </a:graphicData>
        </a:graphic>
      </p:graphicFrame>
      <p:sp>
        <p:nvSpPr>
          <p:cNvPr id="14" name="TextBox 13"/>
          <p:cNvSpPr txBox="1"/>
          <p:nvPr/>
        </p:nvSpPr>
        <p:spPr>
          <a:xfrm>
            <a:off x="5620868" y="6157603"/>
            <a:ext cx="2775119" cy="215444"/>
          </a:xfrm>
          <a:prstGeom prst="rect">
            <a:avLst/>
          </a:prstGeom>
          <a:noFill/>
        </p:spPr>
        <p:txBody>
          <a:bodyPr wrap="none" rtlCol="0">
            <a:spAutoFit/>
          </a:bodyPr>
          <a:lstStyle/>
          <a:p>
            <a:r>
              <a:rPr lang="en-GB" sz="800" dirty="0"/>
              <a:t>http://www.ccanesthesiareview.com/QF/Electrical_Shock.pdf</a:t>
            </a:r>
          </a:p>
        </p:txBody>
      </p:sp>
      <p:sp>
        <p:nvSpPr>
          <p:cNvPr id="7" name="Title 1"/>
          <p:cNvSpPr txBox="1">
            <a:spLocks/>
          </p:cNvSpPr>
          <p:nvPr/>
        </p:nvSpPr>
        <p:spPr>
          <a:xfrm>
            <a:off x="7892489" y="327709"/>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16</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751997111"/>
      </p:ext>
    </p:extLst>
  </p:cSld>
  <p:clrMapOvr>
    <a:masterClrMapping/>
  </p:clrMapOvr>
  <p:transition spd="slow">
    <p:pull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2495554"/>
            <a:ext cx="6172200" cy="3546431"/>
          </a:xfrm>
        </p:spPr>
        <p:txBody>
          <a:bodyPr>
            <a:normAutofit fontScale="92500" lnSpcReduction="10000"/>
          </a:bodyPr>
          <a:lstStyle/>
          <a:p>
            <a:r>
              <a:rPr lang="en-GB" altLang="en-US" sz="1800" dirty="0">
                <a:solidFill>
                  <a:srgbClr val="5F5F5F"/>
                </a:solidFill>
                <a:latin typeface="Montserrat" charset="0"/>
                <a:ea typeface="Montserrat" charset="0"/>
                <a:cs typeface="Montserrat" charset="0"/>
              </a:rPr>
              <a:t>“Current that is not functional”</a:t>
            </a:r>
          </a:p>
          <a:p>
            <a:pPr lvl="1"/>
            <a:r>
              <a:rPr lang="en-GB" altLang="en-US" i="1" dirty="0">
                <a:solidFill>
                  <a:srgbClr val="5F5F5F"/>
                </a:solidFill>
                <a:latin typeface="Montserrat" charset="0"/>
                <a:ea typeface="Montserrat" charset="0"/>
                <a:cs typeface="Montserrat" charset="0"/>
              </a:rPr>
              <a:t>IEC 60601-1:2006</a:t>
            </a:r>
          </a:p>
          <a:p>
            <a:r>
              <a:rPr lang="en-GB" altLang="en-US" sz="1900" dirty="0">
                <a:solidFill>
                  <a:srgbClr val="5F5F5F"/>
                </a:solidFill>
                <a:latin typeface="Montserrat" charset="0"/>
                <a:ea typeface="Montserrat" charset="0"/>
                <a:cs typeface="Montserrat" charset="0"/>
              </a:rPr>
              <a:t>Unavoidable and as a result of capacitive and resistive dielectrics</a:t>
            </a:r>
          </a:p>
          <a:p>
            <a:r>
              <a:rPr lang="en-GB" altLang="en-US" sz="1900" dirty="0">
                <a:solidFill>
                  <a:srgbClr val="5F5F5F"/>
                </a:solidFill>
                <a:latin typeface="Montserrat" charset="0"/>
                <a:ea typeface="Montserrat" charset="0"/>
                <a:cs typeface="Montserrat" charset="0"/>
              </a:rPr>
              <a:t>Flowing from high to low potential ( to ground or across the body arm – to arm)</a:t>
            </a:r>
          </a:p>
          <a:p>
            <a:r>
              <a:rPr lang="en-GB" altLang="en-US" sz="1900" dirty="0">
                <a:solidFill>
                  <a:srgbClr val="5F5F5F"/>
                </a:solidFill>
                <a:latin typeface="Montserrat" charset="0"/>
                <a:ea typeface="Montserrat" charset="0"/>
                <a:cs typeface="Montserrat" charset="0"/>
              </a:rPr>
              <a:t>Non-hazardous if controlled through IEC 60601 design criteria</a:t>
            </a:r>
          </a:p>
          <a:p>
            <a:r>
              <a:rPr lang="en-GB" altLang="en-US" sz="1900" dirty="0">
                <a:solidFill>
                  <a:srgbClr val="5F5F5F"/>
                </a:solidFill>
                <a:latin typeface="Montserrat" charset="0"/>
                <a:ea typeface="Montserrat" charset="0"/>
                <a:cs typeface="Montserrat" charset="0"/>
              </a:rPr>
              <a:t>Potentially hazardous if outside the stated standard limits</a:t>
            </a:r>
          </a:p>
          <a:p>
            <a:r>
              <a:rPr lang="en-GB" altLang="en-US" sz="1900" dirty="0">
                <a:solidFill>
                  <a:srgbClr val="5F5F5F"/>
                </a:solidFill>
                <a:latin typeface="Montserrat" charset="0"/>
                <a:ea typeface="Montserrat" charset="0"/>
                <a:cs typeface="Montserrat" charset="0"/>
              </a:rPr>
              <a:t>Easily overlooked and subject to incorrect testing</a:t>
            </a:r>
          </a:p>
          <a:p>
            <a:pPr marL="0" indent="0">
              <a:buNone/>
            </a:pPr>
            <a:endParaRPr lang="en-GB" dirty="0">
              <a:solidFill>
                <a:srgbClr val="5F5F5F"/>
              </a:solidFill>
              <a:latin typeface="Montserrat" charset="0"/>
              <a:ea typeface="Montserrat" charset="0"/>
              <a:cs typeface="Montserrat" charset="0"/>
            </a:endParaRPr>
          </a:p>
        </p:txBody>
      </p:sp>
      <p:sp>
        <p:nvSpPr>
          <p:cNvPr id="346114" name="Rectangle 2"/>
          <p:cNvSpPr>
            <a:spLocks noGrp="1" noChangeArrowheads="1"/>
          </p:cNvSpPr>
          <p:nvPr>
            <p:ph type="title"/>
          </p:nvPr>
        </p:nvSpPr>
        <p:spPr>
          <a:xfrm>
            <a:off x="2279651" y="1912645"/>
            <a:ext cx="4584700" cy="422672"/>
          </a:xfrm>
        </p:spPr>
        <p:txBody>
          <a:bodyPr>
            <a:normAutofit fontScale="90000"/>
          </a:bodyPr>
          <a:lstStyle/>
          <a:p>
            <a:pPr>
              <a:defRPr/>
            </a:pPr>
            <a:r>
              <a:rPr lang="en-GB" sz="2700" b="1" dirty="0">
                <a:solidFill>
                  <a:srgbClr val="5F5F5F"/>
                </a:solidFill>
                <a:latin typeface="Montserrat" charset="0"/>
                <a:ea typeface="Montserrat" charset="0"/>
                <a:cs typeface="Montserrat" charset="0"/>
              </a:rPr>
              <a:t>Leakage Current</a:t>
            </a:r>
            <a:r>
              <a:rPr lang="en-GB" sz="3000" b="1" dirty="0">
                <a:solidFill>
                  <a:srgbClr val="5F5F5F"/>
                </a:solidFill>
                <a:latin typeface="Montserrat" charset="0"/>
                <a:ea typeface="Montserrat" charset="0"/>
                <a:cs typeface="Montserrat" charset="0"/>
              </a:rPr>
              <a:t>	</a:t>
            </a:r>
          </a:p>
        </p:txBody>
      </p:sp>
      <p:sp>
        <p:nvSpPr>
          <p:cNvPr id="4" name="Title 1"/>
          <p:cNvSpPr txBox="1">
            <a:spLocks/>
          </p:cNvSpPr>
          <p:nvPr/>
        </p:nvSpPr>
        <p:spPr>
          <a:xfrm>
            <a:off x="2152895" y="258259"/>
            <a:ext cx="1823013" cy="505625"/>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Background</a:t>
            </a:r>
          </a:p>
        </p:txBody>
      </p:sp>
      <p:sp>
        <p:nvSpPr>
          <p:cNvPr id="5" name="Title 1"/>
          <p:cNvSpPr txBox="1">
            <a:spLocks/>
          </p:cNvSpPr>
          <p:nvPr/>
        </p:nvSpPr>
        <p:spPr>
          <a:xfrm>
            <a:off x="7892489" y="327706"/>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17</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1019346528"/>
      </p:ext>
    </p:extLst>
  </p:cSld>
  <p:clrMapOvr>
    <a:masterClrMapping/>
  </p:clrMapOvr>
  <p:transition spd="slow">
    <p:pull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3888" y="2347900"/>
            <a:ext cx="7886700" cy="2139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solidFill>
                  <a:schemeClr val="bg1"/>
                </a:solidFill>
                <a:latin typeface="Montserrat Black" charset="0"/>
                <a:ea typeface="Montserrat Black" charset="0"/>
                <a:cs typeface="Montserrat Black" charset="0"/>
              </a:rPr>
              <a:t>Standards &amp; Classifications</a:t>
            </a:r>
            <a:endParaRPr lang="en-US" b="1" dirty="0">
              <a:solidFill>
                <a:schemeClr val="bg1"/>
              </a:solidFill>
              <a:latin typeface="Montserrat Black" charset="0"/>
              <a:ea typeface="Montserrat Black" charset="0"/>
              <a:cs typeface="Montserrat Black" charset="0"/>
            </a:endParaRPr>
          </a:p>
        </p:txBody>
      </p:sp>
      <p:sp>
        <p:nvSpPr>
          <p:cNvPr id="5" name="Title 1"/>
          <p:cNvSpPr txBox="1">
            <a:spLocks/>
          </p:cNvSpPr>
          <p:nvPr/>
        </p:nvSpPr>
        <p:spPr>
          <a:xfrm>
            <a:off x="7892489" y="316133"/>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18</a:t>
            </a:r>
            <a:endParaRPr lang="en-US" sz="3300" dirty="0">
              <a:solidFill>
                <a:schemeClr val="bg1"/>
              </a:solidFill>
              <a:latin typeface="Montserrat" charset="0"/>
              <a:ea typeface="Montserrat" charset="0"/>
              <a:cs typeface="Montserrat" charset="0"/>
            </a:endParaRPr>
          </a:p>
        </p:txBody>
      </p:sp>
      <p:sp>
        <p:nvSpPr>
          <p:cNvPr id="6" name="Title 1"/>
          <p:cNvSpPr txBox="1">
            <a:spLocks/>
          </p:cNvSpPr>
          <p:nvPr/>
        </p:nvSpPr>
        <p:spPr>
          <a:xfrm>
            <a:off x="2092127" y="342177"/>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Standards &amp; Classifications</a:t>
            </a:r>
          </a:p>
        </p:txBody>
      </p:sp>
    </p:spTree>
    <p:extLst>
      <p:ext uri="{BB962C8B-B14F-4D97-AF65-F5344CB8AC3E}">
        <p14:creationId xmlns:p14="http://schemas.microsoft.com/office/powerpoint/2010/main" val="894272226"/>
      </p:ext>
    </p:extLst>
  </p:cSld>
  <p:clrMapOvr>
    <a:masterClrMapping/>
  </p:clrMapOvr>
  <p:transition spd="slow">
    <p:pull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911522"/>
            <a:ext cx="8229600" cy="3573463"/>
          </a:xfrm>
        </p:spPr>
        <p:txBody>
          <a:bodyPr>
            <a:normAutofit/>
          </a:bodyPr>
          <a:lstStyle/>
          <a:p>
            <a:r>
              <a:rPr lang="en-US" dirty="0" smtClean="0">
                <a:solidFill>
                  <a:srgbClr val="5F5F5F"/>
                </a:solidFill>
                <a:latin typeface="Montserrat" charset="0"/>
                <a:ea typeface="Montserrat" charset="0"/>
                <a:cs typeface="Montserrat" charset="0"/>
              </a:rPr>
              <a:t>IEC60601 (ES60601)</a:t>
            </a:r>
          </a:p>
          <a:p>
            <a:r>
              <a:rPr lang="en-US" dirty="0" smtClean="0">
                <a:solidFill>
                  <a:srgbClr val="5F5F5F"/>
                </a:solidFill>
                <a:latin typeface="Montserrat" charset="0"/>
                <a:ea typeface="Montserrat" charset="0"/>
                <a:cs typeface="Montserrat" charset="0"/>
              </a:rPr>
              <a:t>IEC62353</a:t>
            </a:r>
          </a:p>
          <a:p>
            <a:r>
              <a:rPr lang="en-US" dirty="0" smtClean="0">
                <a:solidFill>
                  <a:srgbClr val="5F5F5F"/>
                </a:solidFill>
                <a:latin typeface="Montserrat" charset="0"/>
                <a:ea typeface="Montserrat" charset="0"/>
                <a:cs typeface="Montserrat" charset="0"/>
              </a:rPr>
              <a:t>NFPA 99</a:t>
            </a:r>
          </a:p>
          <a:p>
            <a:r>
              <a:rPr lang="en-US" dirty="0" smtClean="0">
                <a:solidFill>
                  <a:srgbClr val="5F5F5F"/>
                </a:solidFill>
                <a:latin typeface="Montserrat" charset="0"/>
                <a:ea typeface="Montserrat" charset="0"/>
                <a:cs typeface="Montserrat" charset="0"/>
              </a:rPr>
              <a:t>IEC 61010 (UL 61010)</a:t>
            </a:r>
          </a:p>
          <a:p>
            <a:pPr marL="0" indent="0">
              <a:buNone/>
            </a:pPr>
            <a:endParaRPr lang="en-US" dirty="0">
              <a:solidFill>
                <a:srgbClr val="5F5F5F"/>
              </a:solidFill>
              <a:latin typeface="Montserrat" charset="0"/>
              <a:ea typeface="Montserrat" charset="0"/>
              <a:cs typeface="Montserrat" charset="0"/>
            </a:endParaRPr>
          </a:p>
        </p:txBody>
      </p:sp>
      <p:sp>
        <p:nvSpPr>
          <p:cNvPr id="3" name="Title 2"/>
          <p:cNvSpPr>
            <a:spLocks noGrp="1"/>
          </p:cNvSpPr>
          <p:nvPr>
            <p:ph type="title"/>
          </p:nvPr>
        </p:nvSpPr>
        <p:spPr>
          <a:xfrm>
            <a:off x="3407138" y="1702182"/>
            <a:ext cx="4584700" cy="422672"/>
          </a:xfrm>
        </p:spPr>
        <p:txBody>
          <a:bodyPr/>
          <a:lstStyle/>
          <a:p>
            <a:r>
              <a:rPr lang="en-US" dirty="0" smtClean="0">
                <a:solidFill>
                  <a:srgbClr val="5F5F5F"/>
                </a:solidFill>
                <a:latin typeface="Montserrat" charset="0"/>
                <a:ea typeface="Montserrat" charset="0"/>
                <a:cs typeface="Montserrat" charset="0"/>
              </a:rPr>
              <a:t>Standards</a:t>
            </a:r>
            <a:endParaRPr lang="en-US" dirty="0">
              <a:solidFill>
                <a:srgbClr val="5F5F5F"/>
              </a:solidFill>
              <a:latin typeface="Montserrat" charset="0"/>
              <a:ea typeface="Montserrat" charset="0"/>
              <a:cs typeface="Montserrat" charset="0"/>
            </a:endParaRPr>
          </a:p>
        </p:txBody>
      </p:sp>
      <p:sp>
        <p:nvSpPr>
          <p:cNvPr id="4" name="Text Placeholder 3"/>
          <p:cNvSpPr>
            <a:spLocks noGrp="1"/>
          </p:cNvSpPr>
          <p:nvPr>
            <p:ph type="body" idx="13"/>
          </p:nvPr>
        </p:nvSpPr>
        <p:spPr>
          <a:xfrm>
            <a:off x="457201" y="2397036"/>
            <a:ext cx="4867275" cy="280510"/>
          </a:xfrm>
        </p:spPr>
        <p:txBody>
          <a:bodyPr>
            <a:normAutofit fontScale="92500" lnSpcReduction="20000"/>
          </a:bodyPr>
          <a:lstStyle/>
          <a:p>
            <a:r>
              <a:rPr lang="en-US" dirty="0" smtClean="0">
                <a:solidFill>
                  <a:srgbClr val="5F5F5F"/>
                </a:solidFill>
                <a:latin typeface="Montserrat" charset="0"/>
                <a:ea typeface="Montserrat" charset="0"/>
                <a:cs typeface="Montserrat" charset="0"/>
              </a:rPr>
              <a:t>Tests</a:t>
            </a:r>
            <a:endParaRPr lang="en-US" dirty="0">
              <a:solidFill>
                <a:srgbClr val="5F5F5F"/>
              </a:solidFill>
              <a:latin typeface="Montserrat" charset="0"/>
              <a:ea typeface="Montserrat" charset="0"/>
              <a:cs typeface="Montserrat" charset="0"/>
            </a:endParaRPr>
          </a:p>
        </p:txBody>
      </p:sp>
      <p:sp>
        <p:nvSpPr>
          <p:cNvPr id="5" name="Title 1"/>
          <p:cNvSpPr txBox="1">
            <a:spLocks/>
          </p:cNvSpPr>
          <p:nvPr/>
        </p:nvSpPr>
        <p:spPr>
          <a:xfrm>
            <a:off x="2092127" y="353752"/>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Standards &amp; Classifications</a:t>
            </a:r>
          </a:p>
        </p:txBody>
      </p:sp>
      <p:sp>
        <p:nvSpPr>
          <p:cNvPr id="6"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19</a:t>
            </a:r>
            <a:endParaRPr lang="en-US" sz="3300" dirty="0">
              <a:solidFill>
                <a:schemeClr val="bg1"/>
              </a:solidFill>
              <a:latin typeface="Montserrat" charset="0"/>
              <a:ea typeface="Montserrat" charset="0"/>
              <a:cs typeface="Montserrat" charset="0"/>
            </a:endParaRPr>
          </a:p>
        </p:txBody>
      </p:sp>
      <p:sp>
        <p:nvSpPr>
          <p:cNvPr id="7" name="TextBox 6"/>
          <p:cNvSpPr txBox="1"/>
          <p:nvPr/>
        </p:nvSpPr>
        <p:spPr>
          <a:xfrm>
            <a:off x="4558352" y="2397036"/>
            <a:ext cx="4128448" cy="3816429"/>
          </a:xfrm>
          <a:prstGeom prst="rect">
            <a:avLst/>
          </a:prstGeom>
          <a:noFill/>
        </p:spPr>
        <p:txBody>
          <a:bodyPr wrap="square" rtlCol="0">
            <a:spAutoFit/>
          </a:bodyPr>
          <a:lstStyle/>
          <a:p>
            <a:pPr>
              <a:buClr>
                <a:schemeClr val="accent1"/>
              </a:buClr>
              <a:defRPr/>
            </a:pPr>
            <a:r>
              <a:rPr lang="en-GB" sz="1400" dirty="0" smtClean="0">
                <a:latin typeface="Montserrat" pitchFamily="50" charset="0"/>
              </a:rPr>
              <a:t>IEC 61010 - Safety </a:t>
            </a:r>
            <a:r>
              <a:rPr lang="en-GB" sz="1400" dirty="0">
                <a:latin typeface="Montserrat" pitchFamily="50" charset="0"/>
              </a:rPr>
              <a:t>requirements for electrical equipment for measurement, control, and laboratory use NOT MEDICAL EQUIPMENT</a:t>
            </a:r>
          </a:p>
          <a:p>
            <a:pPr lvl="1">
              <a:buClr>
                <a:schemeClr val="accent1"/>
              </a:buClr>
              <a:defRPr/>
            </a:pPr>
            <a:r>
              <a:rPr lang="en-GB" sz="1400" dirty="0">
                <a:latin typeface="Montserrat" pitchFamily="50" charset="0"/>
              </a:rPr>
              <a:t>The definition of a Medical device is: “</a:t>
            </a:r>
            <a:r>
              <a:rPr lang="en-GB" sz="1400" i="1" dirty="0">
                <a:latin typeface="Montserrat" pitchFamily="50" charset="0"/>
              </a:rPr>
              <a:t>any instrument, apparatus, implement, machine, appliance, implant, reagent for in vitro use, software, material or other similar, intended by the manufacturer to be used, alone or in combination, for human beings, for one or more of the specific medical purposes to diagnose, prevent, treat and alleviate illness/injury, and support life, ” (http://www.who.int/medical_devices/full_deffinition/en/)</a:t>
            </a:r>
            <a:endParaRPr lang="en-GB" sz="1400" dirty="0">
              <a:latin typeface="Montserrat" pitchFamily="50" charset="0"/>
            </a:endParaRPr>
          </a:p>
          <a:p>
            <a:endParaRPr lang="en-US" dirty="0"/>
          </a:p>
        </p:txBody>
      </p:sp>
    </p:spTree>
    <p:extLst>
      <p:ext uri="{BB962C8B-B14F-4D97-AF65-F5344CB8AC3E}">
        <p14:creationId xmlns:p14="http://schemas.microsoft.com/office/powerpoint/2010/main" val="1021931356"/>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6850" y="2562229"/>
            <a:ext cx="6172200" cy="2680097"/>
          </a:xfrm>
        </p:spPr>
        <p:txBody>
          <a:bodyPr>
            <a:normAutofit fontScale="62500" lnSpcReduction="20000"/>
          </a:bodyPr>
          <a:lstStyle/>
          <a:p>
            <a:pPr>
              <a:buClr>
                <a:srgbClr val="6699FF"/>
              </a:buClr>
              <a:buFontTx/>
              <a:buNone/>
            </a:pPr>
            <a:r>
              <a:rPr lang="en-GB" altLang="en-US" u="sng" dirty="0" smtClean="0">
                <a:solidFill>
                  <a:srgbClr val="5F5F5F"/>
                </a:solidFill>
                <a:latin typeface="Montserrat" charset="0"/>
                <a:ea typeface="Montserrat" charset="0"/>
                <a:cs typeface="Montserrat" charset="0"/>
              </a:rPr>
              <a:t>PM</a:t>
            </a:r>
            <a:endParaRPr lang="en-GB" altLang="en-US" u="sng" dirty="0">
              <a:solidFill>
                <a:srgbClr val="5F5F5F"/>
              </a:solidFill>
              <a:latin typeface="Montserrat" charset="0"/>
              <a:ea typeface="Montserrat" charset="0"/>
              <a:cs typeface="Montserrat" charset="0"/>
            </a:endParaRPr>
          </a:p>
          <a:p>
            <a:r>
              <a:rPr lang="en-US" altLang="en-US" dirty="0">
                <a:solidFill>
                  <a:srgbClr val="5F5F5F"/>
                </a:solidFill>
                <a:latin typeface="Montserrat" charset="0"/>
                <a:ea typeface="Montserrat" charset="0"/>
                <a:cs typeface="Montserrat" charset="0"/>
              </a:rPr>
              <a:t>IEC62353</a:t>
            </a:r>
            <a:endParaRPr lang="en-GB" altLang="en-US" dirty="0">
              <a:solidFill>
                <a:srgbClr val="5F5F5F"/>
              </a:solidFill>
              <a:latin typeface="Montserrat" charset="0"/>
              <a:ea typeface="Montserrat" charset="0"/>
              <a:cs typeface="Montserrat" charset="0"/>
            </a:endParaRPr>
          </a:p>
          <a:p>
            <a:r>
              <a:rPr lang="en-GB" altLang="en-US" dirty="0">
                <a:solidFill>
                  <a:srgbClr val="5F5F5F"/>
                </a:solidFill>
                <a:latin typeface="Montserrat" charset="0"/>
                <a:ea typeface="Montserrat" charset="0"/>
                <a:cs typeface="Montserrat" charset="0"/>
              </a:rPr>
              <a:t>VDE 0751 / 62353(Germany / Austria)</a:t>
            </a:r>
          </a:p>
          <a:p>
            <a:r>
              <a:rPr lang="en-GB" altLang="en-US" dirty="0">
                <a:solidFill>
                  <a:srgbClr val="5F5F5F"/>
                </a:solidFill>
                <a:latin typeface="Montserrat" charset="0"/>
                <a:ea typeface="Montserrat" charset="0"/>
                <a:cs typeface="Montserrat" charset="0"/>
              </a:rPr>
              <a:t>MDA DB 2006 (UK)</a:t>
            </a:r>
          </a:p>
          <a:p>
            <a:r>
              <a:rPr lang="en-GB" altLang="en-US" dirty="0">
                <a:solidFill>
                  <a:srgbClr val="5F5F5F"/>
                </a:solidFill>
                <a:latin typeface="Montserrat" charset="0"/>
                <a:ea typeface="Montserrat" charset="0"/>
                <a:cs typeface="Montserrat" charset="0"/>
              </a:rPr>
              <a:t>IPEM  Report 97 (UK)</a:t>
            </a:r>
          </a:p>
          <a:p>
            <a:r>
              <a:rPr lang="en-GB" altLang="en-US" dirty="0">
                <a:solidFill>
                  <a:srgbClr val="5F5F5F"/>
                </a:solidFill>
                <a:latin typeface="Montserrat" charset="0"/>
                <a:ea typeface="Montserrat" charset="0"/>
                <a:cs typeface="Montserrat" charset="0"/>
              </a:rPr>
              <a:t>NFPA 99 (USA)</a:t>
            </a:r>
          </a:p>
          <a:p>
            <a:r>
              <a:rPr lang="en-GB" altLang="en-US" dirty="0">
                <a:solidFill>
                  <a:srgbClr val="5F5F5F"/>
                </a:solidFill>
                <a:latin typeface="Montserrat" charset="0"/>
                <a:ea typeface="Montserrat" charset="0"/>
                <a:cs typeface="Montserrat" charset="0"/>
              </a:rPr>
              <a:t>AS/NZ 3551 (Australia)</a:t>
            </a:r>
          </a:p>
          <a:p>
            <a:r>
              <a:rPr lang="en-GB" altLang="en-US" dirty="0">
                <a:solidFill>
                  <a:srgbClr val="5F5F5F"/>
                </a:solidFill>
                <a:latin typeface="Montserrat" charset="0"/>
                <a:ea typeface="Montserrat" charset="0"/>
                <a:cs typeface="Montserrat" charset="0"/>
              </a:rPr>
              <a:t>Malaysia MS 62353</a:t>
            </a:r>
          </a:p>
        </p:txBody>
      </p:sp>
      <p:sp>
        <p:nvSpPr>
          <p:cNvPr id="2" name="Title 1"/>
          <p:cNvSpPr>
            <a:spLocks noGrp="1"/>
          </p:cNvSpPr>
          <p:nvPr>
            <p:ph type="title"/>
          </p:nvPr>
        </p:nvSpPr>
        <p:spPr>
          <a:xfrm>
            <a:off x="1333500" y="2018706"/>
            <a:ext cx="5772150" cy="422672"/>
          </a:xfrm>
        </p:spPr>
        <p:txBody>
          <a:bodyPr>
            <a:normAutofit fontScale="90000"/>
          </a:bodyPr>
          <a:lstStyle/>
          <a:p>
            <a:r>
              <a:rPr lang="en-GB" b="1" dirty="0">
                <a:solidFill>
                  <a:srgbClr val="5F5F5F"/>
                </a:solidFill>
                <a:latin typeface="Montserrat" charset="0"/>
                <a:ea typeface="Montserrat" charset="0"/>
                <a:cs typeface="Montserrat" charset="0"/>
              </a:rPr>
              <a:t>Local adaptations of </a:t>
            </a:r>
            <a:r>
              <a:rPr lang="en-GB" b="1" dirty="0" smtClean="0">
                <a:solidFill>
                  <a:srgbClr val="5F5F5F"/>
                </a:solidFill>
                <a:latin typeface="Montserrat" charset="0"/>
                <a:ea typeface="Montserrat" charset="0"/>
                <a:cs typeface="Montserrat" charset="0"/>
              </a:rPr>
              <a:t>“field” standards</a:t>
            </a:r>
            <a:r>
              <a:rPr lang="en-GB" dirty="0">
                <a:solidFill>
                  <a:srgbClr val="5F5F5F"/>
                </a:solidFill>
                <a:effectLst>
                  <a:outerShdw blurRad="38100" dist="38100" dir="2700000" algn="tl">
                    <a:srgbClr val="C0C0C0"/>
                  </a:outerShdw>
                </a:effectLst>
                <a:latin typeface="Montserrat" charset="0"/>
                <a:ea typeface="Montserrat" charset="0"/>
                <a:cs typeface="Montserrat" charset="0"/>
              </a:rPr>
              <a:t/>
            </a:r>
            <a:br>
              <a:rPr lang="en-GB" dirty="0">
                <a:solidFill>
                  <a:srgbClr val="5F5F5F"/>
                </a:solidFill>
                <a:effectLst>
                  <a:outerShdw blurRad="38100" dist="38100" dir="2700000" algn="tl">
                    <a:srgbClr val="C0C0C0"/>
                  </a:outerShdw>
                </a:effectLst>
                <a:latin typeface="Montserrat" charset="0"/>
                <a:ea typeface="Montserrat" charset="0"/>
                <a:cs typeface="Montserrat" charset="0"/>
              </a:rPr>
            </a:br>
            <a:endParaRPr lang="en-GB" dirty="0">
              <a:solidFill>
                <a:srgbClr val="5F5F5F"/>
              </a:solidFill>
              <a:latin typeface="Montserrat" charset="0"/>
              <a:ea typeface="Montserrat" charset="0"/>
              <a:cs typeface="Montserrat" charset="0"/>
            </a:endParaRPr>
          </a:p>
        </p:txBody>
      </p:sp>
      <p:sp>
        <p:nvSpPr>
          <p:cNvPr id="4" name="Right Arrow 3"/>
          <p:cNvSpPr/>
          <p:nvPr/>
        </p:nvSpPr>
        <p:spPr>
          <a:xfrm flipH="1">
            <a:off x="3915140" y="4115466"/>
            <a:ext cx="952500" cy="314325"/>
          </a:xfrm>
          <a:prstGeom prst="right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5" name="Title 1"/>
          <p:cNvSpPr txBox="1">
            <a:spLocks/>
          </p:cNvSpPr>
          <p:nvPr/>
        </p:nvSpPr>
        <p:spPr>
          <a:xfrm>
            <a:off x="2092127" y="353752"/>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Standards &amp; Classifications</a:t>
            </a:r>
          </a:p>
        </p:txBody>
      </p:sp>
      <p:sp>
        <p:nvSpPr>
          <p:cNvPr id="6"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20</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221236159"/>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01875" y="2009725"/>
            <a:ext cx="4724400" cy="422672"/>
          </a:xfrm>
        </p:spPr>
        <p:txBody>
          <a:bodyPr>
            <a:normAutofit fontScale="90000"/>
          </a:bodyPr>
          <a:lstStyle/>
          <a:p>
            <a:r>
              <a:rPr lang="en-US" b="1" dirty="0">
                <a:solidFill>
                  <a:srgbClr val="5F5F5F"/>
                </a:solidFill>
                <a:latin typeface="Montserrat" charset="0"/>
                <a:ea typeface="Montserrat" charset="0"/>
                <a:cs typeface="Montserrat" charset="0"/>
              </a:rPr>
              <a:t>Classifications IEC </a:t>
            </a:r>
            <a:r>
              <a:rPr lang="en-US" b="1" dirty="0" smtClean="0">
                <a:solidFill>
                  <a:srgbClr val="5F5F5F"/>
                </a:solidFill>
                <a:latin typeface="Montserrat" charset="0"/>
                <a:ea typeface="Montserrat" charset="0"/>
                <a:cs typeface="Montserrat" charset="0"/>
              </a:rPr>
              <a:t>60601-1</a:t>
            </a:r>
            <a:r>
              <a:rPr lang="en-US" b="1" dirty="0">
                <a:solidFill>
                  <a:srgbClr val="5F5F5F"/>
                </a:solidFill>
                <a:latin typeface="Montserrat" charset="0"/>
                <a:ea typeface="Montserrat" charset="0"/>
                <a:cs typeface="Montserrat" charset="0"/>
              </a:rPr>
              <a:t/>
            </a:r>
            <a:br>
              <a:rPr lang="en-US" b="1" dirty="0">
                <a:solidFill>
                  <a:srgbClr val="5F5F5F"/>
                </a:solidFill>
                <a:latin typeface="Montserrat" charset="0"/>
                <a:ea typeface="Montserrat" charset="0"/>
                <a:cs typeface="Montserrat" charset="0"/>
              </a:rPr>
            </a:br>
            <a:endParaRPr lang="en-GB" b="1" dirty="0">
              <a:solidFill>
                <a:srgbClr val="5F5F5F"/>
              </a:solidFill>
              <a:latin typeface="Montserrat" charset="0"/>
              <a:ea typeface="Montserrat" charset="0"/>
              <a:cs typeface="Montserrat" charset="0"/>
            </a:endParaRPr>
          </a:p>
        </p:txBody>
      </p:sp>
      <p:sp>
        <p:nvSpPr>
          <p:cNvPr id="4" name="Text Placeholder 3"/>
          <p:cNvSpPr>
            <a:spLocks noGrp="1"/>
          </p:cNvSpPr>
          <p:nvPr>
            <p:ph type="body" idx="13"/>
          </p:nvPr>
        </p:nvSpPr>
        <p:spPr>
          <a:xfrm>
            <a:off x="1419225" y="2312197"/>
            <a:ext cx="6489700" cy="269081"/>
          </a:xfrm>
        </p:spPr>
        <p:txBody>
          <a:bodyPr>
            <a:normAutofit fontScale="85000" lnSpcReduction="20000"/>
          </a:bodyPr>
          <a:lstStyle/>
          <a:p>
            <a:r>
              <a:rPr lang="en-US" dirty="0" smtClean="0">
                <a:solidFill>
                  <a:srgbClr val="5F5F5F"/>
                </a:solidFill>
                <a:latin typeface="Montserrat" charset="0"/>
                <a:ea typeface="Montserrat" charset="0"/>
                <a:cs typeface="Montserrat" charset="0"/>
              </a:rPr>
              <a:t>Class I</a:t>
            </a:r>
            <a:endParaRPr lang="en-GB" dirty="0">
              <a:solidFill>
                <a:srgbClr val="5F5F5F"/>
              </a:solidFill>
              <a:latin typeface="Montserrat" charset="0"/>
              <a:ea typeface="Montserrat" charset="0"/>
              <a:cs typeface="Montserrat" charset="0"/>
            </a:endParaRPr>
          </a:p>
        </p:txBody>
      </p:sp>
      <p:sp>
        <p:nvSpPr>
          <p:cNvPr id="8" name="Content Placeholder 1"/>
          <p:cNvSpPr txBox="1">
            <a:spLocks/>
          </p:cNvSpPr>
          <p:nvPr/>
        </p:nvSpPr>
        <p:spPr>
          <a:xfrm>
            <a:off x="1419225" y="2581278"/>
            <a:ext cx="6362700" cy="2870597"/>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rgbClr val="000000"/>
                </a:solidFill>
                <a:latin typeface="Arial" pitchFamily="34" charset="0"/>
                <a:ea typeface="ＭＳ Ｐゴシック" pitchFamily="-9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rgbClr val="000000"/>
                </a:solidFill>
                <a:latin typeface="Arial" pitchFamily="34" charset="0"/>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0000"/>
                </a:solidFill>
                <a:latin typeface="Arial" pitchFamily="34" charset="0"/>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0000"/>
                </a:solidFill>
                <a:latin typeface="Arial" pitchFamily="34" charset="0"/>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0000"/>
                </a:solidFill>
                <a:latin typeface="Arial" pitchFamily="34" charset="0"/>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rgbClr val="5F5F5F"/>
                </a:solidFill>
                <a:latin typeface="Montserrat" charset="0"/>
                <a:ea typeface="Montserrat" charset="0"/>
                <a:cs typeface="Montserrat" charset="0"/>
              </a:rPr>
              <a:t>Class I</a:t>
            </a:r>
          </a:p>
          <a:p>
            <a:pPr marL="0" indent="0">
              <a:buNone/>
            </a:pPr>
            <a:r>
              <a:rPr lang="en-US" sz="2400" dirty="0">
                <a:solidFill>
                  <a:srgbClr val="5F5F5F"/>
                </a:solidFill>
                <a:latin typeface="Montserrat" charset="0"/>
                <a:ea typeface="Montserrat" charset="0"/>
                <a:cs typeface="Montserrat" charset="0"/>
              </a:rPr>
              <a:t>Equipment protection against electric shock is achieved through means of connecting exposed conductive parts to the protective earth in the fixed wiring of the installation or through the grounded power cord of portable equipment..</a:t>
            </a:r>
            <a:endParaRPr lang="en-GB" sz="2400" dirty="0">
              <a:solidFill>
                <a:srgbClr val="5F5F5F"/>
              </a:solidFill>
              <a:latin typeface="Montserrat" charset="0"/>
              <a:ea typeface="Montserrat" charset="0"/>
              <a:cs typeface="Montserrat" charset="0"/>
            </a:endParaRPr>
          </a:p>
          <a:p>
            <a:pPr marL="0" indent="0">
              <a:buNone/>
            </a:pPr>
            <a:endParaRPr lang="en-US" sz="2400" dirty="0">
              <a:solidFill>
                <a:srgbClr val="5F5F5F"/>
              </a:solidFill>
              <a:latin typeface="Montserrat" charset="0"/>
              <a:ea typeface="Montserrat" charset="0"/>
              <a:cs typeface="Montserrat" charset="0"/>
            </a:endParaRPr>
          </a:p>
        </p:txBody>
      </p:sp>
      <p:sp>
        <p:nvSpPr>
          <p:cNvPr id="5" name="Title 1"/>
          <p:cNvSpPr txBox="1">
            <a:spLocks/>
          </p:cNvSpPr>
          <p:nvPr/>
        </p:nvSpPr>
        <p:spPr>
          <a:xfrm>
            <a:off x="2092127" y="353752"/>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Standards &amp; Classifications</a:t>
            </a:r>
          </a:p>
        </p:txBody>
      </p:sp>
      <p:sp>
        <p:nvSpPr>
          <p:cNvPr id="6"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21</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26091586"/>
      </p:ext>
    </p:extLst>
  </p:cSld>
  <p:clrMapOvr>
    <a:masterClrMapping/>
  </p:clrMapOvr>
  <p:transition spd="slow">
    <p:pull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143000" y="1933695"/>
            <a:ext cx="6858000" cy="35331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2700" b="1" dirty="0" smtClean="0">
                <a:solidFill>
                  <a:srgbClr val="5F5F5F"/>
                </a:solidFill>
                <a:latin typeface="Montserrat" charset="0"/>
                <a:ea typeface="Montserrat" charset="0"/>
                <a:cs typeface="Montserrat" charset="0"/>
              </a:rPr>
              <a:t>Overview</a:t>
            </a:r>
          </a:p>
          <a:p>
            <a:endParaRPr lang="en-US" sz="2700" b="1" dirty="0" smtClean="0">
              <a:solidFill>
                <a:srgbClr val="5F5F5F"/>
              </a:solidFill>
              <a:latin typeface="Montserrat" charset="0"/>
              <a:ea typeface="Montserrat" charset="0"/>
              <a:cs typeface="Montserrat" charset="0"/>
            </a:endParaRPr>
          </a:p>
          <a:p>
            <a:pPr marL="257168" indent="-257168">
              <a:buFont typeface="Arial" charset="0"/>
              <a:buChar char="•"/>
            </a:pPr>
            <a:r>
              <a:rPr lang="en-US" dirty="0" smtClean="0">
                <a:solidFill>
                  <a:srgbClr val="5F5F5F"/>
                </a:solidFill>
                <a:latin typeface="Montserrat" charset="0"/>
                <a:ea typeface="Montserrat" charset="0"/>
                <a:cs typeface="Montserrat" charset="0"/>
              </a:rPr>
              <a:t>Scope of Presentation</a:t>
            </a:r>
          </a:p>
          <a:p>
            <a:pPr marL="257168" indent="-257168">
              <a:buFont typeface="Arial" charset="0"/>
              <a:buChar char="•"/>
            </a:pPr>
            <a:r>
              <a:rPr lang="en-US" dirty="0" smtClean="0">
                <a:solidFill>
                  <a:srgbClr val="5F5F5F"/>
                </a:solidFill>
                <a:latin typeface="Montserrat" charset="0"/>
                <a:ea typeface="Montserrat" charset="0"/>
                <a:cs typeface="Montserrat" charset="0"/>
              </a:rPr>
              <a:t>Background</a:t>
            </a:r>
          </a:p>
          <a:p>
            <a:pPr marL="257168" indent="-257168">
              <a:buFont typeface="Arial" charset="0"/>
              <a:buChar char="•"/>
            </a:pPr>
            <a:r>
              <a:rPr lang="en-US" dirty="0" smtClean="0">
                <a:solidFill>
                  <a:srgbClr val="5F5F5F"/>
                </a:solidFill>
                <a:latin typeface="Montserrat" charset="0"/>
                <a:ea typeface="Montserrat" charset="0"/>
                <a:cs typeface="Montserrat" charset="0"/>
              </a:rPr>
              <a:t>Standards &amp; Classifications</a:t>
            </a:r>
          </a:p>
          <a:p>
            <a:pPr marL="257168" indent="-257168">
              <a:buFont typeface="Arial" charset="0"/>
              <a:buChar char="•"/>
            </a:pPr>
            <a:r>
              <a:rPr lang="en-US" dirty="0" smtClean="0">
                <a:solidFill>
                  <a:srgbClr val="5F5F5F"/>
                </a:solidFill>
                <a:latin typeface="Montserrat" charset="0"/>
                <a:ea typeface="Montserrat" charset="0"/>
                <a:cs typeface="Montserrat" charset="0"/>
              </a:rPr>
              <a:t>Testing &amp; Considerations</a:t>
            </a:r>
          </a:p>
          <a:p>
            <a:pPr marL="257168" indent="-257168">
              <a:buFont typeface="Arial" charset="0"/>
              <a:buChar char="•"/>
            </a:pPr>
            <a:r>
              <a:rPr lang="en-US" dirty="0" smtClean="0">
                <a:solidFill>
                  <a:srgbClr val="5F5F5F"/>
                </a:solidFill>
                <a:latin typeface="Montserrat" charset="0"/>
                <a:ea typeface="Montserrat" charset="0"/>
                <a:cs typeface="Montserrat" charset="0"/>
              </a:rPr>
              <a:t>Summary &amp; Closing Comments</a:t>
            </a:r>
            <a:endParaRPr lang="en-US" dirty="0">
              <a:solidFill>
                <a:srgbClr val="5F5F5F"/>
              </a:solidFill>
              <a:latin typeface="Montserrat" charset="0"/>
              <a:ea typeface="Montserrat" charset="0"/>
              <a:cs typeface="Montserrat" charset="0"/>
            </a:endParaRPr>
          </a:p>
        </p:txBody>
      </p:sp>
      <p:sp>
        <p:nvSpPr>
          <p:cNvPr id="5" name="Title 1"/>
          <p:cNvSpPr txBox="1">
            <a:spLocks/>
          </p:cNvSpPr>
          <p:nvPr/>
        </p:nvSpPr>
        <p:spPr>
          <a:xfrm>
            <a:off x="2225234" y="269836"/>
            <a:ext cx="1823013" cy="5056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Montserrat" charset="0"/>
                <a:ea typeface="Montserrat" charset="0"/>
                <a:cs typeface="Montserrat" charset="0"/>
              </a:rPr>
              <a:t>Overview</a:t>
            </a:r>
            <a:endParaRPr lang="en-US" sz="1800" dirty="0">
              <a:solidFill>
                <a:schemeClr val="bg1"/>
              </a:solidFill>
              <a:latin typeface="Montserrat" charset="0"/>
              <a:ea typeface="Montserrat" charset="0"/>
              <a:cs typeface="Montserrat" charset="0"/>
            </a:endParaRPr>
          </a:p>
        </p:txBody>
      </p:sp>
      <p:sp>
        <p:nvSpPr>
          <p:cNvPr id="6" name="Title 1"/>
          <p:cNvSpPr txBox="1">
            <a:spLocks/>
          </p:cNvSpPr>
          <p:nvPr/>
        </p:nvSpPr>
        <p:spPr>
          <a:xfrm>
            <a:off x="7880913" y="339283"/>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04</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1311917381"/>
      </p:ext>
    </p:extLst>
  </p:cSld>
  <p:clrMapOvr>
    <a:masterClrMapping/>
  </p:clrMapOvr>
  <p:transition spd="slow">
    <p:pull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97226" y="1889524"/>
            <a:ext cx="4584700" cy="422672"/>
          </a:xfrm>
        </p:spPr>
        <p:txBody>
          <a:bodyPr/>
          <a:lstStyle/>
          <a:p>
            <a:r>
              <a:rPr lang="en-US" b="1" dirty="0" smtClean="0">
                <a:solidFill>
                  <a:srgbClr val="5F5F5F"/>
                </a:solidFill>
                <a:latin typeface="Montserrat" charset="0"/>
                <a:ea typeface="Montserrat" charset="0"/>
                <a:cs typeface="Montserrat" charset="0"/>
              </a:rPr>
              <a:t>Classifications</a:t>
            </a:r>
            <a:endParaRPr lang="en-GB" b="1" dirty="0">
              <a:solidFill>
                <a:srgbClr val="5F5F5F"/>
              </a:solidFill>
              <a:latin typeface="Montserrat" charset="0"/>
              <a:ea typeface="Montserrat" charset="0"/>
              <a:cs typeface="Montserrat" charset="0"/>
            </a:endParaRPr>
          </a:p>
        </p:txBody>
      </p:sp>
      <p:sp>
        <p:nvSpPr>
          <p:cNvPr id="4" name="Text Placeholder 3"/>
          <p:cNvSpPr>
            <a:spLocks noGrp="1"/>
          </p:cNvSpPr>
          <p:nvPr>
            <p:ph type="body" idx="13"/>
          </p:nvPr>
        </p:nvSpPr>
        <p:spPr>
          <a:xfrm>
            <a:off x="1419225" y="2312197"/>
            <a:ext cx="6489700" cy="269081"/>
          </a:xfrm>
        </p:spPr>
        <p:txBody>
          <a:bodyPr>
            <a:normAutofit fontScale="85000" lnSpcReduction="20000"/>
          </a:bodyPr>
          <a:lstStyle/>
          <a:p>
            <a:r>
              <a:rPr lang="en-US" dirty="0" smtClean="0">
                <a:solidFill>
                  <a:srgbClr val="5F5F5F"/>
                </a:solidFill>
                <a:latin typeface="Montserrat" charset="0"/>
                <a:ea typeface="Montserrat" charset="0"/>
                <a:cs typeface="Montserrat" charset="0"/>
              </a:rPr>
              <a:t>Class II</a:t>
            </a:r>
            <a:endParaRPr lang="en-GB" dirty="0">
              <a:solidFill>
                <a:srgbClr val="5F5F5F"/>
              </a:solidFill>
              <a:latin typeface="Montserrat" charset="0"/>
              <a:ea typeface="Montserrat" charset="0"/>
              <a:cs typeface="Montserrat" charset="0"/>
            </a:endParaRPr>
          </a:p>
        </p:txBody>
      </p:sp>
      <p:sp>
        <p:nvSpPr>
          <p:cNvPr id="8" name="Content Placeholder 1"/>
          <p:cNvSpPr txBox="1">
            <a:spLocks/>
          </p:cNvSpPr>
          <p:nvPr/>
        </p:nvSpPr>
        <p:spPr>
          <a:xfrm>
            <a:off x="1419225" y="2581278"/>
            <a:ext cx="6362700" cy="2870597"/>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rgbClr val="000000"/>
                </a:solidFill>
                <a:latin typeface="Arial" pitchFamily="34" charset="0"/>
                <a:ea typeface="ＭＳ Ｐゴシック" pitchFamily="-9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rgbClr val="000000"/>
                </a:solidFill>
                <a:latin typeface="Arial" pitchFamily="34" charset="0"/>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0000"/>
                </a:solidFill>
                <a:latin typeface="Arial" pitchFamily="34" charset="0"/>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0000"/>
                </a:solidFill>
                <a:latin typeface="Arial" pitchFamily="34" charset="0"/>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0000"/>
                </a:solidFill>
                <a:latin typeface="Arial" pitchFamily="34" charset="0"/>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rgbClr val="5F5F5F"/>
                </a:solidFill>
                <a:latin typeface="Montserrat" charset="0"/>
                <a:ea typeface="Montserrat" charset="0"/>
                <a:cs typeface="Montserrat" charset="0"/>
              </a:rPr>
              <a:t>Class II</a:t>
            </a:r>
          </a:p>
          <a:p>
            <a:pPr marL="0" indent="0">
              <a:buNone/>
            </a:pPr>
            <a:r>
              <a:rPr lang="en-US" sz="1800" dirty="0">
                <a:solidFill>
                  <a:srgbClr val="5F5F5F"/>
                </a:solidFill>
                <a:latin typeface="Montserrat" charset="0"/>
                <a:ea typeface="Montserrat" charset="0"/>
                <a:cs typeface="Montserrat" charset="0"/>
              </a:rPr>
              <a:t>Also referred to as double insulated. Equipment protection against electric shock is achieved by additional protection to basic insulation through means of supplementary insulation, there being no provision for the connection of exposed metalwork of the equipment to a protective conductor and no reliance upon precautions to be taken in the fixed wiring of the installation.</a:t>
            </a:r>
            <a:endParaRPr lang="en-GB" sz="1800" dirty="0">
              <a:solidFill>
                <a:srgbClr val="5F5F5F"/>
              </a:solidFill>
              <a:latin typeface="Montserrat" charset="0"/>
              <a:ea typeface="Montserrat" charset="0"/>
              <a:cs typeface="Montserrat" charset="0"/>
            </a:endParaRPr>
          </a:p>
        </p:txBody>
      </p:sp>
      <p:sp>
        <p:nvSpPr>
          <p:cNvPr id="2" name="TextBox 1"/>
          <p:cNvSpPr txBox="1"/>
          <p:nvPr/>
        </p:nvSpPr>
        <p:spPr>
          <a:xfrm>
            <a:off x="1419225" y="5313372"/>
            <a:ext cx="6590266" cy="300082"/>
          </a:xfrm>
          <a:prstGeom prst="rect">
            <a:avLst/>
          </a:prstGeom>
          <a:noFill/>
        </p:spPr>
        <p:txBody>
          <a:bodyPr wrap="none" rtlCol="0">
            <a:spAutoFit/>
          </a:bodyPr>
          <a:lstStyle/>
          <a:p>
            <a:r>
              <a:rPr lang="en-US" sz="1350" dirty="0">
                <a:solidFill>
                  <a:srgbClr val="5F5F5F"/>
                </a:solidFill>
                <a:latin typeface="Montserrat" charset="0"/>
                <a:ea typeface="Montserrat" charset="0"/>
                <a:cs typeface="Montserrat" charset="0"/>
              </a:rPr>
              <a:t>Classifications are not to be confused with FDA equipment classifications.</a:t>
            </a:r>
            <a:endParaRPr lang="en-GB" sz="1350" dirty="0">
              <a:solidFill>
                <a:srgbClr val="5F5F5F"/>
              </a:solidFill>
              <a:latin typeface="Montserrat" charset="0"/>
              <a:ea typeface="Montserrat" charset="0"/>
              <a:cs typeface="Montserrat" charset="0"/>
            </a:endParaRPr>
          </a:p>
        </p:txBody>
      </p:sp>
      <p:sp>
        <p:nvSpPr>
          <p:cNvPr id="6" name="Title 1"/>
          <p:cNvSpPr txBox="1">
            <a:spLocks/>
          </p:cNvSpPr>
          <p:nvPr/>
        </p:nvSpPr>
        <p:spPr>
          <a:xfrm>
            <a:off x="2092127" y="353752"/>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Standards &amp; Classifications</a:t>
            </a:r>
          </a:p>
        </p:txBody>
      </p:sp>
      <p:sp>
        <p:nvSpPr>
          <p:cNvPr id="7"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22</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434621914"/>
      </p:ext>
    </p:extLst>
  </p:cSld>
  <p:clrMapOvr>
    <a:masterClrMapping/>
  </p:clrMapOvr>
  <p:transition spd="slow">
    <p:pull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90826" y="2771779"/>
            <a:ext cx="4867275" cy="2680097"/>
          </a:xfrm>
        </p:spPr>
        <p:txBody>
          <a:bodyPr>
            <a:normAutofit fontScale="92500" lnSpcReduction="20000"/>
          </a:bodyPr>
          <a:lstStyle/>
          <a:p>
            <a:pPr>
              <a:lnSpc>
                <a:spcPct val="90000"/>
              </a:lnSpc>
            </a:pPr>
            <a:r>
              <a:rPr lang="en-GB" altLang="en-US" dirty="0">
                <a:solidFill>
                  <a:srgbClr val="5F5F5F"/>
                </a:solidFill>
                <a:latin typeface="Montserrat" charset="0"/>
                <a:ea typeface="Montserrat" charset="0"/>
                <a:cs typeface="Montserrat" charset="0"/>
              </a:rPr>
              <a:t>ME class 1 (Protection relying on fault currents to </a:t>
            </a:r>
            <a:r>
              <a:rPr lang="en-GB" altLang="en-US" dirty="0" smtClean="0">
                <a:solidFill>
                  <a:srgbClr val="5F5F5F"/>
                </a:solidFill>
                <a:latin typeface="Montserrat" charset="0"/>
                <a:ea typeface="Montserrat" charset="0"/>
                <a:cs typeface="Montserrat" charset="0"/>
              </a:rPr>
              <a:t>ground (earth</a:t>
            </a:r>
            <a:r>
              <a:rPr lang="en-GB" altLang="en-US" dirty="0">
                <a:solidFill>
                  <a:srgbClr val="5F5F5F"/>
                </a:solidFill>
                <a:latin typeface="Montserrat" charset="0"/>
                <a:ea typeface="Montserrat" charset="0"/>
                <a:cs typeface="Montserrat" charset="0"/>
              </a:rPr>
              <a:t>)</a:t>
            </a:r>
          </a:p>
          <a:p>
            <a:pPr>
              <a:lnSpc>
                <a:spcPct val="90000"/>
              </a:lnSpc>
            </a:pPr>
            <a:endParaRPr lang="en-GB" altLang="en-US" dirty="0">
              <a:solidFill>
                <a:srgbClr val="5F5F5F"/>
              </a:solidFill>
              <a:latin typeface="Montserrat" charset="0"/>
              <a:ea typeface="Montserrat" charset="0"/>
              <a:cs typeface="Montserrat" charset="0"/>
            </a:endParaRPr>
          </a:p>
          <a:p>
            <a:pPr>
              <a:lnSpc>
                <a:spcPct val="90000"/>
              </a:lnSpc>
            </a:pPr>
            <a:r>
              <a:rPr lang="en-GB" altLang="en-US" dirty="0">
                <a:solidFill>
                  <a:srgbClr val="5F5F5F"/>
                </a:solidFill>
                <a:latin typeface="Montserrat" charset="0"/>
                <a:ea typeface="Montserrat" charset="0"/>
                <a:cs typeface="Montserrat" charset="0"/>
              </a:rPr>
              <a:t>ME class 2 (Double Insulated, protection relying on additional insulation</a:t>
            </a:r>
            <a:r>
              <a:rPr lang="en-GB" altLang="en-US" dirty="0" smtClean="0">
                <a:solidFill>
                  <a:srgbClr val="5F5F5F"/>
                </a:solidFill>
                <a:latin typeface="Montserrat" charset="0"/>
                <a:ea typeface="Montserrat" charset="0"/>
                <a:cs typeface="Montserrat" charset="0"/>
              </a:rPr>
              <a:t>)</a:t>
            </a:r>
            <a:endParaRPr lang="en-GB" altLang="en-US" dirty="0">
              <a:solidFill>
                <a:srgbClr val="5F5F5F"/>
              </a:solidFill>
              <a:latin typeface="Montserrat" charset="0"/>
              <a:ea typeface="Montserrat" charset="0"/>
              <a:cs typeface="Montserrat" charset="0"/>
            </a:endParaRPr>
          </a:p>
        </p:txBody>
      </p:sp>
      <p:sp>
        <p:nvSpPr>
          <p:cNvPr id="147458" name="Rectangle 2"/>
          <p:cNvSpPr>
            <a:spLocks noGrp="1" noChangeArrowheads="1"/>
          </p:cNvSpPr>
          <p:nvPr>
            <p:ph type="title"/>
          </p:nvPr>
        </p:nvSpPr>
        <p:spPr>
          <a:xfrm>
            <a:off x="2526416" y="2042857"/>
            <a:ext cx="4657725" cy="42267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a:defRPr/>
            </a:pPr>
            <a:r>
              <a:rPr lang="en-GB" b="1" dirty="0" smtClean="0">
                <a:solidFill>
                  <a:srgbClr val="5F5F5F"/>
                </a:solidFill>
                <a:latin typeface="Montserrat" charset="0"/>
                <a:ea typeface="Montserrat" charset="0"/>
                <a:cs typeface="Montserrat" charset="0"/>
              </a:rPr>
              <a:t>ME Class (input protection) </a:t>
            </a:r>
            <a:r>
              <a:rPr lang="en-US" b="1" dirty="0">
                <a:solidFill>
                  <a:srgbClr val="5F5F5F"/>
                </a:solidFill>
                <a:latin typeface="Montserrat" charset="0"/>
                <a:ea typeface="Montserrat" charset="0"/>
                <a:cs typeface="Montserrat" charset="0"/>
              </a:rPr>
              <a:t>IEC </a:t>
            </a:r>
            <a:r>
              <a:rPr lang="en-US" b="1" dirty="0" smtClean="0">
                <a:solidFill>
                  <a:srgbClr val="5F5F5F"/>
                </a:solidFill>
                <a:latin typeface="Montserrat" charset="0"/>
                <a:ea typeface="Montserrat" charset="0"/>
                <a:cs typeface="Montserrat" charset="0"/>
              </a:rPr>
              <a:t>60601-1</a:t>
            </a:r>
            <a:endParaRPr lang="en-US" b="1" dirty="0">
              <a:solidFill>
                <a:srgbClr val="5F5F5F"/>
              </a:solidFill>
              <a:latin typeface="Montserrat" charset="0"/>
              <a:ea typeface="Montserrat" charset="0"/>
              <a:cs typeface="Montserrat" charset="0"/>
            </a:endParaRPr>
          </a:p>
        </p:txBody>
      </p:sp>
      <p:sp>
        <p:nvSpPr>
          <p:cNvPr id="23556" name="Rectangle 4"/>
          <p:cNvSpPr>
            <a:spLocks noChangeArrowheads="1"/>
          </p:cNvSpPr>
          <p:nvPr/>
        </p:nvSpPr>
        <p:spPr bwMode="auto">
          <a:xfrm>
            <a:off x="1143003" y="649500"/>
            <a:ext cx="1847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100">
                <a:solidFill>
                  <a:schemeClr val="tx1"/>
                </a:solidFill>
                <a:latin typeface="Helvetica Neue Light"/>
                <a:ea typeface="MS PGothic" pitchFamily="34" charset="-128"/>
              </a:defRPr>
            </a:lvl1pPr>
            <a:lvl2pPr marL="742950" indent="-285750" eaLnBrk="0" hangingPunct="0">
              <a:spcBef>
                <a:spcPct val="20000"/>
              </a:spcBef>
              <a:buChar char="–"/>
              <a:defRPr sz="2800">
                <a:solidFill>
                  <a:schemeClr val="tx1"/>
                </a:solidFill>
                <a:latin typeface="HelveticaNeue LT 55 Roman" pitchFamily="2" charset="0"/>
                <a:ea typeface="MS PGothic" pitchFamily="34" charset="-128"/>
              </a:defRPr>
            </a:lvl2pPr>
            <a:lvl3pPr marL="1143000" indent="-228600" eaLnBrk="0" hangingPunct="0">
              <a:spcBef>
                <a:spcPct val="20000"/>
              </a:spcBef>
              <a:buChar char="•"/>
              <a:defRPr sz="2400">
                <a:solidFill>
                  <a:schemeClr val="tx1"/>
                </a:solidFill>
                <a:latin typeface="HelveticaNeue LT 55 Roman" pitchFamily="2" charset="0"/>
                <a:ea typeface="MS PGothic" pitchFamily="34" charset="-128"/>
              </a:defRPr>
            </a:lvl3pPr>
            <a:lvl4pPr marL="1600200" indent="-228600" eaLnBrk="0" hangingPunct="0">
              <a:spcBef>
                <a:spcPct val="20000"/>
              </a:spcBef>
              <a:buChar char="–"/>
              <a:defRPr sz="2000">
                <a:solidFill>
                  <a:schemeClr val="tx1"/>
                </a:solidFill>
                <a:latin typeface="HelveticaNeue LT 55 Roman" pitchFamily="2" charset="0"/>
                <a:ea typeface="MS PGothic" pitchFamily="34" charset="-128"/>
              </a:defRPr>
            </a:lvl4pPr>
            <a:lvl5pPr marL="2057400" indent="-228600" eaLnBrk="0" hangingPunct="0">
              <a:spcBef>
                <a:spcPct val="20000"/>
              </a:spcBef>
              <a:buChar char="»"/>
              <a:defRPr sz="2000">
                <a:solidFill>
                  <a:schemeClr val="tx1"/>
                </a:solidFill>
                <a:latin typeface="HelveticaNeue LT 55 Roman" pitchFamily="2"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HelveticaNeue LT 55 Roman" pitchFamily="2"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HelveticaNeue LT 55 Roman" pitchFamily="2"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HelveticaNeue LT 55 Roman" pitchFamily="2"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HelveticaNeue LT 55 Roman" pitchFamily="2" charset="0"/>
                <a:ea typeface="MS PGothic" pitchFamily="34" charset="-128"/>
              </a:defRPr>
            </a:lvl9pPr>
          </a:lstStyle>
          <a:p>
            <a:pPr eaLnBrk="1" hangingPunct="1">
              <a:spcBef>
                <a:spcPct val="0"/>
              </a:spcBef>
              <a:buFontTx/>
              <a:buNone/>
            </a:pPr>
            <a:endParaRPr lang="en-US" altLang="en-US" dirty="0">
              <a:latin typeface="HelveticaNeue LT 55 Roman" pitchFamily="2" charset="0"/>
            </a:endParaRPr>
          </a:p>
        </p:txBody>
      </p:sp>
      <p:graphicFrame>
        <p:nvGraphicFramePr>
          <p:cNvPr id="23557" name="Object 5"/>
          <p:cNvGraphicFramePr>
            <a:graphicFrameLocks noChangeAspect="1"/>
          </p:cNvGraphicFramePr>
          <p:nvPr>
            <p:extLst/>
          </p:nvPr>
        </p:nvGraphicFramePr>
        <p:xfrm>
          <a:off x="1976438" y="2777730"/>
          <a:ext cx="647700" cy="670322"/>
        </p:xfrm>
        <a:graphic>
          <a:graphicData uri="http://schemas.openxmlformats.org/presentationml/2006/ole">
            <mc:AlternateContent xmlns:mc="http://schemas.openxmlformats.org/markup-compatibility/2006">
              <mc:Choice xmlns:v="urn:schemas-microsoft-com:vml" Requires="v">
                <p:oleObj spid="_x0000_s1146" name="Bitmap Image" r:id="rId3" imgW="523810" imgH="533474" progId="Paint.Picture">
                  <p:embed/>
                </p:oleObj>
              </mc:Choice>
              <mc:Fallback>
                <p:oleObj name="Bitmap Image" r:id="rId3" imgW="523810" imgH="53347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438" y="2777730"/>
                        <a:ext cx="647700" cy="67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8" name="Rectangle 6"/>
          <p:cNvSpPr>
            <a:spLocks noChangeArrowheads="1"/>
          </p:cNvSpPr>
          <p:nvPr/>
        </p:nvSpPr>
        <p:spPr bwMode="auto">
          <a:xfrm>
            <a:off x="1143003" y="649500"/>
            <a:ext cx="1847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100">
                <a:solidFill>
                  <a:schemeClr val="tx1"/>
                </a:solidFill>
                <a:latin typeface="Helvetica Neue Light"/>
                <a:ea typeface="MS PGothic" pitchFamily="34" charset="-128"/>
              </a:defRPr>
            </a:lvl1pPr>
            <a:lvl2pPr marL="742950" indent="-285750" eaLnBrk="0" hangingPunct="0">
              <a:spcBef>
                <a:spcPct val="20000"/>
              </a:spcBef>
              <a:buChar char="–"/>
              <a:defRPr sz="2800">
                <a:solidFill>
                  <a:schemeClr val="tx1"/>
                </a:solidFill>
                <a:latin typeface="HelveticaNeue LT 55 Roman" pitchFamily="2" charset="0"/>
                <a:ea typeface="MS PGothic" pitchFamily="34" charset="-128"/>
              </a:defRPr>
            </a:lvl2pPr>
            <a:lvl3pPr marL="1143000" indent="-228600" eaLnBrk="0" hangingPunct="0">
              <a:spcBef>
                <a:spcPct val="20000"/>
              </a:spcBef>
              <a:buChar char="•"/>
              <a:defRPr sz="2400">
                <a:solidFill>
                  <a:schemeClr val="tx1"/>
                </a:solidFill>
                <a:latin typeface="HelveticaNeue LT 55 Roman" pitchFamily="2" charset="0"/>
                <a:ea typeface="MS PGothic" pitchFamily="34" charset="-128"/>
              </a:defRPr>
            </a:lvl3pPr>
            <a:lvl4pPr marL="1600200" indent="-228600" eaLnBrk="0" hangingPunct="0">
              <a:spcBef>
                <a:spcPct val="20000"/>
              </a:spcBef>
              <a:buChar char="–"/>
              <a:defRPr sz="2000">
                <a:solidFill>
                  <a:schemeClr val="tx1"/>
                </a:solidFill>
                <a:latin typeface="HelveticaNeue LT 55 Roman" pitchFamily="2" charset="0"/>
                <a:ea typeface="MS PGothic" pitchFamily="34" charset="-128"/>
              </a:defRPr>
            </a:lvl4pPr>
            <a:lvl5pPr marL="2057400" indent="-228600" eaLnBrk="0" hangingPunct="0">
              <a:spcBef>
                <a:spcPct val="20000"/>
              </a:spcBef>
              <a:buChar char="»"/>
              <a:defRPr sz="2000">
                <a:solidFill>
                  <a:schemeClr val="tx1"/>
                </a:solidFill>
                <a:latin typeface="HelveticaNeue LT 55 Roman" pitchFamily="2"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HelveticaNeue LT 55 Roman" pitchFamily="2"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HelveticaNeue LT 55 Roman" pitchFamily="2"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HelveticaNeue LT 55 Roman" pitchFamily="2"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HelveticaNeue LT 55 Roman" pitchFamily="2" charset="0"/>
                <a:ea typeface="MS PGothic" pitchFamily="34" charset="-128"/>
              </a:defRPr>
            </a:lvl9pPr>
          </a:lstStyle>
          <a:p>
            <a:pPr eaLnBrk="1" hangingPunct="1">
              <a:spcBef>
                <a:spcPct val="0"/>
              </a:spcBef>
              <a:buFontTx/>
              <a:buNone/>
            </a:pPr>
            <a:endParaRPr lang="en-US" altLang="en-US" dirty="0">
              <a:latin typeface="HelveticaNeue LT 55 Roman" pitchFamily="2" charset="0"/>
            </a:endParaRPr>
          </a:p>
        </p:txBody>
      </p:sp>
      <p:graphicFrame>
        <p:nvGraphicFramePr>
          <p:cNvPr id="23559" name="Object 7"/>
          <p:cNvGraphicFramePr>
            <a:graphicFrameLocks noChangeAspect="1"/>
          </p:cNvGraphicFramePr>
          <p:nvPr>
            <p:extLst/>
          </p:nvPr>
        </p:nvGraphicFramePr>
        <p:xfrm>
          <a:off x="1935957" y="3898106"/>
          <a:ext cx="701279" cy="647700"/>
        </p:xfrm>
        <a:graphic>
          <a:graphicData uri="http://schemas.openxmlformats.org/presentationml/2006/ole">
            <mc:AlternateContent xmlns:mc="http://schemas.openxmlformats.org/markup-compatibility/2006">
              <mc:Choice xmlns:v="urn:schemas-microsoft-com:vml" Requires="v">
                <p:oleObj spid="_x0000_s1147" name="Bitmap Image" r:id="rId5" imgW="638264" imgH="571731" progId="PBrush">
                  <p:embed/>
                </p:oleObj>
              </mc:Choice>
              <mc:Fallback>
                <p:oleObj name="Bitmap Image" r:id="rId5" imgW="638264" imgH="571731"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5957" y="3898106"/>
                        <a:ext cx="70127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itle 1"/>
          <p:cNvSpPr txBox="1">
            <a:spLocks/>
          </p:cNvSpPr>
          <p:nvPr/>
        </p:nvSpPr>
        <p:spPr>
          <a:xfrm>
            <a:off x="2092127" y="353752"/>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Standards &amp; Classifications</a:t>
            </a:r>
          </a:p>
        </p:txBody>
      </p:sp>
      <p:sp>
        <p:nvSpPr>
          <p:cNvPr id="9"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23</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1098625151"/>
      </p:ext>
    </p:extLst>
  </p:cSld>
  <p:clrMapOvr>
    <a:masterClrMapping/>
  </p:clrMapOvr>
  <p:transition spd="slow">
    <p:pull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403424" y="2612234"/>
            <a:ext cx="707690" cy="702742"/>
          </a:xfrm>
          <a:noFill/>
        </p:spPr>
      </p:pic>
      <p:sp>
        <p:nvSpPr>
          <p:cNvPr id="148482" name="Rectangle 2"/>
          <p:cNvSpPr>
            <a:spLocks noGrp="1" noChangeArrowheads="1"/>
          </p:cNvSpPr>
          <p:nvPr>
            <p:ph type="title"/>
          </p:nvPr>
        </p:nvSpPr>
        <p:spPr>
          <a:xfrm>
            <a:off x="2300288" y="2014957"/>
            <a:ext cx="5791200" cy="42267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GB" b="1" dirty="0" smtClean="0">
                <a:solidFill>
                  <a:srgbClr val="5F5F5F"/>
                </a:solidFill>
                <a:latin typeface="Montserrat" charset="0"/>
                <a:ea typeface="Montserrat" charset="0"/>
                <a:cs typeface="Montserrat" charset="0"/>
              </a:rPr>
              <a:t>ME Type (output protection)</a:t>
            </a:r>
            <a:endParaRPr lang="en-US" b="1" dirty="0" smtClean="0">
              <a:solidFill>
                <a:srgbClr val="5F5F5F"/>
              </a:solidFill>
              <a:latin typeface="Montserrat" charset="0"/>
              <a:ea typeface="Montserrat" charset="0"/>
              <a:cs typeface="Montserrat" charset="0"/>
            </a:endParaRPr>
          </a:p>
        </p:txBody>
      </p:sp>
      <p:pic>
        <p:nvPicPr>
          <p:cNvPr id="24584" name="Picture 8"/>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604921" y="2606325"/>
            <a:ext cx="608013" cy="701675"/>
          </a:xfrm>
          <a:prstGeom prst="rect">
            <a:avLst/>
          </a:prstGeom>
        </p:spPr>
      </p:pic>
      <p:sp>
        <p:nvSpPr>
          <p:cNvPr id="24581" name="Rectangle 5"/>
          <p:cNvSpPr>
            <a:spLocks noChangeArrowheads="1"/>
          </p:cNvSpPr>
          <p:nvPr/>
        </p:nvSpPr>
        <p:spPr bwMode="auto">
          <a:xfrm>
            <a:off x="1143003" y="649500"/>
            <a:ext cx="1847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100">
                <a:solidFill>
                  <a:schemeClr val="tx1"/>
                </a:solidFill>
                <a:latin typeface="Helvetica Neue Light"/>
                <a:ea typeface="MS PGothic" pitchFamily="34" charset="-128"/>
              </a:defRPr>
            </a:lvl1pPr>
            <a:lvl2pPr marL="742950" indent="-285750" eaLnBrk="0" hangingPunct="0">
              <a:spcBef>
                <a:spcPct val="20000"/>
              </a:spcBef>
              <a:buChar char="–"/>
              <a:defRPr sz="2800">
                <a:solidFill>
                  <a:schemeClr val="tx1"/>
                </a:solidFill>
                <a:latin typeface="HelveticaNeue LT 55 Roman" pitchFamily="2" charset="0"/>
                <a:ea typeface="MS PGothic" pitchFamily="34" charset="-128"/>
              </a:defRPr>
            </a:lvl2pPr>
            <a:lvl3pPr marL="1143000" indent="-228600" eaLnBrk="0" hangingPunct="0">
              <a:spcBef>
                <a:spcPct val="20000"/>
              </a:spcBef>
              <a:buChar char="•"/>
              <a:defRPr sz="2400">
                <a:solidFill>
                  <a:schemeClr val="tx1"/>
                </a:solidFill>
                <a:latin typeface="HelveticaNeue LT 55 Roman" pitchFamily="2" charset="0"/>
                <a:ea typeface="MS PGothic" pitchFamily="34" charset="-128"/>
              </a:defRPr>
            </a:lvl3pPr>
            <a:lvl4pPr marL="1600200" indent="-228600" eaLnBrk="0" hangingPunct="0">
              <a:spcBef>
                <a:spcPct val="20000"/>
              </a:spcBef>
              <a:buChar char="–"/>
              <a:defRPr sz="2000">
                <a:solidFill>
                  <a:schemeClr val="tx1"/>
                </a:solidFill>
                <a:latin typeface="HelveticaNeue LT 55 Roman" pitchFamily="2" charset="0"/>
                <a:ea typeface="MS PGothic" pitchFamily="34" charset="-128"/>
              </a:defRPr>
            </a:lvl4pPr>
            <a:lvl5pPr marL="2057400" indent="-228600" eaLnBrk="0" hangingPunct="0">
              <a:spcBef>
                <a:spcPct val="20000"/>
              </a:spcBef>
              <a:buChar char="»"/>
              <a:defRPr sz="2000">
                <a:solidFill>
                  <a:schemeClr val="tx1"/>
                </a:solidFill>
                <a:latin typeface="HelveticaNeue LT 55 Roman" pitchFamily="2"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HelveticaNeue LT 55 Roman" pitchFamily="2"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HelveticaNeue LT 55 Roman" pitchFamily="2"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HelveticaNeue LT 55 Roman" pitchFamily="2"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HelveticaNeue LT 55 Roman" pitchFamily="2" charset="0"/>
                <a:ea typeface="MS PGothic" pitchFamily="34" charset="-128"/>
              </a:defRPr>
            </a:lvl9pPr>
          </a:lstStyle>
          <a:p>
            <a:pPr eaLnBrk="1" hangingPunct="1">
              <a:spcBef>
                <a:spcPct val="0"/>
              </a:spcBef>
              <a:buFontTx/>
              <a:buNone/>
            </a:pPr>
            <a:endParaRPr lang="en-US" altLang="en-US" dirty="0">
              <a:latin typeface="HelveticaNeue LT 55 Roman" pitchFamily="2" charset="0"/>
            </a:endParaRPr>
          </a:p>
        </p:txBody>
      </p:sp>
      <p:sp>
        <p:nvSpPr>
          <p:cNvPr id="24582" name="Rectangle 6"/>
          <p:cNvSpPr>
            <a:spLocks noChangeArrowheads="1"/>
          </p:cNvSpPr>
          <p:nvPr/>
        </p:nvSpPr>
        <p:spPr bwMode="auto">
          <a:xfrm>
            <a:off x="1143003" y="649500"/>
            <a:ext cx="1847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100">
                <a:solidFill>
                  <a:schemeClr val="tx1"/>
                </a:solidFill>
                <a:latin typeface="Helvetica Neue Light"/>
                <a:ea typeface="MS PGothic" pitchFamily="34" charset="-128"/>
              </a:defRPr>
            </a:lvl1pPr>
            <a:lvl2pPr marL="742950" indent="-285750" eaLnBrk="0" hangingPunct="0">
              <a:spcBef>
                <a:spcPct val="20000"/>
              </a:spcBef>
              <a:buChar char="–"/>
              <a:defRPr sz="2800">
                <a:solidFill>
                  <a:schemeClr val="tx1"/>
                </a:solidFill>
                <a:latin typeface="HelveticaNeue LT 55 Roman" pitchFamily="2" charset="0"/>
                <a:ea typeface="MS PGothic" pitchFamily="34" charset="-128"/>
              </a:defRPr>
            </a:lvl2pPr>
            <a:lvl3pPr marL="1143000" indent="-228600" eaLnBrk="0" hangingPunct="0">
              <a:spcBef>
                <a:spcPct val="20000"/>
              </a:spcBef>
              <a:buChar char="•"/>
              <a:defRPr sz="2400">
                <a:solidFill>
                  <a:schemeClr val="tx1"/>
                </a:solidFill>
                <a:latin typeface="HelveticaNeue LT 55 Roman" pitchFamily="2" charset="0"/>
                <a:ea typeface="MS PGothic" pitchFamily="34" charset="-128"/>
              </a:defRPr>
            </a:lvl3pPr>
            <a:lvl4pPr marL="1600200" indent="-228600" eaLnBrk="0" hangingPunct="0">
              <a:spcBef>
                <a:spcPct val="20000"/>
              </a:spcBef>
              <a:buChar char="–"/>
              <a:defRPr sz="2000">
                <a:solidFill>
                  <a:schemeClr val="tx1"/>
                </a:solidFill>
                <a:latin typeface="HelveticaNeue LT 55 Roman" pitchFamily="2" charset="0"/>
                <a:ea typeface="MS PGothic" pitchFamily="34" charset="-128"/>
              </a:defRPr>
            </a:lvl4pPr>
            <a:lvl5pPr marL="2057400" indent="-228600" eaLnBrk="0" hangingPunct="0">
              <a:spcBef>
                <a:spcPct val="20000"/>
              </a:spcBef>
              <a:buChar char="»"/>
              <a:defRPr sz="2000">
                <a:solidFill>
                  <a:schemeClr val="tx1"/>
                </a:solidFill>
                <a:latin typeface="HelveticaNeue LT 55 Roman" pitchFamily="2"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HelveticaNeue LT 55 Roman" pitchFamily="2"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HelveticaNeue LT 55 Roman" pitchFamily="2"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HelveticaNeue LT 55 Roman" pitchFamily="2"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HelveticaNeue LT 55 Roman" pitchFamily="2" charset="0"/>
                <a:ea typeface="MS PGothic" pitchFamily="34" charset="-128"/>
              </a:defRPr>
            </a:lvl9pPr>
          </a:lstStyle>
          <a:p>
            <a:pPr eaLnBrk="1" hangingPunct="1">
              <a:spcBef>
                <a:spcPct val="0"/>
              </a:spcBef>
              <a:buFontTx/>
              <a:buNone/>
            </a:pPr>
            <a:endParaRPr lang="en-US" altLang="en-US" dirty="0">
              <a:latin typeface="HelveticaNeue LT 55 Roman" pitchFamily="2" charset="0"/>
            </a:endParaRPr>
          </a:p>
        </p:txBody>
      </p:sp>
      <p:sp>
        <p:nvSpPr>
          <p:cNvPr id="24583" name="Rectangle 7"/>
          <p:cNvSpPr>
            <a:spLocks noChangeArrowheads="1"/>
          </p:cNvSpPr>
          <p:nvPr/>
        </p:nvSpPr>
        <p:spPr bwMode="auto">
          <a:xfrm>
            <a:off x="1143003" y="649500"/>
            <a:ext cx="1847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100">
                <a:solidFill>
                  <a:schemeClr val="tx1"/>
                </a:solidFill>
                <a:latin typeface="Helvetica Neue Light"/>
                <a:ea typeface="MS PGothic" pitchFamily="34" charset="-128"/>
              </a:defRPr>
            </a:lvl1pPr>
            <a:lvl2pPr marL="742950" indent="-285750" eaLnBrk="0" hangingPunct="0">
              <a:spcBef>
                <a:spcPct val="20000"/>
              </a:spcBef>
              <a:buChar char="–"/>
              <a:defRPr sz="2800">
                <a:solidFill>
                  <a:schemeClr val="tx1"/>
                </a:solidFill>
                <a:latin typeface="HelveticaNeue LT 55 Roman" pitchFamily="2" charset="0"/>
                <a:ea typeface="MS PGothic" pitchFamily="34" charset="-128"/>
              </a:defRPr>
            </a:lvl2pPr>
            <a:lvl3pPr marL="1143000" indent="-228600" eaLnBrk="0" hangingPunct="0">
              <a:spcBef>
                <a:spcPct val="20000"/>
              </a:spcBef>
              <a:buChar char="•"/>
              <a:defRPr sz="2400">
                <a:solidFill>
                  <a:schemeClr val="tx1"/>
                </a:solidFill>
                <a:latin typeface="HelveticaNeue LT 55 Roman" pitchFamily="2" charset="0"/>
                <a:ea typeface="MS PGothic" pitchFamily="34" charset="-128"/>
              </a:defRPr>
            </a:lvl3pPr>
            <a:lvl4pPr marL="1600200" indent="-228600" eaLnBrk="0" hangingPunct="0">
              <a:spcBef>
                <a:spcPct val="20000"/>
              </a:spcBef>
              <a:buChar char="–"/>
              <a:defRPr sz="2000">
                <a:solidFill>
                  <a:schemeClr val="tx1"/>
                </a:solidFill>
                <a:latin typeface="HelveticaNeue LT 55 Roman" pitchFamily="2" charset="0"/>
                <a:ea typeface="MS PGothic" pitchFamily="34" charset="-128"/>
              </a:defRPr>
            </a:lvl4pPr>
            <a:lvl5pPr marL="2057400" indent="-228600" eaLnBrk="0" hangingPunct="0">
              <a:spcBef>
                <a:spcPct val="20000"/>
              </a:spcBef>
              <a:buChar char="»"/>
              <a:defRPr sz="2000">
                <a:solidFill>
                  <a:schemeClr val="tx1"/>
                </a:solidFill>
                <a:latin typeface="HelveticaNeue LT 55 Roman" pitchFamily="2"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HelveticaNeue LT 55 Roman" pitchFamily="2"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HelveticaNeue LT 55 Roman" pitchFamily="2"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HelveticaNeue LT 55 Roman" pitchFamily="2"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HelveticaNeue LT 55 Roman" pitchFamily="2" charset="0"/>
                <a:ea typeface="MS PGothic" pitchFamily="34" charset="-128"/>
              </a:defRPr>
            </a:lvl9pPr>
          </a:lstStyle>
          <a:p>
            <a:pPr eaLnBrk="1" hangingPunct="1">
              <a:spcBef>
                <a:spcPct val="0"/>
              </a:spcBef>
              <a:buFontTx/>
              <a:buNone/>
            </a:pPr>
            <a:endParaRPr lang="en-US" altLang="en-US" dirty="0">
              <a:latin typeface="HelveticaNeue LT 55 Roman" pitchFamily="2" charset="0"/>
            </a:endParaRPr>
          </a:p>
        </p:txBody>
      </p:sp>
      <p:pic>
        <p:nvPicPr>
          <p:cNvPr id="2458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520" y="3552054"/>
            <a:ext cx="810816" cy="794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6364" y="3462755"/>
            <a:ext cx="972740" cy="97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0663" y="4591799"/>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0290" y="4520805"/>
            <a:ext cx="972740" cy="93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401022" y="2587684"/>
            <a:ext cx="4298752" cy="3208571"/>
          </a:xfrm>
          <a:prstGeom prst="rect">
            <a:avLst/>
          </a:prstGeom>
        </p:spPr>
        <p:txBody>
          <a:bodyPr wrap="square">
            <a:spAutoFit/>
          </a:bodyPr>
          <a:lstStyle/>
          <a:p>
            <a:pPr marL="214308" indent="-214308">
              <a:buFont typeface="Arial" panose="020B0604020202020204" pitchFamily="34" charset="0"/>
              <a:buChar char="•"/>
            </a:pPr>
            <a:r>
              <a:rPr lang="en-GB" altLang="en-US" sz="2250" dirty="0">
                <a:solidFill>
                  <a:srgbClr val="5F5F5F"/>
                </a:solidFill>
                <a:latin typeface="Montserrat" charset="0"/>
                <a:ea typeface="Montserrat" charset="0"/>
                <a:cs typeface="Montserrat" charset="0"/>
              </a:rPr>
              <a:t>Type B (body)- Non-invasive. Earth Referenced</a:t>
            </a:r>
          </a:p>
          <a:p>
            <a:pPr marL="214308" indent="-214308">
              <a:buFont typeface="Arial" panose="020B0604020202020204" pitchFamily="34" charset="0"/>
              <a:buChar char="•"/>
            </a:pPr>
            <a:endParaRPr lang="en-GB" altLang="en-US" sz="2250" dirty="0">
              <a:solidFill>
                <a:srgbClr val="5F5F5F"/>
              </a:solidFill>
              <a:latin typeface="Montserrat" charset="0"/>
              <a:ea typeface="Montserrat" charset="0"/>
              <a:cs typeface="Montserrat" charset="0"/>
            </a:endParaRPr>
          </a:p>
          <a:p>
            <a:pPr marL="214308" indent="-214308">
              <a:buFont typeface="Arial" panose="020B0604020202020204" pitchFamily="34" charset="0"/>
              <a:buChar char="•"/>
            </a:pPr>
            <a:r>
              <a:rPr lang="en-GB" altLang="en-US" sz="2250" dirty="0">
                <a:solidFill>
                  <a:srgbClr val="5F5F5F"/>
                </a:solidFill>
                <a:latin typeface="Montserrat" charset="0"/>
                <a:ea typeface="Montserrat" charset="0"/>
                <a:cs typeface="Montserrat" charset="0"/>
              </a:rPr>
              <a:t>Type BF – Non Invasive. Patient Circuit Floating type.</a:t>
            </a:r>
          </a:p>
          <a:p>
            <a:pPr marL="214308" indent="-214308">
              <a:buFont typeface="Arial" panose="020B0604020202020204" pitchFamily="34" charset="0"/>
              <a:buChar char="•"/>
            </a:pPr>
            <a:endParaRPr lang="en-GB" altLang="en-US" sz="2250" dirty="0">
              <a:solidFill>
                <a:srgbClr val="5F5F5F"/>
              </a:solidFill>
              <a:latin typeface="Montserrat" charset="0"/>
              <a:ea typeface="Montserrat" charset="0"/>
              <a:cs typeface="Montserrat" charset="0"/>
            </a:endParaRPr>
          </a:p>
          <a:p>
            <a:pPr marL="214308" indent="-214308">
              <a:buFont typeface="Arial" panose="020B0604020202020204" pitchFamily="34" charset="0"/>
              <a:buChar char="•"/>
            </a:pPr>
            <a:r>
              <a:rPr lang="en-GB" altLang="en-US" sz="2250" dirty="0">
                <a:solidFill>
                  <a:srgbClr val="5F5F5F"/>
                </a:solidFill>
                <a:latin typeface="Montserrat" charset="0"/>
                <a:ea typeface="Montserrat" charset="0"/>
                <a:cs typeface="Montserrat" charset="0"/>
              </a:rPr>
              <a:t>Type CF – Cardiac. Patient Circuit Floating type.</a:t>
            </a:r>
            <a:endParaRPr lang="en-US" altLang="en-US" sz="2250" dirty="0">
              <a:solidFill>
                <a:srgbClr val="5F5F5F"/>
              </a:solidFill>
              <a:latin typeface="Montserrat" charset="0"/>
              <a:ea typeface="Montserrat" charset="0"/>
              <a:cs typeface="Montserrat" charset="0"/>
            </a:endParaRPr>
          </a:p>
        </p:txBody>
      </p:sp>
      <p:sp>
        <p:nvSpPr>
          <p:cNvPr id="13" name="Title 1"/>
          <p:cNvSpPr txBox="1">
            <a:spLocks/>
          </p:cNvSpPr>
          <p:nvPr/>
        </p:nvSpPr>
        <p:spPr>
          <a:xfrm>
            <a:off x="2092127" y="353754"/>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Standards &amp; Classifications</a:t>
            </a:r>
          </a:p>
        </p:txBody>
      </p:sp>
      <p:sp>
        <p:nvSpPr>
          <p:cNvPr id="14" name="Title 1"/>
          <p:cNvSpPr txBox="1">
            <a:spLocks/>
          </p:cNvSpPr>
          <p:nvPr/>
        </p:nvSpPr>
        <p:spPr>
          <a:xfrm>
            <a:off x="7892489" y="327710"/>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24</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528515951"/>
      </p:ext>
    </p:extLst>
  </p:cSld>
  <p:clrMapOvr>
    <a:masterClrMapping/>
  </p:clrMapOvr>
  <p:transition spd="slow">
    <p:pull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2766354"/>
            <a:ext cx="6172200" cy="2680097"/>
          </a:xfrm>
        </p:spPr>
        <p:txBody>
          <a:bodyPr>
            <a:normAutofit fontScale="92500" lnSpcReduction="10000"/>
          </a:bodyPr>
          <a:lstStyle/>
          <a:p>
            <a:r>
              <a:rPr lang="en-GB" altLang="en-US" dirty="0">
                <a:solidFill>
                  <a:srgbClr val="5F5F5F"/>
                </a:solidFill>
                <a:latin typeface="Montserrat" charset="0"/>
                <a:ea typeface="Montserrat" charset="0"/>
                <a:cs typeface="Montserrat" charset="0"/>
              </a:rPr>
              <a:t>ECG module (CF) </a:t>
            </a:r>
          </a:p>
          <a:p>
            <a:pPr lvl="1"/>
            <a:r>
              <a:rPr lang="en-GB" altLang="en-US" sz="1350" dirty="0">
                <a:solidFill>
                  <a:srgbClr val="5F5F5F"/>
                </a:solidFill>
                <a:latin typeface="Montserrat" charset="0"/>
                <a:ea typeface="Montserrat" charset="0"/>
                <a:cs typeface="Montserrat" charset="0"/>
              </a:rPr>
              <a:t>Patient connections are the leads 3-10</a:t>
            </a:r>
          </a:p>
          <a:p>
            <a:r>
              <a:rPr lang="en-GB" altLang="en-US" dirty="0">
                <a:solidFill>
                  <a:srgbClr val="5F5F5F"/>
                </a:solidFill>
                <a:latin typeface="Montserrat" charset="0"/>
                <a:ea typeface="Montserrat" charset="0"/>
                <a:cs typeface="Montserrat" charset="0"/>
              </a:rPr>
              <a:t>Defib paddle module (BF)</a:t>
            </a:r>
          </a:p>
          <a:p>
            <a:pPr lvl="1"/>
            <a:r>
              <a:rPr lang="en-GB" altLang="en-US" sz="1350" dirty="0">
                <a:solidFill>
                  <a:srgbClr val="5F5F5F"/>
                </a:solidFill>
                <a:latin typeface="Montserrat" charset="0"/>
                <a:ea typeface="Montserrat" charset="0"/>
                <a:cs typeface="Montserrat" charset="0"/>
              </a:rPr>
              <a:t>Patient connections are the paddles </a:t>
            </a:r>
          </a:p>
          <a:p>
            <a:r>
              <a:rPr lang="en-GB" altLang="en-US" dirty="0">
                <a:solidFill>
                  <a:srgbClr val="5F5F5F"/>
                </a:solidFill>
                <a:latin typeface="Montserrat" charset="0"/>
                <a:ea typeface="Montserrat" charset="0"/>
                <a:cs typeface="Montserrat" charset="0"/>
              </a:rPr>
              <a:t>SPO2 (BF)</a:t>
            </a:r>
          </a:p>
          <a:p>
            <a:r>
              <a:rPr lang="en-GB" altLang="en-US" dirty="0">
                <a:solidFill>
                  <a:srgbClr val="5F5F5F"/>
                </a:solidFill>
                <a:latin typeface="Montserrat" charset="0"/>
                <a:ea typeface="Montserrat" charset="0"/>
                <a:cs typeface="Montserrat" charset="0"/>
              </a:rPr>
              <a:t>Infusion Device (CF)</a:t>
            </a:r>
          </a:p>
          <a:p>
            <a:r>
              <a:rPr lang="en-GB" altLang="en-US" dirty="0">
                <a:solidFill>
                  <a:srgbClr val="5F5F5F"/>
                </a:solidFill>
                <a:latin typeface="Montserrat" charset="0"/>
                <a:ea typeface="Montserrat" charset="0"/>
                <a:cs typeface="Montserrat" charset="0"/>
              </a:rPr>
              <a:t>Hospital Bed (B)</a:t>
            </a:r>
          </a:p>
          <a:p>
            <a:endParaRPr lang="en-GB" dirty="0">
              <a:solidFill>
                <a:srgbClr val="5F5F5F"/>
              </a:solidFill>
              <a:latin typeface="Montserrat" charset="0"/>
              <a:ea typeface="Montserrat" charset="0"/>
              <a:cs typeface="Montserrat" charset="0"/>
            </a:endParaRPr>
          </a:p>
        </p:txBody>
      </p:sp>
      <p:sp>
        <p:nvSpPr>
          <p:cNvPr id="338946" name="Rectangle 2"/>
          <p:cNvSpPr>
            <a:spLocks noGrp="1" noChangeArrowheads="1"/>
          </p:cNvSpPr>
          <p:nvPr>
            <p:ph type="title"/>
          </p:nvPr>
        </p:nvSpPr>
        <p:spPr>
          <a:xfrm>
            <a:off x="1766888" y="2094943"/>
            <a:ext cx="5534025" cy="422672"/>
          </a:xfrm>
        </p:spPr>
        <p:txBody>
          <a:bodyPr>
            <a:normAutofit fontScale="90000"/>
          </a:bodyPr>
          <a:lstStyle/>
          <a:p>
            <a:pPr>
              <a:defRPr/>
            </a:pPr>
            <a:r>
              <a:rPr lang="en-GB" b="1" dirty="0" smtClean="0">
                <a:solidFill>
                  <a:srgbClr val="5F5F5F"/>
                </a:solidFill>
                <a:latin typeface="Montserrat" charset="0"/>
                <a:ea typeface="Montserrat" charset="0"/>
                <a:cs typeface="Montserrat" charset="0"/>
              </a:rPr>
              <a:t>Examples of Applied Parts – Patient Touch Points – Patient Leads</a:t>
            </a:r>
          </a:p>
        </p:txBody>
      </p:sp>
      <p:sp>
        <p:nvSpPr>
          <p:cNvPr id="4" name="Title 1"/>
          <p:cNvSpPr txBox="1">
            <a:spLocks/>
          </p:cNvSpPr>
          <p:nvPr/>
        </p:nvSpPr>
        <p:spPr>
          <a:xfrm>
            <a:off x="2092127" y="353750"/>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Standards &amp; Classifications</a:t>
            </a:r>
          </a:p>
        </p:txBody>
      </p:sp>
      <p:sp>
        <p:nvSpPr>
          <p:cNvPr id="5" name="Title 1"/>
          <p:cNvSpPr txBox="1">
            <a:spLocks/>
          </p:cNvSpPr>
          <p:nvPr/>
        </p:nvSpPr>
        <p:spPr>
          <a:xfrm>
            <a:off x="7892489" y="327706"/>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25</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775224465"/>
      </p:ext>
    </p:extLst>
  </p:cSld>
  <p:clrMapOvr>
    <a:masterClrMapping/>
  </p:clrMapOvr>
  <p:transition spd="slow">
    <p:pull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6375" y="2783716"/>
            <a:ext cx="6172200" cy="2680097"/>
          </a:xfrm>
        </p:spPr>
        <p:txBody>
          <a:bodyPr>
            <a:normAutofit fontScale="85000" lnSpcReduction="20000"/>
          </a:bodyPr>
          <a:lstStyle/>
          <a:p>
            <a:r>
              <a:rPr lang="en-GB" altLang="en-US" dirty="0" smtClean="0">
                <a:solidFill>
                  <a:srgbClr val="5F5F5F"/>
                </a:solidFill>
                <a:latin typeface="Montserrat" charset="0"/>
                <a:ea typeface="Montserrat" charset="0"/>
                <a:cs typeface="Montserrat" charset="0"/>
              </a:rPr>
              <a:t>Design and Type-Test standard (Mandatory)</a:t>
            </a:r>
          </a:p>
          <a:p>
            <a:r>
              <a:rPr lang="en-GB" altLang="en-US" dirty="0" smtClean="0">
                <a:solidFill>
                  <a:srgbClr val="5F5F5F"/>
                </a:solidFill>
                <a:latin typeface="Montserrat" charset="0"/>
                <a:ea typeface="Montserrat" charset="0"/>
                <a:cs typeface="Montserrat" charset="0"/>
              </a:rPr>
              <a:t>Electrical and Mechanical Safety and Compliance of </a:t>
            </a:r>
            <a:r>
              <a:rPr lang="en-GB" altLang="en-US" b="1" dirty="0" smtClean="0">
                <a:solidFill>
                  <a:srgbClr val="5F5F5F"/>
                </a:solidFill>
                <a:latin typeface="Montserrat" charset="0"/>
                <a:ea typeface="Montserrat" charset="0"/>
                <a:cs typeface="Montserrat" charset="0"/>
              </a:rPr>
              <a:t>Medical Electronic Equipment</a:t>
            </a:r>
          </a:p>
          <a:p>
            <a:r>
              <a:rPr lang="en-GB" altLang="en-US" dirty="0" smtClean="0">
                <a:solidFill>
                  <a:srgbClr val="5F5F5F"/>
                </a:solidFill>
                <a:latin typeface="Montserrat" charset="0"/>
                <a:ea typeface="Montserrat" charset="0"/>
                <a:cs typeface="Montserrat" charset="0"/>
              </a:rPr>
              <a:t>Ensure Safety of Patient / User and Environment</a:t>
            </a:r>
          </a:p>
          <a:p>
            <a:r>
              <a:rPr lang="en-GB" altLang="en-US" dirty="0" smtClean="0">
                <a:solidFill>
                  <a:srgbClr val="5F5F5F"/>
                </a:solidFill>
                <a:latin typeface="Montserrat" charset="0"/>
                <a:ea typeface="Montserrat" charset="0"/>
                <a:cs typeface="Montserrat" charset="0"/>
              </a:rPr>
              <a:t>First published in 1976/77</a:t>
            </a:r>
          </a:p>
          <a:p>
            <a:endParaRPr lang="en-GB" dirty="0">
              <a:solidFill>
                <a:srgbClr val="5F5F5F"/>
              </a:solidFill>
              <a:latin typeface="Montserrat" charset="0"/>
              <a:ea typeface="Montserrat" charset="0"/>
              <a:cs typeface="Montserrat" charset="0"/>
            </a:endParaRPr>
          </a:p>
        </p:txBody>
      </p:sp>
      <p:sp>
        <p:nvSpPr>
          <p:cNvPr id="276482" name="Rectangle 2"/>
          <p:cNvSpPr>
            <a:spLocks noGrp="1" noChangeArrowheads="1"/>
          </p:cNvSpPr>
          <p:nvPr>
            <p:ph type="title"/>
          </p:nvPr>
        </p:nvSpPr>
        <p:spPr>
          <a:xfrm>
            <a:off x="3063876" y="2217423"/>
            <a:ext cx="4584700" cy="42267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GB" b="1" dirty="0" smtClean="0">
                <a:solidFill>
                  <a:srgbClr val="5F5F5F"/>
                </a:solidFill>
                <a:latin typeface="Montserrat" charset="0"/>
                <a:ea typeface="Montserrat" charset="0"/>
                <a:cs typeface="Montserrat" charset="0"/>
              </a:rPr>
              <a:t>IEC 60601-1</a:t>
            </a:r>
            <a:endParaRPr lang="en-US" b="1" dirty="0" smtClean="0">
              <a:solidFill>
                <a:srgbClr val="5F5F5F"/>
              </a:solidFill>
              <a:latin typeface="Montserrat" charset="0"/>
              <a:ea typeface="Montserrat" charset="0"/>
              <a:cs typeface="Montserrat" charset="0"/>
            </a:endParaRPr>
          </a:p>
        </p:txBody>
      </p:sp>
      <p:sp>
        <p:nvSpPr>
          <p:cNvPr id="5" name="Title 1"/>
          <p:cNvSpPr txBox="1">
            <a:spLocks/>
          </p:cNvSpPr>
          <p:nvPr/>
        </p:nvSpPr>
        <p:spPr>
          <a:xfrm>
            <a:off x="2092127" y="353752"/>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Standards &amp; Classifications</a:t>
            </a:r>
          </a:p>
        </p:txBody>
      </p:sp>
      <p:sp>
        <p:nvSpPr>
          <p:cNvPr id="6"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26</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414296906"/>
      </p:ext>
    </p:extLst>
  </p:cSld>
  <p:clrMapOvr>
    <a:masterClrMapping/>
  </p:clrMapOvr>
  <p:transition spd="slow">
    <p:pull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2667004"/>
            <a:ext cx="6172200" cy="2680097"/>
          </a:xfrm>
        </p:spPr>
        <p:txBody>
          <a:bodyPr>
            <a:normAutofit fontScale="92500"/>
          </a:bodyPr>
          <a:lstStyle/>
          <a:p>
            <a:r>
              <a:rPr lang="en-GB" altLang="en-US" dirty="0">
                <a:solidFill>
                  <a:srgbClr val="5F5F5F"/>
                </a:solidFill>
                <a:latin typeface="Montserrat" charset="0"/>
                <a:ea typeface="Montserrat" charset="0"/>
                <a:cs typeface="Montserrat" charset="0"/>
              </a:rPr>
              <a:t>Open earth</a:t>
            </a:r>
          </a:p>
          <a:p>
            <a:r>
              <a:rPr lang="en-GB" altLang="en-US" dirty="0">
                <a:solidFill>
                  <a:srgbClr val="5F5F5F"/>
                </a:solidFill>
                <a:latin typeface="Montserrat" charset="0"/>
                <a:ea typeface="Montserrat" charset="0"/>
                <a:cs typeface="Montserrat" charset="0"/>
              </a:rPr>
              <a:t>Open neutral</a:t>
            </a:r>
          </a:p>
          <a:p>
            <a:r>
              <a:rPr lang="en-GB" altLang="en-US" dirty="0">
                <a:solidFill>
                  <a:srgbClr val="5F5F5F"/>
                </a:solidFill>
                <a:latin typeface="Montserrat" charset="0"/>
                <a:ea typeface="Montserrat" charset="0"/>
                <a:cs typeface="Montserrat" charset="0"/>
              </a:rPr>
              <a:t>Mains on applied </a:t>
            </a:r>
            <a:r>
              <a:rPr lang="en-GB" altLang="en-US" dirty="0" smtClean="0">
                <a:solidFill>
                  <a:srgbClr val="5F5F5F"/>
                </a:solidFill>
                <a:latin typeface="Montserrat" charset="0"/>
                <a:ea typeface="Montserrat" charset="0"/>
                <a:cs typeface="Montserrat" charset="0"/>
              </a:rPr>
              <a:t>parts</a:t>
            </a:r>
          </a:p>
          <a:p>
            <a:pPr lvl="1"/>
            <a:r>
              <a:rPr lang="en-GB" altLang="en-US" dirty="0">
                <a:solidFill>
                  <a:srgbClr val="5F5F5F"/>
                </a:solidFill>
                <a:latin typeface="Montserrat" charset="0"/>
                <a:ea typeface="Montserrat" charset="0"/>
                <a:cs typeface="Montserrat" charset="0"/>
              </a:rPr>
              <a:t>Applied parts = patient connections</a:t>
            </a:r>
          </a:p>
          <a:p>
            <a:r>
              <a:rPr lang="en-GB" altLang="en-US" dirty="0">
                <a:solidFill>
                  <a:srgbClr val="5F5F5F"/>
                </a:solidFill>
                <a:latin typeface="Montserrat" charset="0"/>
                <a:ea typeface="Montserrat" charset="0"/>
                <a:cs typeface="Montserrat" charset="0"/>
              </a:rPr>
              <a:t>Mains on signal input / signal output</a:t>
            </a:r>
          </a:p>
          <a:p>
            <a:pPr marL="0" indent="0">
              <a:buNone/>
            </a:pPr>
            <a:endParaRPr lang="en-GB" dirty="0">
              <a:solidFill>
                <a:srgbClr val="5F5F5F"/>
              </a:solidFill>
              <a:latin typeface="Montserrat" charset="0"/>
              <a:ea typeface="Montserrat" charset="0"/>
              <a:cs typeface="Montserrat" charset="0"/>
            </a:endParaRPr>
          </a:p>
        </p:txBody>
      </p:sp>
      <p:sp>
        <p:nvSpPr>
          <p:cNvPr id="345090" name="Rectangle 2"/>
          <p:cNvSpPr>
            <a:spLocks noGrp="1" noChangeArrowheads="1"/>
          </p:cNvSpPr>
          <p:nvPr>
            <p:ph type="title"/>
          </p:nvPr>
        </p:nvSpPr>
        <p:spPr>
          <a:xfrm>
            <a:off x="2248625" y="2051539"/>
            <a:ext cx="4886325" cy="422672"/>
          </a:xfrm>
        </p:spPr>
        <p:txBody>
          <a:bodyPr>
            <a:normAutofit fontScale="90000"/>
          </a:bodyPr>
          <a:lstStyle/>
          <a:p>
            <a:pPr>
              <a:defRPr/>
            </a:pPr>
            <a:r>
              <a:rPr lang="en-GB" b="1" dirty="0" smtClean="0">
                <a:solidFill>
                  <a:srgbClr val="5F5F5F"/>
                </a:solidFill>
                <a:latin typeface="Montserrat" charset="0"/>
                <a:ea typeface="Montserrat" charset="0"/>
                <a:cs typeface="Montserrat" charset="0"/>
              </a:rPr>
              <a:t>Single fault conditions in 60601</a:t>
            </a:r>
          </a:p>
        </p:txBody>
      </p:sp>
      <p:sp>
        <p:nvSpPr>
          <p:cNvPr id="4" name="Title 1"/>
          <p:cNvSpPr txBox="1">
            <a:spLocks/>
          </p:cNvSpPr>
          <p:nvPr/>
        </p:nvSpPr>
        <p:spPr>
          <a:xfrm>
            <a:off x="2092127" y="353751"/>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Standards &amp; Classifications</a:t>
            </a:r>
          </a:p>
        </p:txBody>
      </p:sp>
      <p:sp>
        <p:nvSpPr>
          <p:cNvPr id="5" name="Title 1"/>
          <p:cNvSpPr txBox="1">
            <a:spLocks/>
          </p:cNvSpPr>
          <p:nvPr/>
        </p:nvSpPr>
        <p:spPr>
          <a:xfrm>
            <a:off x="7892489" y="327707"/>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27</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946115568"/>
      </p:ext>
    </p:extLst>
  </p:cSld>
  <p:clrMapOvr>
    <a:masterClrMapping/>
  </p:clrMapOvr>
  <p:transition spd="slow">
    <p:pull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8734" y="2667001"/>
            <a:ext cx="8055980" cy="3057524"/>
          </a:xfrm>
        </p:spPr>
        <p:txBody>
          <a:bodyPr>
            <a:normAutofit lnSpcReduction="10000"/>
          </a:bodyPr>
          <a:lstStyle/>
          <a:p>
            <a:r>
              <a:rPr lang="en-US" altLang="en-US" dirty="0" smtClean="0">
                <a:solidFill>
                  <a:srgbClr val="5F5F5F"/>
                </a:solidFill>
                <a:latin typeface="Montserrat" charset="0"/>
                <a:ea typeface="Montserrat" charset="0"/>
                <a:cs typeface="Montserrat" charset="0"/>
              </a:rPr>
              <a:t>Applied Part  - Part of </a:t>
            </a:r>
            <a:r>
              <a:rPr lang="en-US" altLang="en-US" dirty="0">
                <a:solidFill>
                  <a:srgbClr val="5F5F5F"/>
                </a:solidFill>
                <a:latin typeface="Montserrat" charset="0"/>
                <a:ea typeface="Montserrat" charset="0"/>
                <a:cs typeface="Montserrat" charset="0"/>
              </a:rPr>
              <a:t>Medical Electrical Equipment that in normal use necessarily comes into physical contact with the patient </a:t>
            </a:r>
            <a:endParaRPr lang="en-GB" altLang="en-US" dirty="0">
              <a:solidFill>
                <a:srgbClr val="5F5F5F"/>
              </a:solidFill>
              <a:latin typeface="Montserrat" charset="0"/>
              <a:ea typeface="Montserrat" charset="0"/>
              <a:cs typeface="Montserrat" charset="0"/>
            </a:endParaRPr>
          </a:p>
          <a:p>
            <a:r>
              <a:rPr lang="en-GB" altLang="en-US" dirty="0" smtClean="0">
                <a:solidFill>
                  <a:srgbClr val="5F5F5F"/>
                </a:solidFill>
                <a:latin typeface="Montserrat" charset="0"/>
                <a:ea typeface="Montserrat" charset="0"/>
                <a:cs typeface="Montserrat" charset="0"/>
              </a:rPr>
              <a:t>All tested to ground individually</a:t>
            </a:r>
          </a:p>
          <a:p>
            <a:r>
              <a:rPr lang="en-US" altLang="en-US" dirty="0" smtClean="0">
                <a:solidFill>
                  <a:srgbClr val="5F5F5F"/>
                </a:solidFill>
                <a:latin typeface="Montserrat" charset="0"/>
                <a:ea typeface="Montserrat" charset="0"/>
                <a:cs typeface="Montserrat" charset="0"/>
              </a:rPr>
              <a:t>All tested lead-to-lead individually</a:t>
            </a:r>
          </a:p>
          <a:p>
            <a:r>
              <a:rPr lang="en-US" altLang="en-US" dirty="0" smtClean="0">
                <a:solidFill>
                  <a:srgbClr val="5F5F5F"/>
                </a:solidFill>
                <a:latin typeface="Montserrat" charset="0"/>
                <a:ea typeface="Montserrat" charset="0"/>
                <a:cs typeface="Montserrat" charset="0"/>
              </a:rPr>
              <a:t>Under normal and single fault conditions</a:t>
            </a:r>
            <a:endParaRPr lang="en-GB" altLang="en-US" dirty="0">
              <a:solidFill>
                <a:srgbClr val="5F5F5F"/>
              </a:solidFill>
              <a:latin typeface="Montserrat" charset="0"/>
              <a:ea typeface="Montserrat" charset="0"/>
              <a:cs typeface="Montserrat" charset="0"/>
            </a:endParaRPr>
          </a:p>
          <a:p>
            <a:pPr marL="0" indent="0">
              <a:buNone/>
            </a:pPr>
            <a:endParaRPr lang="en-GB" dirty="0">
              <a:solidFill>
                <a:srgbClr val="5F5F5F"/>
              </a:solidFill>
              <a:latin typeface="Montserrat" charset="0"/>
              <a:ea typeface="Montserrat" charset="0"/>
              <a:cs typeface="Montserrat" charset="0"/>
            </a:endParaRPr>
          </a:p>
        </p:txBody>
      </p:sp>
      <p:sp>
        <p:nvSpPr>
          <p:cNvPr id="345090" name="Rectangle 2"/>
          <p:cNvSpPr>
            <a:spLocks noGrp="1" noChangeArrowheads="1"/>
          </p:cNvSpPr>
          <p:nvPr>
            <p:ph type="title"/>
          </p:nvPr>
        </p:nvSpPr>
        <p:spPr>
          <a:xfrm>
            <a:off x="2138363" y="2051539"/>
            <a:ext cx="4886325" cy="422672"/>
          </a:xfrm>
        </p:spPr>
        <p:txBody>
          <a:bodyPr/>
          <a:lstStyle/>
          <a:p>
            <a:pPr>
              <a:defRPr/>
            </a:pPr>
            <a:r>
              <a:rPr lang="en-GB" b="1" dirty="0" smtClean="0">
                <a:solidFill>
                  <a:srgbClr val="5F5F5F"/>
                </a:solidFill>
                <a:latin typeface="Montserrat" charset="0"/>
                <a:ea typeface="Montserrat" charset="0"/>
                <a:cs typeface="Montserrat" charset="0"/>
              </a:rPr>
              <a:t>Applied Part testing in 60601</a:t>
            </a:r>
          </a:p>
        </p:txBody>
      </p:sp>
      <p:sp>
        <p:nvSpPr>
          <p:cNvPr id="4" name="Title 1"/>
          <p:cNvSpPr txBox="1">
            <a:spLocks/>
          </p:cNvSpPr>
          <p:nvPr/>
        </p:nvSpPr>
        <p:spPr>
          <a:xfrm>
            <a:off x="2092127" y="353752"/>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Standards &amp; Classifications</a:t>
            </a:r>
          </a:p>
        </p:txBody>
      </p:sp>
      <p:sp>
        <p:nvSpPr>
          <p:cNvPr id="5"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28</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1395428988"/>
      </p:ext>
    </p:extLst>
  </p:cSld>
  <p:clrMapOvr>
    <a:masterClrMapping/>
  </p:clrMapOvr>
  <p:transition spd="slow">
    <p:pull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51681" y="2300226"/>
            <a:ext cx="6979052" cy="3619500"/>
          </a:xfrm>
        </p:spPr>
        <p:txBody>
          <a:bodyPr>
            <a:normAutofit fontScale="85000" lnSpcReduction="20000"/>
          </a:bodyPr>
          <a:lstStyle/>
          <a:p>
            <a:r>
              <a:rPr lang="en-US" dirty="0" smtClean="0">
                <a:solidFill>
                  <a:srgbClr val="5F5F5F"/>
                </a:solidFill>
                <a:latin typeface="Montserrat" charset="0"/>
                <a:ea typeface="Montserrat" charset="0"/>
                <a:cs typeface="Montserrat" charset="0"/>
              </a:rPr>
              <a:t>IEC standard for field testing</a:t>
            </a:r>
          </a:p>
          <a:p>
            <a:pPr lvl="1"/>
            <a:r>
              <a:rPr lang="en-US" dirty="0" smtClean="0">
                <a:solidFill>
                  <a:srgbClr val="5F5F5F"/>
                </a:solidFill>
                <a:latin typeface="Montserrat" charset="0"/>
                <a:ea typeface="Montserrat" charset="0"/>
                <a:cs typeface="Montserrat" charset="0"/>
              </a:rPr>
              <a:t>Direct</a:t>
            </a:r>
          </a:p>
          <a:p>
            <a:pPr lvl="1"/>
            <a:r>
              <a:rPr lang="en-US" smtClean="0">
                <a:solidFill>
                  <a:srgbClr val="5F5F5F"/>
                </a:solidFill>
                <a:latin typeface="Montserrat" charset="0"/>
                <a:ea typeface="Montserrat" charset="0"/>
                <a:cs typeface="Montserrat" charset="0"/>
              </a:rPr>
              <a:t>Alternative</a:t>
            </a:r>
            <a:endParaRPr lang="en-US" dirty="0" smtClean="0">
              <a:solidFill>
                <a:srgbClr val="5F5F5F"/>
              </a:solidFill>
              <a:latin typeface="Montserrat" charset="0"/>
              <a:ea typeface="Montserrat" charset="0"/>
              <a:cs typeface="Montserrat" charset="0"/>
            </a:endParaRPr>
          </a:p>
          <a:p>
            <a:pPr lvl="1"/>
            <a:r>
              <a:rPr lang="en-US" dirty="0" smtClean="0">
                <a:solidFill>
                  <a:srgbClr val="5F5F5F"/>
                </a:solidFill>
                <a:latin typeface="Montserrat" charset="0"/>
                <a:ea typeface="Montserrat" charset="0"/>
                <a:cs typeface="Montserrat" charset="0"/>
              </a:rPr>
              <a:t>Differential</a:t>
            </a:r>
          </a:p>
          <a:p>
            <a:r>
              <a:rPr lang="en-US" dirty="0" smtClean="0">
                <a:solidFill>
                  <a:srgbClr val="5F5F5F"/>
                </a:solidFill>
                <a:latin typeface="Montserrat" charset="0"/>
                <a:ea typeface="Montserrat" charset="0"/>
                <a:cs typeface="Montserrat" charset="0"/>
              </a:rPr>
              <a:t>Not a 60601 replacement, but a test protocol for field located equipment. (Already qualified to 60601 and now tested to 62353)</a:t>
            </a:r>
          </a:p>
          <a:p>
            <a:r>
              <a:rPr lang="en-US" dirty="0" smtClean="0">
                <a:solidFill>
                  <a:srgbClr val="5F5F5F"/>
                </a:solidFill>
                <a:latin typeface="Montserrat" charset="0"/>
                <a:ea typeface="Montserrat" charset="0"/>
                <a:cs typeface="Montserrat" charset="0"/>
              </a:rPr>
              <a:t>It </a:t>
            </a:r>
            <a:r>
              <a:rPr lang="en-US" dirty="0">
                <a:solidFill>
                  <a:srgbClr val="5F5F5F"/>
                </a:solidFill>
                <a:latin typeface="Montserrat" charset="0"/>
                <a:ea typeface="Montserrat" charset="0"/>
                <a:cs typeface="Montserrat" charset="0"/>
              </a:rPr>
              <a:t>seeks to provide a uniform and unambiguous means of assessing the safety of medical equipment, while maintaining the relation to IEC </a:t>
            </a:r>
            <a:r>
              <a:rPr lang="en-US" dirty="0" smtClean="0">
                <a:solidFill>
                  <a:srgbClr val="5F5F5F"/>
                </a:solidFill>
                <a:latin typeface="Montserrat" charset="0"/>
                <a:ea typeface="Montserrat" charset="0"/>
                <a:cs typeface="Montserrat" charset="0"/>
              </a:rPr>
              <a:t>60601-1</a:t>
            </a:r>
          </a:p>
        </p:txBody>
      </p:sp>
      <p:sp>
        <p:nvSpPr>
          <p:cNvPr id="3" name="Title 2"/>
          <p:cNvSpPr>
            <a:spLocks noGrp="1"/>
          </p:cNvSpPr>
          <p:nvPr>
            <p:ph type="title"/>
          </p:nvPr>
        </p:nvSpPr>
        <p:spPr>
          <a:xfrm>
            <a:off x="3546033" y="1692724"/>
            <a:ext cx="4584700" cy="422672"/>
          </a:xfrm>
        </p:spPr>
        <p:txBody>
          <a:bodyPr/>
          <a:lstStyle/>
          <a:p>
            <a:r>
              <a:rPr lang="en-US" b="1" dirty="0" smtClean="0">
                <a:solidFill>
                  <a:srgbClr val="5F5F5F"/>
                </a:solidFill>
                <a:latin typeface="Montserrat" charset="0"/>
                <a:ea typeface="Montserrat" charset="0"/>
                <a:cs typeface="Montserrat" charset="0"/>
              </a:rPr>
              <a:t>62353</a:t>
            </a:r>
            <a:endParaRPr lang="en-GB" b="1" dirty="0">
              <a:solidFill>
                <a:srgbClr val="5F5F5F"/>
              </a:solidFill>
              <a:latin typeface="Montserrat" charset="0"/>
              <a:ea typeface="Montserrat" charset="0"/>
              <a:cs typeface="Montserrat" charset="0"/>
            </a:endParaRPr>
          </a:p>
        </p:txBody>
      </p:sp>
      <p:sp>
        <p:nvSpPr>
          <p:cNvPr id="4" name="Title 1"/>
          <p:cNvSpPr txBox="1">
            <a:spLocks/>
          </p:cNvSpPr>
          <p:nvPr/>
        </p:nvSpPr>
        <p:spPr>
          <a:xfrm>
            <a:off x="2092127" y="353750"/>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Standards &amp; Classifications</a:t>
            </a:r>
          </a:p>
        </p:txBody>
      </p:sp>
      <p:sp>
        <p:nvSpPr>
          <p:cNvPr id="5" name="Title 1"/>
          <p:cNvSpPr txBox="1">
            <a:spLocks/>
          </p:cNvSpPr>
          <p:nvPr/>
        </p:nvSpPr>
        <p:spPr>
          <a:xfrm>
            <a:off x="7892489" y="327706"/>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29</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306092429"/>
      </p:ext>
    </p:extLst>
  </p:cSld>
  <p:clrMapOvr>
    <a:masterClrMapping/>
  </p:clrMapOvr>
  <p:transition spd="slow">
    <p:pull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5F5F5F"/>
                </a:solidFill>
                <a:latin typeface="Montserrat" charset="0"/>
                <a:ea typeface="Montserrat" charset="0"/>
                <a:cs typeface="Montserrat" charset="0"/>
              </a:rPr>
              <a:t>NFPA99-2018 is the latest</a:t>
            </a:r>
          </a:p>
          <a:p>
            <a:r>
              <a:rPr lang="en-US" dirty="0" smtClean="0">
                <a:solidFill>
                  <a:srgbClr val="5F5F5F"/>
                </a:solidFill>
                <a:latin typeface="Montserrat" charset="0"/>
                <a:ea typeface="Montserrat" charset="0"/>
                <a:cs typeface="Montserrat" charset="0"/>
              </a:rPr>
              <a:t>Common in US hospitals</a:t>
            </a:r>
          </a:p>
          <a:p>
            <a:r>
              <a:rPr lang="en-US" dirty="0" smtClean="0">
                <a:solidFill>
                  <a:srgbClr val="5F5F5F"/>
                </a:solidFill>
                <a:latin typeface="Montserrat" charset="0"/>
                <a:ea typeface="Montserrat" charset="0"/>
                <a:cs typeface="Montserrat" charset="0"/>
              </a:rPr>
              <a:t>Dictated by law in many states</a:t>
            </a:r>
            <a:endParaRPr lang="en-GB" dirty="0">
              <a:solidFill>
                <a:srgbClr val="5F5F5F"/>
              </a:solidFill>
              <a:latin typeface="Montserrat" charset="0"/>
              <a:ea typeface="Montserrat" charset="0"/>
              <a:cs typeface="Montserrat" charset="0"/>
            </a:endParaRPr>
          </a:p>
        </p:txBody>
      </p:sp>
      <p:sp>
        <p:nvSpPr>
          <p:cNvPr id="3" name="Title 2"/>
          <p:cNvSpPr>
            <a:spLocks noGrp="1"/>
          </p:cNvSpPr>
          <p:nvPr>
            <p:ph type="title"/>
          </p:nvPr>
        </p:nvSpPr>
        <p:spPr>
          <a:xfrm>
            <a:off x="3435750" y="2138349"/>
            <a:ext cx="4584700" cy="422672"/>
          </a:xfrm>
        </p:spPr>
        <p:txBody>
          <a:bodyPr/>
          <a:lstStyle/>
          <a:p>
            <a:r>
              <a:rPr lang="en-US" b="1" dirty="0" smtClean="0">
                <a:solidFill>
                  <a:srgbClr val="5F5F5F"/>
                </a:solidFill>
                <a:latin typeface="Montserrat" charset="0"/>
                <a:ea typeface="Montserrat" charset="0"/>
                <a:cs typeface="Montserrat" charset="0"/>
              </a:rPr>
              <a:t>NFPA99</a:t>
            </a:r>
            <a:endParaRPr lang="en-GB" b="1" dirty="0">
              <a:solidFill>
                <a:srgbClr val="5F5F5F"/>
              </a:solidFill>
              <a:latin typeface="Montserrat" charset="0"/>
              <a:ea typeface="Montserrat" charset="0"/>
              <a:cs typeface="Montserrat"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100" y="4410074"/>
            <a:ext cx="1853697" cy="1863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2092127" y="353750"/>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Standards &amp; Classifications</a:t>
            </a:r>
          </a:p>
        </p:txBody>
      </p:sp>
      <p:sp>
        <p:nvSpPr>
          <p:cNvPr id="6" name="Title 1"/>
          <p:cNvSpPr txBox="1">
            <a:spLocks/>
          </p:cNvSpPr>
          <p:nvPr/>
        </p:nvSpPr>
        <p:spPr>
          <a:xfrm>
            <a:off x="7892489" y="327706"/>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30</a:t>
            </a:r>
            <a:endParaRPr lang="en-US" sz="3300" dirty="0">
              <a:solidFill>
                <a:schemeClr val="bg1"/>
              </a:solidFill>
              <a:latin typeface="Montserrat" charset="0"/>
              <a:ea typeface="Montserrat" charset="0"/>
              <a:cs typeface="Montserrat"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500" y="5341775"/>
            <a:ext cx="842952" cy="1069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2119638"/>
      </p:ext>
    </p:extLst>
  </p:cSld>
  <p:clrMapOvr>
    <a:masterClrMapping/>
  </p:clrMapOvr>
  <p:transition spd="slow">
    <p:pull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1" y="2476500"/>
            <a:ext cx="4233863" cy="3524250"/>
          </a:xfrm>
        </p:spPr>
        <p:txBody>
          <a:bodyPr>
            <a:normAutofit fontScale="92500" lnSpcReduction="10000"/>
          </a:bodyPr>
          <a:lstStyle/>
          <a:p>
            <a:pPr marL="0" indent="0">
              <a:buNone/>
            </a:pPr>
            <a:r>
              <a:rPr lang="en-GB" dirty="0" smtClean="0">
                <a:solidFill>
                  <a:srgbClr val="5F5F5F"/>
                </a:solidFill>
                <a:latin typeface="Montserrat" charset="0"/>
                <a:ea typeface="Montserrat" charset="0"/>
                <a:cs typeface="Montserrat" charset="0"/>
              </a:rPr>
              <a:t>NFPA 99 requires a healthcare facility’s governing body to designate patient care rooms within the facility</a:t>
            </a:r>
          </a:p>
          <a:p>
            <a:pPr marL="0" indent="0">
              <a:buNone/>
            </a:pPr>
            <a:r>
              <a:rPr lang="en-GB" dirty="0" smtClean="0">
                <a:solidFill>
                  <a:srgbClr val="5F5F5F"/>
                </a:solidFill>
                <a:latin typeface="Montserrat" charset="0"/>
                <a:ea typeface="Montserrat" charset="0"/>
                <a:cs typeface="Montserrat" charset="0"/>
              </a:rPr>
              <a:t>NFPA 1.3.4.1</a:t>
            </a:r>
          </a:p>
          <a:p>
            <a:pPr marL="0" indent="0">
              <a:buNone/>
            </a:pPr>
            <a:r>
              <a:rPr lang="en-US" dirty="0" smtClean="0">
                <a:solidFill>
                  <a:srgbClr val="5F5F5F"/>
                </a:solidFill>
                <a:latin typeface="Montserrat" charset="0"/>
                <a:ea typeface="Montserrat" charset="0"/>
                <a:cs typeface="Montserrat" charset="0"/>
              </a:rPr>
              <a:t>It </a:t>
            </a:r>
            <a:r>
              <a:rPr lang="en-US" dirty="0">
                <a:solidFill>
                  <a:srgbClr val="5F5F5F"/>
                </a:solidFill>
                <a:latin typeface="Montserrat" charset="0"/>
                <a:ea typeface="Montserrat" charset="0"/>
                <a:cs typeface="Montserrat" charset="0"/>
              </a:rPr>
              <a:t>will </a:t>
            </a:r>
            <a:r>
              <a:rPr lang="en-US" dirty="0" smtClean="0">
                <a:solidFill>
                  <a:srgbClr val="5F5F5F"/>
                </a:solidFill>
                <a:latin typeface="Montserrat" charset="0"/>
                <a:ea typeface="Montserrat" charset="0"/>
                <a:cs typeface="Montserrat" charset="0"/>
              </a:rPr>
              <a:t>develop medical </a:t>
            </a:r>
            <a:r>
              <a:rPr lang="en-US" dirty="0">
                <a:solidFill>
                  <a:srgbClr val="5F5F5F"/>
                </a:solidFill>
                <a:latin typeface="Montserrat" charset="0"/>
                <a:ea typeface="Montserrat" charset="0"/>
                <a:cs typeface="Montserrat" charset="0"/>
              </a:rPr>
              <a:t>device risk-assessment maintenance criteria</a:t>
            </a:r>
            <a:endParaRPr lang="en-GB" dirty="0">
              <a:solidFill>
                <a:srgbClr val="5F5F5F"/>
              </a:solidFill>
              <a:latin typeface="Montserrat" charset="0"/>
              <a:ea typeface="Montserrat" charset="0"/>
              <a:cs typeface="Montserrat" charset="0"/>
            </a:endParaRPr>
          </a:p>
        </p:txBody>
      </p:sp>
      <p:sp>
        <p:nvSpPr>
          <p:cNvPr id="4098" name="Rectangle 2"/>
          <p:cNvSpPr>
            <a:spLocks noGrp="1" noChangeArrowheads="1"/>
          </p:cNvSpPr>
          <p:nvPr>
            <p:ph type="title"/>
          </p:nvPr>
        </p:nvSpPr>
        <p:spPr>
          <a:xfrm>
            <a:off x="2786845" y="1982092"/>
            <a:ext cx="3843338" cy="42267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GB" b="1" dirty="0" smtClean="0">
                <a:solidFill>
                  <a:srgbClr val="5F5F5F"/>
                </a:solidFill>
                <a:latin typeface="Montserrat" charset="0"/>
                <a:ea typeface="Montserrat" charset="0"/>
                <a:cs typeface="Montserrat" charset="0"/>
              </a:rPr>
              <a:t>Classifications of Areas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763" y="2911080"/>
            <a:ext cx="2143125" cy="160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2092127" y="353752"/>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Standards &amp; Classifications</a:t>
            </a:r>
          </a:p>
        </p:txBody>
      </p:sp>
      <p:sp>
        <p:nvSpPr>
          <p:cNvPr id="6"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31</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167566334"/>
      </p:ext>
    </p:extLst>
  </p:cSld>
  <p:clrMapOvr>
    <a:masterClrMapping/>
  </p:clrMapOvr>
  <p:transition spd="slow">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3888" y="1709739"/>
            <a:ext cx="7886700" cy="28527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solidFill>
                  <a:schemeClr val="bg1"/>
                </a:solidFill>
                <a:latin typeface="Montserrat Black" charset="0"/>
                <a:ea typeface="Montserrat Black" charset="0"/>
                <a:cs typeface="Montserrat Black" charset="0"/>
              </a:rPr>
              <a:t>Scope of Presentation</a:t>
            </a:r>
            <a:endParaRPr lang="en-US" b="1" dirty="0">
              <a:solidFill>
                <a:schemeClr val="bg1"/>
              </a:solidFill>
              <a:latin typeface="Montserrat Black" charset="0"/>
              <a:ea typeface="Montserrat Black" charset="0"/>
              <a:cs typeface="Montserrat Black" charset="0"/>
            </a:endParaRPr>
          </a:p>
        </p:txBody>
      </p:sp>
      <p:sp>
        <p:nvSpPr>
          <p:cNvPr id="5" name="Title 1"/>
          <p:cNvSpPr txBox="1">
            <a:spLocks/>
          </p:cNvSpPr>
          <p:nvPr/>
        </p:nvSpPr>
        <p:spPr>
          <a:xfrm>
            <a:off x="7892489" y="350856"/>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05</a:t>
            </a:r>
            <a:endParaRPr lang="en-US" sz="3300" dirty="0">
              <a:solidFill>
                <a:schemeClr val="bg1"/>
              </a:solidFill>
              <a:latin typeface="Montserrat" charset="0"/>
              <a:ea typeface="Montserrat" charset="0"/>
              <a:cs typeface="Montserrat" charset="0"/>
            </a:endParaRPr>
          </a:p>
        </p:txBody>
      </p:sp>
      <p:sp>
        <p:nvSpPr>
          <p:cNvPr id="6" name="Title 1"/>
          <p:cNvSpPr txBox="1">
            <a:spLocks/>
          </p:cNvSpPr>
          <p:nvPr/>
        </p:nvSpPr>
        <p:spPr>
          <a:xfrm>
            <a:off x="2152895" y="350856"/>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Scope of Presentation</a:t>
            </a:r>
          </a:p>
        </p:txBody>
      </p:sp>
    </p:spTree>
    <p:extLst>
      <p:ext uri="{BB962C8B-B14F-4D97-AF65-F5344CB8AC3E}">
        <p14:creationId xmlns:p14="http://schemas.microsoft.com/office/powerpoint/2010/main" val="1740163195"/>
      </p:ext>
    </p:extLst>
  </p:cSld>
  <p:clrMapOvr>
    <a:masterClrMapping/>
  </p:clrMapOvr>
  <p:transition spd="slow">
    <p:pull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1" y="2476500"/>
            <a:ext cx="4233863" cy="3524250"/>
          </a:xfrm>
        </p:spPr>
        <p:txBody>
          <a:bodyPr>
            <a:normAutofit fontScale="92500" lnSpcReduction="10000"/>
          </a:bodyPr>
          <a:lstStyle/>
          <a:p>
            <a:pPr marL="0" indent="0">
              <a:buNone/>
            </a:pPr>
            <a:r>
              <a:rPr lang="en-GB" dirty="0" smtClean="0">
                <a:solidFill>
                  <a:srgbClr val="5F5F5F"/>
                </a:solidFill>
                <a:latin typeface="Montserrat" charset="0"/>
                <a:ea typeface="Montserrat" charset="0"/>
                <a:cs typeface="Montserrat" charset="0"/>
              </a:rPr>
              <a:t>NFPA 99 requires a healthcare facility’s governing body to designate patient care rooms within the facility</a:t>
            </a:r>
          </a:p>
          <a:p>
            <a:pPr marL="0" indent="0">
              <a:buNone/>
            </a:pPr>
            <a:r>
              <a:rPr lang="en-GB" dirty="0" smtClean="0">
                <a:solidFill>
                  <a:srgbClr val="5F5F5F"/>
                </a:solidFill>
                <a:latin typeface="Montserrat" charset="0"/>
                <a:ea typeface="Montserrat" charset="0"/>
                <a:cs typeface="Montserrat" charset="0"/>
              </a:rPr>
              <a:t>NFPA 1.3.4.1</a:t>
            </a:r>
          </a:p>
          <a:p>
            <a:pPr marL="0" indent="0">
              <a:buNone/>
            </a:pPr>
            <a:r>
              <a:rPr lang="en-US" dirty="0" smtClean="0">
                <a:solidFill>
                  <a:srgbClr val="5F5F5F"/>
                </a:solidFill>
                <a:latin typeface="Montserrat" charset="0"/>
                <a:ea typeface="Montserrat" charset="0"/>
                <a:cs typeface="Montserrat" charset="0"/>
              </a:rPr>
              <a:t>It </a:t>
            </a:r>
            <a:r>
              <a:rPr lang="en-US" dirty="0">
                <a:solidFill>
                  <a:srgbClr val="5F5F5F"/>
                </a:solidFill>
                <a:latin typeface="Montserrat" charset="0"/>
                <a:ea typeface="Montserrat" charset="0"/>
                <a:cs typeface="Montserrat" charset="0"/>
              </a:rPr>
              <a:t>will </a:t>
            </a:r>
            <a:r>
              <a:rPr lang="en-US" dirty="0" smtClean="0">
                <a:solidFill>
                  <a:srgbClr val="5F5F5F"/>
                </a:solidFill>
                <a:latin typeface="Montserrat" charset="0"/>
                <a:ea typeface="Montserrat" charset="0"/>
                <a:cs typeface="Montserrat" charset="0"/>
              </a:rPr>
              <a:t>develop medical </a:t>
            </a:r>
            <a:r>
              <a:rPr lang="en-US" dirty="0">
                <a:solidFill>
                  <a:srgbClr val="5F5F5F"/>
                </a:solidFill>
                <a:latin typeface="Montserrat" charset="0"/>
                <a:ea typeface="Montserrat" charset="0"/>
                <a:cs typeface="Montserrat" charset="0"/>
              </a:rPr>
              <a:t>device risk-assessment maintenance criteria</a:t>
            </a:r>
            <a:endParaRPr lang="en-GB" dirty="0">
              <a:solidFill>
                <a:srgbClr val="5F5F5F"/>
              </a:solidFill>
              <a:latin typeface="Montserrat" charset="0"/>
              <a:ea typeface="Montserrat" charset="0"/>
              <a:cs typeface="Montserrat" charset="0"/>
            </a:endParaRPr>
          </a:p>
        </p:txBody>
      </p:sp>
      <p:sp>
        <p:nvSpPr>
          <p:cNvPr id="4098" name="Rectangle 2"/>
          <p:cNvSpPr>
            <a:spLocks noGrp="1" noChangeArrowheads="1"/>
          </p:cNvSpPr>
          <p:nvPr>
            <p:ph type="title"/>
          </p:nvPr>
        </p:nvSpPr>
        <p:spPr>
          <a:xfrm>
            <a:off x="2786845" y="1982092"/>
            <a:ext cx="3843338" cy="42267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GB" b="1" dirty="0" smtClean="0">
                <a:solidFill>
                  <a:srgbClr val="5F5F5F"/>
                </a:solidFill>
                <a:latin typeface="Montserrat" charset="0"/>
                <a:ea typeface="Montserrat" charset="0"/>
                <a:cs typeface="Montserrat" charset="0"/>
              </a:rPr>
              <a:t>Classifications of Areas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763" y="2911080"/>
            <a:ext cx="2143125" cy="160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2092127" y="353753"/>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Standards &amp; Classifications</a:t>
            </a:r>
          </a:p>
        </p:txBody>
      </p:sp>
      <p:sp>
        <p:nvSpPr>
          <p:cNvPr id="6" name="Title 1"/>
          <p:cNvSpPr txBox="1">
            <a:spLocks/>
          </p:cNvSpPr>
          <p:nvPr/>
        </p:nvSpPr>
        <p:spPr>
          <a:xfrm>
            <a:off x="7892489" y="327709"/>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32</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562580055"/>
      </p:ext>
    </p:extLst>
  </p:cSld>
  <p:clrMapOvr>
    <a:masterClrMapping/>
  </p:clrMapOvr>
  <p:transition spd="slow">
    <p:pull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5F5F5F"/>
                </a:solidFill>
                <a:latin typeface="Montserrat" charset="0"/>
                <a:ea typeface="Montserrat" charset="0"/>
                <a:cs typeface="Montserrat" charset="0"/>
              </a:rPr>
              <a:t>A room in which the failure of equipment or a system is likely to cause major injury or death of patients or caregivers.</a:t>
            </a:r>
          </a:p>
          <a:p>
            <a:pPr lvl="1"/>
            <a:r>
              <a:rPr lang="en-US" dirty="0" smtClean="0">
                <a:solidFill>
                  <a:srgbClr val="5F5F5F"/>
                </a:solidFill>
                <a:latin typeface="Montserrat" charset="0"/>
                <a:ea typeface="Montserrat" charset="0"/>
                <a:cs typeface="Montserrat" charset="0"/>
              </a:rPr>
              <a:t>ICU</a:t>
            </a:r>
          </a:p>
          <a:p>
            <a:pPr lvl="1"/>
            <a:r>
              <a:rPr lang="en-US" dirty="0" smtClean="0">
                <a:solidFill>
                  <a:srgbClr val="5F5F5F"/>
                </a:solidFill>
                <a:latin typeface="Montserrat" charset="0"/>
                <a:ea typeface="Montserrat" charset="0"/>
                <a:cs typeface="Montserrat" charset="0"/>
              </a:rPr>
              <a:t>CCU</a:t>
            </a:r>
          </a:p>
          <a:p>
            <a:pPr lvl="1"/>
            <a:r>
              <a:rPr lang="en-US" dirty="0" smtClean="0">
                <a:solidFill>
                  <a:srgbClr val="5F5F5F"/>
                </a:solidFill>
                <a:latin typeface="Montserrat" charset="0"/>
                <a:ea typeface="Montserrat" charset="0"/>
                <a:cs typeface="Montserrat" charset="0"/>
              </a:rPr>
              <a:t>Cath Labs</a:t>
            </a:r>
          </a:p>
          <a:p>
            <a:pPr lvl="1"/>
            <a:r>
              <a:rPr lang="en-US" dirty="0" smtClean="0">
                <a:solidFill>
                  <a:srgbClr val="5F5F5F"/>
                </a:solidFill>
                <a:latin typeface="Montserrat" charset="0"/>
                <a:ea typeface="Montserrat" charset="0"/>
                <a:cs typeface="Montserrat" charset="0"/>
              </a:rPr>
              <a:t>OR</a:t>
            </a:r>
          </a:p>
          <a:p>
            <a:pPr lvl="1"/>
            <a:r>
              <a:rPr lang="en-US" dirty="0" smtClean="0">
                <a:solidFill>
                  <a:srgbClr val="5F5F5F"/>
                </a:solidFill>
                <a:latin typeface="Montserrat" charset="0"/>
                <a:ea typeface="Montserrat" charset="0"/>
                <a:cs typeface="Montserrat" charset="0"/>
              </a:rPr>
              <a:t>ER</a:t>
            </a:r>
          </a:p>
        </p:txBody>
      </p:sp>
      <p:sp>
        <p:nvSpPr>
          <p:cNvPr id="3" name="Title 2"/>
          <p:cNvSpPr>
            <a:spLocks noGrp="1"/>
          </p:cNvSpPr>
          <p:nvPr>
            <p:ph type="title"/>
          </p:nvPr>
        </p:nvSpPr>
        <p:spPr>
          <a:xfrm>
            <a:off x="3377181" y="1605228"/>
            <a:ext cx="4584700" cy="422672"/>
          </a:xfrm>
        </p:spPr>
        <p:txBody>
          <a:bodyPr/>
          <a:lstStyle/>
          <a:p>
            <a:r>
              <a:rPr lang="en-US" dirty="0" smtClean="0">
                <a:solidFill>
                  <a:srgbClr val="5F5F5F"/>
                </a:solidFill>
                <a:latin typeface="Montserrat" charset="0"/>
                <a:ea typeface="Montserrat" charset="0"/>
                <a:cs typeface="Montserrat" charset="0"/>
              </a:rPr>
              <a:t>Category 1</a:t>
            </a:r>
            <a:endParaRPr lang="en-US" dirty="0">
              <a:solidFill>
                <a:srgbClr val="5F5F5F"/>
              </a:solidFill>
              <a:latin typeface="Montserrat" charset="0"/>
              <a:ea typeface="Montserrat" charset="0"/>
              <a:cs typeface="Montserrat" charset="0"/>
            </a:endParaRPr>
          </a:p>
        </p:txBody>
      </p:sp>
      <p:sp>
        <p:nvSpPr>
          <p:cNvPr id="4" name="Text Placeholder 3"/>
          <p:cNvSpPr>
            <a:spLocks noGrp="1"/>
          </p:cNvSpPr>
          <p:nvPr>
            <p:ph type="body" idx="13"/>
          </p:nvPr>
        </p:nvSpPr>
        <p:spPr>
          <a:xfrm>
            <a:off x="210459" y="2255069"/>
            <a:ext cx="6489700" cy="269081"/>
          </a:xfrm>
        </p:spPr>
        <p:txBody>
          <a:bodyPr>
            <a:normAutofit fontScale="85000" lnSpcReduction="20000"/>
          </a:bodyPr>
          <a:lstStyle/>
          <a:p>
            <a:r>
              <a:rPr lang="en-US" dirty="0" smtClean="0">
                <a:solidFill>
                  <a:srgbClr val="5F5F5F"/>
                </a:solidFill>
                <a:latin typeface="Montserrat" charset="0"/>
                <a:ea typeface="Montserrat" charset="0"/>
                <a:cs typeface="Montserrat" charset="0"/>
              </a:rPr>
              <a:t>NFPA 99</a:t>
            </a:r>
            <a:endParaRPr lang="en-US" dirty="0">
              <a:solidFill>
                <a:srgbClr val="5F5F5F"/>
              </a:solidFill>
              <a:latin typeface="Montserrat" charset="0"/>
              <a:ea typeface="Montserrat" charset="0"/>
              <a:cs typeface="Montserrat" charset="0"/>
            </a:endParaRPr>
          </a:p>
        </p:txBody>
      </p:sp>
      <p:sp>
        <p:nvSpPr>
          <p:cNvPr id="5" name="Title 1"/>
          <p:cNvSpPr txBox="1">
            <a:spLocks/>
          </p:cNvSpPr>
          <p:nvPr/>
        </p:nvSpPr>
        <p:spPr>
          <a:xfrm>
            <a:off x="2092127" y="353752"/>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Standards &amp; Classifications</a:t>
            </a:r>
          </a:p>
        </p:txBody>
      </p:sp>
      <p:sp>
        <p:nvSpPr>
          <p:cNvPr id="6"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33</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936314321"/>
      </p:ext>
    </p:extLst>
  </p:cSld>
  <p:clrMapOvr>
    <a:masterClrMapping/>
  </p:clrMapOvr>
  <p:transition spd="slow">
    <p:pull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5F5F5F"/>
                </a:solidFill>
                <a:latin typeface="Montserrat" charset="0"/>
                <a:ea typeface="Montserrat" charset="0"/>
                <a:cs typeface="Montserrat" charset="0"/>
              </a:rPr>
              <a:t>A room in which failure of equipment or a system is likely to cause minor injury to patients or caregivers.</a:t>
            </a:r>
          </a:p>
          <a:p>
            <a:pPr lvl="1"/>
            <a:r>
              <a:rPr lang="en-US" dirty="0" smtClean="0">
                <a:solidFill>
                  <a:srgbClr val="5F5F5F"/>
                </a:solidFill>
                <a:latin typeface="Montserrat" charset="0"/>
                <a:ea typeface="Montserrat" charset="0"/>
                <a:cs typeface="Montserrat" charset="0"/>
              </a:rPr>
              <a:t>Inpatient bedrooms</a:t>
            </a:r>
          </a:p>
          <a:p>
            <a:pPr lvl="1"/>
            <a:r>
              <a:rPr lang="en-US" dirty="0" smtClean="0">
                <a:solidFill>
                  <a:srgbClr val="5F5F5F"/>
                </a:solidFill>
                <a:latin typeface="Montserrat" charset="0"/>
                <a:ea typeface="Montserrat" charset="0"/>
                <a:cs typeface="Montserrat" charset="0"/>
              </a:rPr>
              <a:t>Dialysis Rooms</a:t>
            </a:r>
          </a:p>
          <a:p>
            <a:pPr lvl="1"/>
            <a:r>
              <a:rPr lang="en-US" dirty="0" smtClean="0">
                <a:solidFill>
                  <a:srgbClr val="5F5F5F"/>
                </a:solidFill>
                <a:latin typeface="Montserrat" charset="0"/>
                <a:ea typeface="Montserrat" charset="0"/>
                <a:cs typeface="Montserrat" charset="0"/>
              </a:rPr>
              <a:t>Procedural Rooms</a:t>
            </a:r>
            <a:endParaRPr lang="en-US" dirty="0">
              <a:solidFill>
                <a:srgbClr val="5F5F5F"/>
              </a:solidFill>
              <a:latin typeface="Montserrat" charset="0"/>
              <a:ea typeface="Montserrat" charset="0"/>
              <a:cs typeface="Montserrat" charset="0"/>
            </a:endParaRPr>
          </a:p>
        </p:txBody>
      </p:sp>
      <p:sp>
        <p:nvSpPr>
          <p:cNvPr id="3" name="Title 2"/>
          <p:cNvSpPr>
            <a:spLocks noGrp="1"/>
          </p:cNvSpPr>
          <p:nvPr>
            <p:ph type="title"/>
          </p:nvPr>
        </p:nvSpPr>
        <p:spPr>
          <a:xfrm>
            <a:off x="3450543" y="1609585"/>
            <a:ext cx="4584700" cy="422672"/>
          </a:xfrm>
        </p:spPr>
        <p:txBody>
          <a:bodyPr/>
          <a:lstStyle/>
          <a:p>
            <a:r>
              <a:rPr lang="en-US" dirty="0" smtClean="0">
                <a:solidFill>
                  <a:srgbClr val="5F5F5F"/>
                </a:solidFill>
                <a:latin typeface="Montserrat" charset="0"/>
                <a:ea typeface="Montserrat" charset="0"/>
                <a:cs typeface="Montserrat" charset="0"/>
              </a:rPr>
              <a:t>Category 2</a:t>
            </a:r>
            <a:endParaRPr lang="en-US" dirty="0">
              <a:solidFill>
                <a:srgbClr val="5F5F5F"/>
              </a:solidFill>
              <a:latin typeface="Montserrat" charset="0"/>
              <a:ea typeface="Montserrat" charset="0"/>
              <a:cs typeface="Montserrat" charset="0"/>
            </a:endParaRPr>
          </a:p>
        </p:txBody>
      </p:sp>
      <p:sp>
        <p:nvSpPr>
          <p:cNvPr id="4" name="Text Placeholder 3"/>
          <p:cNvSpPr>
            <a:spLocks noGrp="1"/>
          </p:cNvSpPr>
          <p:nvPr>
            <p:ph type="body" idx="13"/>
          </p:nvPr>
        </p:nvSpPr>
        <p:spPr>
          <a:xfrm>
            <a:off x="210459" y="2252177"/>
            <a:ext cx="6489700" cy="269081"/>
          </a:xfrm>
        </p:spPr>
        <p:txBody>
          <a:bodyPr>
            <a:normAutofit fontScale="85000" lnSpcReduction="20000"/>
          </a:bodyPr>
          <a:lstStyle/>
          <a:p>
            <a:r>
              <a:rPr lang="en-US" dirty="0" smtClean="0">
                <a:solidFill>
                  <a:srgbClr val="5F5F5F"/>
                </a:solidFill>
                <a:latin typeface="Montserrat" charset="0"/>
                <a:ea typeface="Montserrat" charset="0"/>
                <a:cs typeface="Montserrat" charset="0"/>
              </a:rPr>
              <a:t>NFPA 99</a:t>
            </a:r>
            <a:endParaRPr lang="en-US" dirty="0">
              <a:solidFill>
                <a:srgbClr val="5F5F5F"/>
              </a:solidFill>
              <a:latin typeface="Montserrat" charset="0"/>
              <a:ea typeface="Montserrat" charset="0"/>
              <a:cs typeface="Montserrat" charset="0"/>
            </a:endParaRPr>
          </a:p>
        </p:txBody>
      </p:sp>
      <p:sp>
        <p:nvSpPr>
          <p:cNvPr id="5" name="Title 1"/>
          <p:cNvSpPr txBox="1">
            <a:spLocks/>
          </p:cNvSpPr>
          <p:nvPr/>
        </p:nvSpPr>
        <p:spPr>
          <a:xfrm>
            <a:off x="2092127" y="353750"/>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Standards &amp; Classifications</a:t>
            </a:r>
          </a:p>
        </p:txBody>
      </p:sp>
      <p:sp>
        <p:nvSpPr>
          <p:cNvPr id="6" name="Title 1"/>
          <p:cNvSpPr txBox="1">
            <a:spLocks/>
          </p:cNvSpPr>
          <p:nvPr/>
        </p:nvSpPr>
        <p:spPr>
          <a:xfrm>
            <a:off x="7892489" y="327706"/>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34</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2022111478"/>
      </p:ext>
    </p:extLst>
  </p:cSld>
  <p:clrMapOvr>
    <a:masterClrMapping/>
  </p:clrMapOvr>
  <p:transition spd="slow">
    <p:pull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solidFill>
                  <a:srgbClr val="5F5F5F"/>
                </a:solidFill>
                <a:latin typeface="Montserrat" charset="0"/>
                <a:ea typeface="Montserrat" charset="0"/>
                <a:cs typeface="Montserrat" charset="0"/>
              </a:rPr>
              <a:t>A room in which failure of equipment or a system </a:t>
            </a:r>
            <a:r>
              <a:rPr lang="en-US" dirty="0" smtClean="0">
                <a:solidFill>
                  <a:srgbClr val="5F5F5F"/>
                </a:solidFill>
                <a:latin typeface="Montserrat" charset="0"/>
                <a:ea typeface="Montserrat" charset="0"/>
                <a:cs typeface="Montserrat" charset="0"/>
              </a:rPr>
              <a:t>is NOT </a:t>
            </a:r>
            <a:r>
              <a:rPr lang="en-US" dirty="0">
                <a:solidFill>
                  <a:srgbClr val="5F5F5F"/>
                </a:solidFill>
                <a:latin typeface="Montserrat" charset="0"/>
                <a:ea typeface="Montserrat" charset="0"/>
                <a:cs typeface="Montserrat" charset="0"/>
              </a:rPr>
              <a:t>likely to </a:t>
            </a:r>
            <a:r>
              <a:rPr lang="en-US" dirty="0" smtClean="0">
                <a:solidFill>
                  <a:srgbClr val="5F5F5F"/>
                </a:solidFill>
                <a:latin typeface="Montserrat" charset="0"/>
                <a:ea typeface="Montserrat" charset="0"/>
                <a:cs typeface="Montserrat" charset="0"/>
              </a:rPr>
              <a:t>cause injury </a:t>
            </a:r>
            <a:r>
              <a:rPr lang="en-US" dirty="0">
                <a:solidFill>
                  <a:srgbClr val="5F5F5F"/>
                </a:solidFill>
                <a:latin typeface="Montserrat" charset="0"/>
                <a:ea typeface="Montserrat" charset="0"/>
                <a:cs typeface="Montserrat" charset="0"/>
              </a:rPr>
              <a:t>to patients or caregivers</a:t>
            </a:r>
            <a:r>
              <a:rPr lang="en-US" dirty="0" smtClean="0">
                <a:solidFill>
                  <a:srgbClr val="5F5F5F"/>
                </a:solidFill>
                <a:latin typeface="Montserrat" charset="0"/>
                <a:ea typeface="Montserrat" charset="0"/>
                <a:cs typeface="Montserrat" charset="0"/>
              </a:rPr>
              <a:t>.</a:t>
            </a:r>
          </a:p>
          <a:p>
            <a:pPr lvl="1"/>
            <a:r>
              <a:rPr lang="en-US" dirty="0" smtClean="0">
                <a:solidFill>
                  <a:srgbClr val="5F5F5F"/>
                </a:solidFill>
                <a:latin typeface="Montserrat" charset="0"/>
                <a:ea typeface="Montserrat" charset="0"/>
                <a:cs typeface="Montserrat" charset="0"/>
              </a:rPr>
              <a:t>Exam Rooms</a:t>
            </a:r>
          </a:p>
          <a:p>
            <a:pPr lvl="1"/>
            <a:r>
              <a:rPr lang="en-US" dirty="0" smtClean="0">
                <a:solidFill>
                  <a:srgbClr val="5F5F5F"/>
                </a:solidFill>
                <a:latin typeface="Montserrat" charset="0"/>
                <a:ea typeface="Montserrat" charset="0"/>
                <a:cs typeface="Montserrat" charset="0"/>
              </a:rPr>
              <a:t>Dental Office</a:t>
            </a:r>
            <a:endParaRPr lang="en-US" dirty="0">
              <a:solidFill>
                <a:srgbClr val="5F5F5F"/>
              </a:solidFill>
              <a:latin typeface="Montserrat" charset="0"/>
              <a:ea typeface="Montserrat" charset="0"/>
              <a:cs typeface="Montserrat" charset="0"/>
            </a:endParaRPr>
          </a:p>
          <a:p>
            <a:endParaRPr lang="en-US" dirty="0">
              <a:solidFill>
                <a:srgbClr val="5F5F5F"/>
              </a:solidFill>
              <a:latin typeface="Montserrat" charset="0"/>
              <a:ea typeface="Montserrat" charset="0"/>
              <a:cs typeface="Montserrat" charset="0"/>
            </a:endParaRPr>
          </a:p>
        </p:txBody>
      </p:sp>
      <p:sp>
        <p:nvSpPr>
          <p:cNvPr id="3" name="Title 2"/>
          <p:cNvSpPr>
            <a:spLocks noGrp="1"/>
          </p:cNvSpPr>
          <p:nvPr>
            <p:ph type="title"/>
          </p:nvPr>
        </p:nvSpPr>
        <p:spPr>
          <a:xfrm>
            <a:off x="3285603" y="1735241"/>
            <a:ext cx="4584700" cy="422672"/>
          </a:xfrm>
        </p:spPr>
        <p:txBody>
          <a:bodyPr/>
          <a:lstStyle/>
          <a:p>
            <a:r>
              <a:rPr lang="en-US" dirty="0" smtClean="0">
                <a:solidFill>
                  <a:srgbClr val="5F5F5F"/>
                </a:solidFill>
                <a:latin typeface="Montserrat" charset="0"/>
                <a:ea typeface="Montserrat" charset="0"/>
                <a:cs typeface="Montserrat" charset="0"/>
              </a:rPr>
              <a:t>Category 3</a:t>
            </a:r>
            <a:endParaRPr lang="en-US" dirty="0">
              <a:solidFill>
                <a:srgbClr val="5F5F5F"/>
              </a:solidFill>
              <a:latin typeface="Montserrat" charset="0"/>
              <a:ea typeface="Montserrat" charset="0"/>
              <a:cs typeface="Montserrat" charset="0"/>
            </a:endParaRPr>
          </a:p>
        </p:txBody>
      </p:sp>
      <p:sp>
        <p:nvSpPr>
          <p:cNvPr id="4" name="Text Placeholder 3"/>
          <p:cNvSpPr>
            <a:spLocks noGrp="1"/>
          </p:cNvSpPr>
          <p:nvPr>
            <p:ph type="body" idx="13"/>
          </p:nvPr>
        </p:nvSpPr>
        <p:spPr>
          <a:xfrm>
            <a:off x="219141" y="2301370"/>
            <a:ext cx="6489700" cy="269081"/>
          </a:xfrm>
        </p:spPr>
        <p:txBody>
          <a:bodyPr>
            <a:normAutofit fontScale="85000" lnSpcReduction="20000"/>
          </a:bodyPr>
          <a:lstStyle/>
          <a:p>
            <a:r>
              <a:rPr lang="en-US" dirty="0" smtClean="0">
                <a:solidFill>
                  <a:srgbClr val="5F5F5F"/>
                </a:solidFill>
                <a:latin typeface="Montserrat" charset="0"/>
                <a:ea typeface="Montserrat" charset="0"/>
                <a:cs typeface="Montserrat" charset="0"/>
              </a:rPr>
              <a:t>NFPA 99</a:t>
            </a:r>
            <a:endParaRPr lang="en-US" dirty="0">
              <a:solidFill>
                <a:srgbClr val="5F5F5F"/>
              </a:solidFill>
              <a:latin typeface="Montserrat" charset="0"/>
              <a:ea typeface="Montserrat" charset="0"/>
              <a:cs typeface="Montserrat" charset="0"/>
            </a:endParaRPr>
          </a:p>
        </p:txBody>
      </p:sp>
      <p:sp>
        <p:nvSpPr>
          <p:cNvPr id="5" name="Title 1"/>
          <p:cNvSpPr txBox="1">
            <a:spLocks/>
          </p:cNvSpPr>
          <p:nvPr/>
        </p:nvSpPr>
        <p:spPr>
          <a:xfrm>
            <a:off x="2092127" y="353752"/>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Standards &amp; Classifications</a:t>
            </a:r>
          </a:p>
        </p:txBody>
      </p:sp>
      <p:sp>
        <p:nvSpPr>
          <p:cNvPr id="6"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35</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1698896971"/>
      </p:ext>
    </p:extLst>
  </p:cSld>
  <p:clrMapOvr>
    <a:masterClrMapping/>
  </p:clrMapOvr>
  <p:transition spd="slow">
    <p:pull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5F5F5F"/>
                </a:solidFill>
                <a:latin typeface="Montserrat" charset="0"/>
                <a:ea typeface="Montserrat" charset="0"/>
                <a:cs typeface="Montserrat" charset="0"/>
              </a:rPr>
              <a:t>A room in which failure of equipment or a system is not likely to have a physical impact on patients or caregivers.</a:t>
            </a:r>
          </a:p>
          <a:p>
            <a:pPr lvl="1"/>
            <a:r>
              <a:rPr lang="en-US" dirty="0">
                <a:solidFill>
                  <a:srgbClr val="5F5F5F"/>
                </a:solidFill>
                <a:latin typeface="Montserrat" charset="0"/>
                <a:ea typeface="Montserrat" charset="0"/>
                <a:cs typeface="Montserrat" charset="0"/>
              </a:rPr>
              <a:t>Labs</a:t>
            </a:r>
          </a:p>
          <a:p>
            <a:pPr lvl="1"/>
            <a:r>
              <a:rPr lang="en-US" dirty="0">
                <a:solidFill>
                  <a:srgbClr val="5F5F5F"/>
                </a:solidFill>
                <a:latin typeface="Montserrat" charset="0"/>
                <a:ea typeface="Montserrat" charset="0"/>
                <a:cs typeface="Montserrat" charset="0"/>
              </a:rPr>
              <a:t>Waiting Rooms</a:t>
            </a:r>
          </a:p>
          <a:p>
            <a:pPr lvl="1"/>
            <a:r>
              <a:rPr lang="en-US" dirty="0">
                <a:solidFill>
                  <a:srgbClr val="5F5F5F"/>
                </a:solidFill>
                <a:latin typeface="Montserrat" charset="0"/>
                <a:ea typeface="Montserrat" charset="0"/>
                <a:cs typeface="Montserrat" charset="0"/>
              </a:rPr>
              <a:t>Morgues </a:t>
            </a:r>
            <a:r>
              <a:rPr lang="en-US" dirty="0" smtClean="0">
                <a:solidFill>
                  <a:srgbClr val="5F5F5F"/>
                </a:solidFill>
                <a:latin typeface="Montserrat" charset="0"/>
                <a:ea typeface="Montserrat" charset="0"/>
                <a:cs typeface="Montserrat" charset="0"/>
              </a:rPr>
              <a:t>	</a:t>
            </a:r>
            <a:endParaRPr lang="en-US" dirty="0">
              <a:solidFill>
                <a:srgbClr val="5F5F5F"/>
              </a:solidFill>
              <a:latin typeface="Montserrat" charset="0"/>
              <a:ea typeface="Montserrat" charset="0"/>
              <a:cs typeface="Montserrat" charset="0"/>
            </a:endParaRPr>
          </a:p>
        </p:txBody>
      </p:sp>
      <p:sp>
        <p:nvSpPr>
          <p:cNvPr id="3" name="Title 2"/>
          <p:cNvSpPr>
            <a:spLocks noGrp="1"/>
          </p:cNvSpPr>
          <p:nvPr>
            <p:ph type="title"/>
          </p:nvPr>
        </p:nvSpPr>
        <p:spPr>
          <a:xfrm>
            <a:off x="3250878" y="1755496"/>
            <a:ext cx="4584700" cy="422672"/>
          </a:xfrm>
        </p:spPr>
        <p:txBody>
          <a:bodyPr/>
          <a:lstStyle/>
          <a:p>
            <a:r>
              <a:rPr lang="en-US" dirty="0" smtClean="0">
                <a:solidFill>
                  <a:srgbClr val="5F5F5F"/>
                </a:solidFill>
                <a:latin typeface="Montserrat" charset="0"/>
                <a:ea typeface="Montserrat" charset="0"/>
                <a:cs typeface="Montserrat" charset="0"/>
              </a:rPr>
              <a:t>Category 4</a:t>
            </a:r>
            <a:endParaRPr lang="en-US" dirty="0">
              <a:solidFill>
                <a:srgbClr val="5F5F5F"/>
              </a:solidFill>
              <a:latin typeface="Montserrat" charset="0"/>
              <a:ea typeface="Montserrat" charset="0"/>
              <a:cs typeface="Montserrat" charset="0"/>
            </a:endParaRPr>
          </a:p>
        </p:txBody>
      </p:sp>
      <p:sp>
        <p:nvSpPr>
          <p:cNvPr id="4" name="Text Placeholder 3"/>
          <p:cNvSpPr>
            <a:spLocks noGrp="1"/>
          </p:cNvSpPr>
          <p:nvPr>
            <p:ph type="body" idx="13"/>
          </p:nvPr>
        </p:nvSpPr>
        <p:spPr>
          <a:xfrm>
            <a:off x="210459" y="2214558"/>
            <a:ext cx="6489700" cy="269081"/>
          </a:xfrm>
        </p:spPr>
        <p:txBody>
          <a:bodyPr>
            <a:normAutofit fontScale="85000" lnSpcReduction="20000"/>
          </a:bodyPr>
          <a:lstStyle/>
          <a:p>
            <a:r>
              <a:rPr lang="en-US" dirty="0" smtClean="0">
                <a:solidFill>
                  <a:srgbClr val="5F5F5F"/>
                </a:solidFill>
                <a:latin typeface="Montserrat" charset="0"/>
                <a:ea typeface="Montserrat" charset="0"/>
                <a:cs typeface="Montserrat" charset="0"/>
              </a:rPr>
              <a:t>NFPA 99</a:t>
            </a:r>
            <a:endParaRPr lang="en-US" dirty="0">
              <a:solidFill>
                <a:srgbClr val="5F5F5F"/>
              </a:solidFill>
              <a:latin typeface="Montserrat" charset="0"/>
              <a:ea typeface="Montserrat" charset="0"/>
              <a:cs typeface="Montserrat" charset="0"/>
            </a:endParaRPr>
          </a:p>
        </p:txBody>
      </p:sp>
      <p:sp>
        <p:nvSpPr>
          <p:cNvPr id="5" name="Title 1"/>
          <p:cNvSpPr txBox="1">
            <a:spLocks/>
          </p:cNvSpPr>
          <p:nvPr/>
        </p:nvSpPr>
        <p:spPr>
          <a:xfrm>
            <a:off x="2092127" y="353752"/>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Standards &amp; Classifications</a:t>
            </a:r>
          </a:p>
        </p:txBody>
      </p:sp>
      <p:sp>
        <p:nvSpPr>
          <p:cNvPr id="6"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36</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418821085"/>
      </p:ext>
    </p:extLst>
  </p:cSld>
  <p:clrMapOvr>
    <a:masterClrMapping/>
  </p:clrMapOvr>
  <p:transition spd="slow">
    <p:pull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5F5F5F"/>
                </a:solidFill>
                <a:latin typeface="Montserrat" charset="0"/>
                <a:ea typeface="Montserrat" charset="0"/>
                <a:cs typeface="Montserrat" charset="0"/>
              </a:rPr>
              <a:t>Class II -  </a:t>
            </a:r>
            <a:r>
              <a:rPr lang="en-US" dirty="0">
                <a:solidFill>
                  <a:srgbClr val="5F5F5F"/>
                </a:solidFill>
                <a:latin typeface="Montserrat" charset="0"/>
                <a:ea typeface="Montserrat" charset="0"/>
                <a:cs typeface="Montserrat" charset="0"/>
              </a:rPr>
              <a:t>Double insulated appliances shall be permitted to have 2 conductor cords and shall be rated as Class II devices </a:t>
            </a:r>
            <a:endParaRPr lang="en-US" dirty="0" smtClean="0">
              <a:solidFill>
                <a:srgbClr val="5F5F5F"/>
              </a:solidFill>
              <a:latin typeface="Montserrat" charset="0"/>
              <a:ea typeface="Montserrat" charset="0"/>
              <a:cs typeface="Montserrat" charset="0"/>
            </a:endParaRPr>
          </a:p>
          <a:p>
            <a:r>
              <a:rPr lang="en-US" dirty="0" smtClean="0">
                <a:solidFill>
                  <a:srgbClr val="5F5F5F"/>
                </a:solidFill>
                <a:latin typeface="Montserrat" charset="0"/>
                <a:ea typeface="Montserrat" charset="0"/>
                <a:cs typeface="Montserrat" charset="0"/>
              </a:rPr>
              <a:t>Class II equipment is permitted to have two prong cords in the patient care vicinity</a:t>
            </a:r>
            <a:endParaRPr lang="en-US" dirty="0">
              <a:solidFill>
                <a:srgbClr val="5F5F5F"/>
              </a:solidFill>
              <a:latin typeface="Montserrat" charset="0"/>
              <a:ea typeface="Montserrat" charset="0"/>
              <a:cs typeface="Montserrat" charset="0"/>
            </a:endParaRPr>
          </a:p>
        </p:txBody>
      </p:sp>
      <p:sp>
        <p:nvSpPr>
          <p:cNvPr id="3" name="Title 2"/>
          <p:cNvSpPr>
            <a:spLocks noGrp="1"/>
          </p:cNvSpPr>
          <p:nvPr>
            <p:ph type="title"/>
          </p:nvPr>
        </p:nvSpPr>
        <p:spPr>
          <a:xfrm>
            <a:off x="3164070" y="1706307"/>
            <a:ext cx="4584700" cy="422672"/>
          </a:xfrm>
        </p:spPr>
        <p:txBody>
          <a:bodyPr/>
          <a:lstStyle/>
          <a:p>
            <a:r>
              <a:rPr lang="en-US" dirty="0" smtClean="0">
                <a:solidFill>
                  <a:srgbClr val="5F5F5F"/>
                </a:solidFill>
                <a:latin typeface="Montserrat" charset="0"/>
                <a:ea typeface="Montserrat" charset="0"/>
                <a:cs typeface="Montserrat" charset="0"/>
              </a:rPr>
              <a:t>Classification </a:t>
            </a:r>
            <a:endParaRPr lang="en-US" dirty="0">
              <a:solidFill>
                <a:srgbClr val="5F5F5F"/>
              </a:solidFill>
              <a:latin typeface="Montserrat" charset="0"/>
              <a:ea typeface="Montserrat" charset="0"/>
              <a:cs typeface="Montserrat" charset="0"/>
            </a:endParaRPr>
          </a:p>
        </p:txBody>
      </p:sp>
      <p:sp>
        <p:nvSpPr>
          <p:cNvPr id="4" name="Text Placeholder 3"/>
          <p:cNvSpPr>
            <a:spLocks noGrp="1"/>
          </p:cNvSpPr>
          <p:nvPr>
            <p:ph type="body" idx="13"/>
          </p:nvPr>
        </p:nvSpPr>
        <p:spPr>
          <a:xfrm>
            <a:off x="210459" y="2237708"/>
            <a:ext cx="6489700" cy="269081"/>
          </a:xfrm>
        </p:spPr>
        <p:txBody>
          <a:bodyPr>
            <a:normAutofit fontScale="85000" lnSpcReduction="20000"/>
          </a:bodyPr>
          <a:lstStyle/>
          <a:p>
            <a:r>
              <a:rPr lang="en-US" dirty="0" smtClean="0">
                <a:solidFill>
                  <a:srgbClr val="5F5F5F"/>
                </a:solidFill>
                <a:latin typeface="Montserrat" charset="0"/>
                <a:ea typeface="Montserrat" charset="0"/>
                <a:cs typeface="Montserrat" charset="0"/>
              </a:rPr>
              <a:t>NFPA 99</a:t>
            </a:r>
            <a:endParaRPr lang="en-US" dirty="0">
              <a:solidFill>
                <a:srgbClr val="5F5F5F"/>
              </a:solidFill>
              <a:latin typeface="Montserrat" charset="0"/>
              <a:ea typeface="Montserrat" charset="0"/>
              <a:cs typeface="Montserrat" charset="0"/>
            </a:endParaRPr>
          </a:p>
        </p:txBody>
      </p:sp>
      <p:sp>
        <p:nvSpPr>
          <p:cNvPr id="5" name="Title 1"/>
          <p:cNvSpPr txBox="1">
            <a:spLocks/>
          </p:cNvSpPr>
          <p:nvPr/>
        </p:nvSpPr>
        <p:spPr>
          <a:xfrm>
            <a:off x="2092127" y="353752"/>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Standards &amp; Classifications</a:t>
            </a:r>
          </a:p>
        </p:txBody>
      </p:sp>
      <p:sp>
        <p:nvSpPr>
          <p:cNvPr id="6"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37</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1822064376"/>
      </p:ext>
    </p:extLst>
  </p:cSld>
  <p:clrMapOvr>
    <a:masterClrMapping/>
  </p:clrMapOvr>
  <p:transition spd="slow">
    <p:pull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5F5F5F"/>
                </a:solidFill>
                <a:latin typeface="Montserrat" charset="0"/>
                <a:ea typeface="Montserrat" charset="0"/>
                <a:cs typeface="Montserrat" charset="0"/>
              </a:rPr>
              <a:t>It is equipment permanently wired to a certain location.</a:t>
            </a:r>
          </a:p>
          <a:p>
            <a:pPr lvl="1"/>
            <a:r>
              <a:rPr lang="en-US" dirty="0" smtClean="0">
                <a:solidFill>
                  <a:srgbClr val="5F5F5F"/>
                </a:solidFill>
                <a:latin typeface="Montserrat" charset="0"/>
                <a:ea typeface="Montserrat" charset="0"/>
                <a:cs typeface="Montserrat" charset="0"/>
              </a:rPr>
              <a:t>In patient care vicinity should tested before installation.</a:t>
            </a:r>
          </a:p>
          <a:p>
            <a:pPr lvl="1"/>
            <a:r>
              <a:rPr lang="en-US" dirty="0" smtClean="0">
                <a:solidFill>
                  <a:srgbClr val="5F5F5F"/>
                </a:solidFill>
                <a:latin typeface="Montserrat" charset="0"/>
                <a:ea typeface="Montserrat" charset="0"/>
                <a:cs typeface="Montserrat" charset="0"/>
              </a:rPr>
              <a:t>The leakage current should not exceed 10mA</a:t>
            </a:r>
          </a:p>
          <a:p>
            <a:pPr lvl="1"/>
            <a:endParaRPr lang="en-US" dirty="0">
              <a:solidFill>
                <a:srgbClr val="5F5F5F"/>
              </a:solidFill>
              <a:latin typeface="Montserrat" charset="0"/>
              <a:ea typeface="Montserrat" charset="0"/>
              <a:cs typeface="Montserrat" charset="0"/>
            </a:endParaRPr>
          </a:p>
          <a:p>
            <a:endParaRPr lang="en-US" dirty="0">
              <a:solidFill>
                <a:srgbClr val="5F5F5F"/>
              </a:solidFill>
              <a:latin typeface="Montserrat" charset="0"/>
              <a:ea typeface="Montserrat" charset="0"/>
              <a:cs typeface="Montserrat" charset="0"/>
            </a:endParaRPr>
          </a:p>
        </p:txBody>
      </p:sp>
      <p:sp>
        <p:nvSpPr>
          <p:cNvPr id="3" name="Title 2"/>
          <p:cNvSpPr>
            <a:spLocks noGrp="1"/>
          </p:cNvSpPr>
          <p:nvPr>
            <p:ph type="title"/>
          </p:nvPr>
        </p:nvSpPr>
        <p:spPr>
          <a:xfrm>
            <a:off x="3007812" y="1807581"/>
            <a:ext cx="4584700" cy="422672"/>
          </a:xfrm>
        </p:spPr>
        <p:txBody>
          <a:bodyPr/>
          <a:lstStyle/>
          <a:p>
            <a:r>
              <a:rPr lang="en-US" dirty="0" smtClean="0">
                <a:solidFill>
                  <a:srgbClr val="5F5F5F"/>
                </a:solidFill>
                <a:latin typeface="Montserrat" charset="0"/>
                <a:ea typeface="Montserrat" charset="0"/>
                <a:cs typeface="Montserrat" charset="0"/>
              </a:rPr>
              <a:t>Fixed Equipment</a:t>
            </a:r>
            <a:endParaRPr lang="en-US" dirty="0">
              <a:solidFill>
                <a:srgbClr val="5F5F5F"/>
              </a:solidFill>
              <a:latin typeface="Montserrat" charset="0"/>
              <a:ea typeface="Montserrat" charset="0"/>
              <a:cs typeface="Montserrat" charset="0"/>
            </a:endParaRPr>
          </a:p>
        </p:txBody>
      </p:sp>
      <p:sp>
        <p:nvSpPr>
          <p:cNvPr id="4" name="Text Placeholder 3"/>
          <p:cNvSpPr>
            <a:spLocks noGrp="1"/>
          </p:cNvSpPr>
          <p:nvPr>
            <p:ph type="body" idx="13"/>
          </p:nvPr>
        </p:nvSpPr>
        <p:spPr>
          <a:xfrm>
            <a:off x="210459" y="2208772"/>
            <a:ext cx="6489700" cy="269081"/>
          </a:xfrm>
        </p:spPr>
        <p:txBody>
          <a:bodyPr>
            <a:normAutofit fontScale="85000" lnSpcReduction="20000"/>
          </a:bodyPr>
          <a:lstStyle/>
          <a:p>
            <a:r>
              <a:rPr lang="en-US" dirty="0" smtClean="0">
                <a:solidFill>
                  <a:srgbClr val="5F5F5F"/>
                </a:solidFill>
                <a:latin typeface="Montserrat" charset="0"/>
                <a:ea typeface="Montserrat" charset="0"/>
                <a:cs typeface="Montserrat" charset="0"/>
              </a:rPr>
              <a:t>NFPA 99</a:t>
            </a:r>
            <a:endParaRPr lang="en-US" dirty="0">
              <a:solidFill>
                <a:srgbClr val="5F5F5F"/>
              </a:solidFill>
              <a:latin typeface="Montserrat" charset="0"/>
              <a:ea typeface="Montserrat" charset="0"/>
              <a:cs typeface="Montserrat" charset="0"/>
            </a:endParaRPr>
          </a:p>
        </p:txBody>
      </p:sp>
      <p:sp>
        <p:nvSpPr>
          <p:cNvPr id="5" name="Title 1"/>
          <p:cNvSpPr txBox="1">
            <a:spLocks/>
          </p:cNvSpPr>
          <p:nvPr/>
        </p:nvSpPr>
        <p:spPr>
          <a:xfrm>
            <a:off x="2092127" y="353752"/>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Standards &amp; Classifications</a:t>
            </a:r>
          </a:p>
        </p:txBody>
      </p:sp>
      <p:sp>
        <p:nvSpPr>
          <p:cNvPr id="6"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38</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319161212"/>
      </p:ext>
    </p:extLst>
  </p:cSld>
  <p:clrMapOvr>
    <a:masterClrMapping/>
  </p:clrMapOvr>
  <p:transition spd="slow">
    <p:pull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4011" y="3043663"/>
            <a:ext cx="3944074" cy="2680097"/>
          </a:xfrm>
        </p:spPr>
        <p:txBody>
          <a:bodyPr>
            <a:normAutofit/>
          </a:bodyPr>
          <a:lstStyle/>
          <a:p>
            <a:pPr marL="0" indent="0">
              <a:buClr>
                <a:srgbClr val="6699FF"/>
              </a:buClr>
              <a:buNone/>
            </a:pPr>
            <a:r>
              <a:rPr lang="en-GB" altLang="en-US" dirty="0">
                <a:solidFill>
                  <a:srgbClr val="5F5F5F"/>
                </a:solidFill>
                <a:latin typeface="Montserrat" charset="0"/>
                <a:ea typeface="Montserrat" charset="0"/>
                <a:cs typeface="Montserrat" charset="0"/>
              </a:rPr>
              <a:t>Portable electrically powered equipment that can be moved from location to location if necessary.</a:t>
            </a:r>
          </a:p>
          <a:p>
            <a:endParaRPr lang="en-GB" dirty="0">
              <a:solidFill>
                <a:srgbClr val="5F5F5F"/>
              </a:solidFill>
              <a:latin typeface="Montserrat" charset="0"/>
              <a:ea typeface="Montserrat" charset="0"/>
              <a:cs typeface="Montserrat" charset="0"/>
            </a:endParaRPr>
          </a:p>
        </p:txBody>
      </p:sp>
      <p:sp>
        <p:nvSpPr>
          <p:cNvPr id="4098" name="Rectangle 2"/>
          <p:cNvSpPr>
            <a:spLocks noGrp="1" noChangeArrowheads="1"/>
          </p:cNvSpPr>
          <p:nvPr>
            <p:ph type="title"/>
          </p:nvPr>
        </p:nvSpPr>
        <p:spPr>
          <a:xfrm>
            <a:off x="2573760" y="2242522"/>
            <a:ext cx="4584700" cy="42267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a:defRPr/>
            </a:pPr>
            <a:r>
              <a:rPr lang="en-GB" b="1" dirty="0" smtClean="0">
                <a:solidFill>
                  <a:srgbClr val="5F5F5F"/>
                </a:solidFill>
                <a:latin typeface="Montserrat" charset="0"/>
                <a:ea typeface="Montserrat" charset="0"/>
                <a:cs typeface="Montserrat" charset="0"/>
              </a:rPr>
              <a:t>Portable Medical Equipment</a:t>
            </a:r>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813" y="3251004"/>
            <a:ext cx="2028825" cy="1264444"/>
          </a:xfrm>
          <a:prstGeom prst="rect">
            <a:avLst/>
          </a:prstGeom>
        </p:spPr>
      </p:pic>
      <p:sp>
        <p:nvSpPr>
          <p:cNvPr id="6" name="Title 1"/>
          <p:cNvSpPr txBox="1">
            <a:spLocks/>
          </p:cNvSpPr>
          <p:nvPr/>
        </p:nvSpPr>
        <p:spPr>
          <a:xfrm>
            <a:off x="2092127" y="353752"/>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Standards &amp; Classifications</a:t>
            </a:r>
          </a:p>
        </p:txBody>
      </p:sp>
      <p:sp>
        <p:nvSpPr>
          <p:cNvPr id="7"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39</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1875823525"/>
      </p:ext>
    </p:extLst>
  </p:cSld>
  <p:clrMapOvr>
    <a:masterClrMapping/>
  </p:clrMapOvr>
  <p:transition spd="slow">
    <p:pull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3888" y="2347900"/>
            <a:ext cx="7886700" cy="2139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solidFill>
                  <a:schemeClr val="bg1"/>
                </a:solidFill>
                <a:latin typeface="Montserrat Black" charset="0"/>
                <a:ea typeface="Montserrat Black" charset="0"/>
                <a:cs typeface="Montserrat Black" charset="0"/>
              </a:rPr>
              <a:t>Testing &amp;</a:t>
            </a:r>
            <a:br>
              <a:rPr lang="en-US" b="1" dirty="0" smtClean="0">
                <a:solidFill>
                  <a:schemeClr val="bg1"/>
                </a:solidFill>
                <a:latin typeface="Montserrat Black" charset="0"/>
                <a:ea typeface="Montserrat Black" charset="0"/>
                <a:cs typeface="Montserrat Black" charset="0"/>
              </a:rPr>
            </a:br>
            <a:r>
              <a:rPr lang="en-US" b="1" dirty="0" smtClean="0">
                <a:solidFill>
                  <a:schemeClr val="bg1"/>
                </a:solidFill>
                <a:latin typeface="Montserrat Black" charset="0"/>
                <a:ea typeface="Montserrat Black" charset="0"/>
                <a:cs typeface="Montserrat Black" charset="0"/>
              </a:rPr>
              <a:t>considerations</a:t>
            </a:r>
            <a:endParaRPr lang="en-US" b="1" dirty="0">
              <a:solidFill>
                <a:schemeClr val="bg1"/>
              </a:solidFill>
              <a:latin typeface="Montserrat Black" charset="0"/>
              <a:ea typeface="Montserrat Black" charset="0"/>
              <a:cs typeface="Montserrat Black" charset="0"/>
            </a:endParaRPr>
          </a:p>
        </p:txBody>
      </p:sp>
      <p:sp>
        <p:nvSpPr>
          <p:cNvPr id="5" name="Title 1"/>
          <p:cNvSpPr txBox="1">
            <a:spLocks/>
          </p:cNvSpPr>
          <p:nvPr/>
        </p:nvSpPr>
        <p:spPr>
          <a:xfrm>
            <a:off x="7892489" y="316135"/>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40</a:t>
            </a:r>
            <a:endParaRPr lang="en-US" sz="3300" dirty="0">
              <a:solidFill>
                <a:schemeClr val="bg1"/>
              </a:solidFill>
              <a:latin typeface="Montserrat" charset="0"/>
              <a:ea typeface="Montserrat" charset="0"/>
              <a:cs typeface="Montserrat" charset="0"/>
            </a:endParaRPr>
          </a:p>
        </p:txBody>
      </p:sp>
      <p:sp>
        <p:nvSpPr>
          <p:cNvPr id="6" name="Title 1"/>
          <p:cNvSpPr txBox="1">
            <a:spLocks/>
          </p:cNvSpPr>
          <p:nvPr/>
        </p:nvSpPr>
        <p:spPr>
          <a:xfrm>
            <a:off x="2118170" y="342179"/>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Testing &amp; Considerations</a:t>
            </a:r>
          </a:p>
        </p:txBody>
      </p:sp>
    </p:spTree>
    <p:extLst>
      <p:ext uri="{BB962C8B-B14F-4D97-AF65-F5344CB8AC3E}">
        <p14:creationId xmlns:p14="http://schemas.microsoft.com/office/powerpoint/2010/main" val="784080608"/>
      </p:ext>
    </p:extLst>
  </p:cSld>
  <p:clrMapOvr>
    <a:masterClrMapping/>
  </p:clrMapOvr>
  <p:transition spd="slow">
    <p:pull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7077" y="2771779"/>
            <a:ext cx="7257327" cy="2680097"/>
          </a:xfrm>
        </p:spPr>
        <p:txBody>
          <a:bodyPr>
            <a:normAutofit/>
          </a:bodyPr>
          <a:lstStyle/>
          <a:p>
            <a:r>
              <a:rPr lang="en-US" dirty="0" smtClean="0">
                <a:solidFill>
                  <a:srgbClr val="5F5F5F"/>
                </a:solidFill>
                <a:latin typeface="Montserrat" charset="0"/>
                <a:ea typeface="Montserrat" charset="0"/>
                <a:cs typeface="Montserrat" charset="0"/>
              </a:rPr>
              <a:t>The power cord ground resistance is measured by connecting one lead of the plug grounding pin and the other to an exposed conductive surface</a:t>
            </a:r>
          </a:p>
          <a:p>
            <a:r>
              <a:rPr lang="en-US" dirty="0" smtClean="0">
                <a:solidFill>
                  <a:srgbClr val="5F5F5F"/>
                </a:solidFill>
                <a:latin typeface="Montserrat" charset="0"/>
                <a:ea typeface="Montserrat" charset="0"/>
                <a:cs typeface="Montserrat" charset="0"/>
              </a:rPr>
              <a:t>Grounding pin on the equipment is the preferred measuring point</a:t>
            </a:r>
            <a:endParaRPr lang="en-US" dirty="0">
              <a:solidFill>
                <a:srgbClr val="5F5F5F"/>
              </a:solidFill>
              <a:latin typeface="Montserrat" charset="0"/>
              <a:ea typeface="Montserrat" charset="0"/>
              <a:cs typeface="Montserrat" charset="0"/>
            </a:endParaRPr>
          </a:p>
        </p:txBody>
      </p:sp>
      <p:sp>
        <p:nvSpPr>
          <p:cNvPr id="3" name="Title 2"/>
          <p:cNvSpPr>
            <a:spLocks noGrp="1"/>
          </p:cNvSpPr>
          <p:nvPr>
            <p:ph type="title"/>
          </p:nvPr>
        </p:nvSpPr>
        <p:spPr>
          <a:xfrm>
            <a:off x="2844801" y="1959718"/>
            <a:ext cx="4584700" cy="422672"/>
          </a:xfrm>
        </p:spPr>
        <p:txBody>
          <a:bodyPr/>
          <a:lstStyle/>
          <a:p>
            <a:r>
              <a:rPr lang="en-US" dirty="0" smtClean="0">
                <a:solidFill>
                  <a:srgbClr val="5F5F5F"/>
                </a:solidFill>
                <a:latin typeface="Montserrat" charset="0"/>
                <a:ea typeface="Montserrat" charset="0"/>
                <a:cs typeface="Montserrat" charset="0"/>
              </a:rPr>
              <a:t>Ground Resistance</a:t>
            </a:r>
            <a:endParaRPr lang="en-US" dirty="0">
              <a:solidFill>
                <a:srgbClr val="5F5F5F"/>
              </a:solidFill>
              <a:latin typeface="Montserrat" charset="0"/>
              <a:ea typeface="Montserrat" charset="0"/>
              <a:cs typeface="Montserrat" charset="0"/>
            </a:endParaRPr>
          </a:p>
        </p:txBody>
      </p:sp>
      <p:sp>
        <p:nvSpPr>
          <p:cNvPr id="4" name="Text Placeholder 3"/>
          <p:cNvSpPr>
            <a:spLocks noGrp="1"/>
          </p:cNvSpPr>
          <p:nvPr>
            <p:ph type="body" idx="13"/>
          </p:nvPr>
        </p:nvSpPr>
        <p:spPr>
          <a:xfrm>
            <a:off x="210459" y="2382392"/>
            <a:ext cx="6489700" cy="269081"/>
          </a:xfrm>
        </p:spPr>
        <p:txBody>
          <a:bodyPr>
            <a:normAutofit fontScale="85000" lnSpcReduction="20000"/>
          </a:bodyPr>
          <a:lstStyle/>
          <a:p>
            <a:r>
              <a:rPr lang="en-US" dirty="0" smtClean="0">
                <a:solidFill>
                  <a:srgbClr val="5F5F5F"/>
                </a:solidFill>
                <a:latin typeface="Montserrat" charset="0"/>
                <a:ea typeface="Montserrat" charset="0"/>
                <a:cs typeface="Montserrat" charset="0"/>
              </a:rPr>
              <a:t>Portable Equipment</a:t>
            </a:r>
            <a:endParaRPr lang="en-US" dirty="0">
              <a:solidFill>
                <a:srgbClr val="5F5F5F"/>
              </a:solidFill>
              <a:latin typeface="Montserrat" charset="0"/>
              <a:ea typeface="Montserrat" charset="0"/>
              <a:cs typeface="Montserrat" charset="0"/>
            </a:endParaRPr>
          </a:p>
        </p:txBody>
      </p:sp>
      <p:sp>
        <p:nvSpPr>
          <p:cNvPr id="5" name="Title 1"/>
          <p:cNvSpPr txBox="1">
            <a:spLocks/>
          </p:cNvSpPr>
          <p:nvPr/>
        </p:nvSpPr>
        <p:spPr>
          <a:xfrm>
            <a:off x="2118170" y="353752"/>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Testing &amp; Considerations</a:t>
            </a:r>
          </a:p>
        </p:txBody>
      </p:sp>
      <p:sp>
        <p:nvSpPr>
          <p:cNvPr id="6"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41</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2022925156"/>
      </p:ext>
    </p:extLst>
  </p:cSld>
  <p:clrMapOvr>
    <a:masterClrMapping/>
  </p:clrMapOvr>
  <p:transition spd="slow">
    <p:pull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2609854"/>
            <a:ext cx="6172200" cy="2680097"/>
          </a:xfrm>
        </p:spPr>
        <p:txBody>
          <a:bodyPr/>
          <a:lstStyle/>
          <a:p>
            <a:r>
              <a:rPr lang="en-US" dirty="0" smtClean="0">
                <a:solidFill>
                  <a:srgbClr val="5F5F5F"/>
                </a:solidFill>
                <a:latin typeface="Montserrat" charset="0"/>
                <a:ea typeface="Montserrat" charset="0"/>
                <a:cs typeface="Montserrat" charset="0"/>
              </a:rPr>
              <a:t>Discuss various test criteria, classifications, terminology, and standards.</a:t>
            </a:r>
          </a:p>
          <a:p>
            <a:r>
              <a:rPr lang="en-US" dirty="0" smtClean="0">
                <a:solidFill>
                  <a:srgbClr val="5F5F5F"/>
                </a:solidFill>
                <a:latin typeface="Montserrat" charset="0"/>
                <a:ea typeface="Montserrat" charset="0"/>
                <a:cs typeface="Montserrat" charset="0"/>
              </a:rPr>
              <a:t>Not a directive on what you should do in your facility</a:t>
            </a:r>
          </a:p>
          <a:p>
            <a:pPr marL="0" indent="0">
              <a:buNone/>
            </a:pPr>
            <a:endParaRPr lang="en-GB" dirty="0"/>
          </a:p>
        </p:txBody>
      </p:sp>
      <p:sp>
        <p:nvSpPr>
          <p:cNvPr id="5" name="Title 1"/>
          <p:cNvSpPr txBox="1">
            <a:spLocks/>
          </p:cNvSpPr>
          <p:nvPr/>
        </p:nvSpPr>
        <p:spPr>
          <a:xfrm>
            <a:off x="2152895" y="339281"/>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Scope of Presentation</a:t>
            </a:r>
          </a:p>
        </p:txBody>
      </p:sp>
      <p:sp>
        <p:nvSpPr>
          <p:cNvPr id="6" name="Title 1"/>
          <p:cNvSpPr txBox="1">
            <a:spLocks/>
          </p:cNvSpPr>
          <p:nvPr/>
        </p:nvSpPr>
        <p:spPr>
          <a:xfrm>
            <a:off x="7892489" y="339281"/>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06</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898365958"/>
      </p:ext>
    </p:extLst>
  </p:cSld>
  <p:clrMapOvr>
    <a:masterClrMapping/>
  </p:clrMapOvr>
  <p:transition spd="slow">
    <p:pull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2816501" y="2824312"/>
            <a:ext cx="3469681" cy="3694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029676" y="1458072"/>
            <a:ext cx="4584700" cy="422672"/>
          </a:xfrm>
        </p:spPr>
        <p:txBody>
          <a:bodyPr/>
          <a:lstStyle/>
          <a:p>
            <a:r>
              <a:rPr lang="en-US" dirty="0" smtClean="0">
                <a:solidFill>
                  <a:srgbClr val="5F5F5F"/>
                </a:solidFill>
                <a:latin typeface="Montserrat" charset="0"/>
                <a:ea typeface="Montserrat" charset="0"/>
                <a:cs typeface="Montserrat" charset="0"/>
              </a:rPr>
              <a:t>Ground Resistance</a:t>
            </a:r>
            <a:endParaRPr lang="en-US" dirty="0">
              <a:solidFill>
                <a:srgbClr val="5F5F5F"/>
              </a:solidFill>
              <a:latin typeface="Montserrat" charset="0"/>
              <a:ea typeface="Montserrat" charset="0"/>
              <a:cs typeface="Montserrat" charset="0"/>
            </a:endParaRPr>
          </a:p>
        </p:txBody>
      </p:sp>
      <p:sp>
        <p:nvSpPr>
          <p:cNvPr id="4" name="Text Placeholder 3"/>
          <p:cNvSpPr>
            <a:spLocks noGrp="1"/>
          </p:cNvSpPr>
          <p:nvPr>
            <p:ph type="body" idx="13"/>
          </p:nvPr>
        </p:nvSpPr>
        <p:spPr>
          <a:xfrm>
            <a:off x="3941183" y="2182827"/>
            <a:ext cx="6489700" cy="269081"/>
          </a:xfrm>
        </p:spPr>
        <p:txBody>
          <a:bodyPr>
            <a:normAutofit fontScale="85000" lnSpcReduction="20000"/>
          </a:bodyPr>
          <a:lstStyle/>
          <a:p>
            <a:r>
              <a:rPr lang="en-US" dirty="0" smtClean="0">
                <a:solidFill>
                  <a:srgbClr val="5F5F5F"/>
                </a:solidFill>
                <a:latin typeface="Montserrat" charset="0"/>
                <a:ea typeface="Montserrat" charset="0"/>
                <a:cs typeface="Montserrat" charset="0"/>
              </a:rPr>
              <a:t>Set up</a:t>
            </a:r>
            <a:endParaRPr lang="en-US" dirty="0">
              <a:solidFill>
                <a:srgbClr val="5F5F5F"/>
              </a:solidFill>
              <a:latin typeface="Montserrat" charset="0"/>
              <a:ea typeface="Montserrat" charset="0"/>
              <a:cs typeface="Montserrat" charset="0"/>
            </a:endParaRPr>
          </a:p>
        </p:txBody>
      </p:sp>
      <p:sp>
        <p:nvSpPr>
          <p:cNvPr id="5" name="Title 1"/>
          <p:cNvSpPr txBox="1">
            <a:spLocks/>
          </p:cNvSpPr>
          <p:nvPr/>
        </p:nvSpPr>
        <p:spPr>
          <a:xfrm>
            <a:off x="2118170" y="353750"/>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Testing &amp; Considerations</a:t>
            </a:r>
          </a:p>
        </p:txBody>
      </p:sp>
      <p:sp>
        <p:nvSpPr>
          <p:cNvPr id="7" name="Title 1"/>
          <p:cNvSpPr txBox="1">
            <a:spLocks/>
          </p:cNvSpPr>
          <p:nvPr/>
        </p:nvSpPr>
        <p:spPr>
          <a:xfrm>
            <a:off x="7892489" y="327706"/>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42</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341997588"/>
      </p:ext>
    </p:extLst>
  </p:cSld>
  <p:clrMapOvr>
    <a:masterClrMapping/>
  </p:clrMapOvr>
  <p:transition spd="slow">
    <p:pull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4091" y="2514604"/>
            <a:ext cx="8461094" cy="3469507"/>
          </a:xfrm>
        </p:spPr>
        <p:txBody>
          <a:bodyPr>
            <a:normAutofit/>
          </a:bodyPr>
          <a:lstStyle/>
          <a:p>
            <a:r>
              <a:rPr lang="en-US" sz="1600" b="1" dirty="0">
                <a:solidFill>
                  <a:srgbClr val="5F5F5F"/>
                </a:solidFill>
                <a:latin typeface="Montserrat" charset="0"/>
                <a:ea typeface="Montserrat" charset="0"/>
                <a:cs typeface="Montserrat" charset="0"/>
              </a:rPr>
              <a:t>10.3.2* Resistance.</a:t>
            </a:r>
            <a:endParaRPr lang="en-GB" sz="1600" dirty="0">
              <a:solidFill>
                <a:srgbClr val="5F5F5F"/>
              </a:solidFill>
              <a:latin typeface="Montserrat" charset="0"/>
              <a:ea typeface="Montserrat" charset="0"/>
              <a:cs typeface="Montserrat" charset="0"/>
            </a:endParaRPr>
          </a:p>
          <a:p>
            <a:r>
              <a:rPr lang="en-US" sz="1600" b="1" dirty="0">
                <a:solidFill>
                  <a:srgbClr val="5F5F5F"/>
                </a:solidFill>
                <a:latin typeface="Montserrat" charset="0"/>
                <a:ea typeface="Montserrat" charset="0"/>
                <a:cs typeface="Montserrat" charset="0"/>
              </a:rPr>
              <a:t>10.3.2.1 </a:t>
            </a:r>
            <a:r>
              <a:rPr lang="en-US" sz="1600" dirty="0">
                <a:solidFill>
                  <a:srgbClr val="5F5F5F"/>
                </a:solidFill>
                <a:latin typeface="Montserrat" charset="0"/>
                <a:ea typeface="Montserrat" charset="0"/>
                <a:cs typeface="Montserrat" charset="0"/>
              </a:rPr>
              <a:t>For appliances that are used in the patient care vicinity, the resistance between the appliance chassis, or any exposed conductive surface of the appliance, and the ground pin of the attachment plug shall be less than 0.50 ohm under</a:t>
            </a:r>
            <a:r>
              <a:rPr lang="en-GB" sz="1600" dirty="0">
                <a:solidFill>
                  <a:srgbClr val="5F5F5F"/>
                </a:solidFill>
                <a:latin typeface="Montserrat" charset="0"/>
                <a:ea typeface="Montserrat" charset="0"/>
                <a:cs typeface="Montserrat" charset="0"/>
              </a:rPr>
              <a:t> </a:t>
            </a:r>
            <a:r>
              <a:rPr lang="en-US" sz="1600" dirty="0">
                <a:solidFill>
                  <a:srgbClr val="5F5F5F"/>
                </a:solidFill>
                <a:latin typeface="Montserrat" charset="0"/>
                <a:ea typeface="Montserrat" charset="0"/>
                <a:cs typeface="Montserrat" charset="0"/>
              </a:rPr>
              <a:t>the following conditions:</a:t>
            </a:r>
            <a:endParaRPr lang="en-GB" sz="1600" dirty="0">
              <a:solidFill>
                <a:srgbClr val="5F5F5F"/>
              </a:solidFill>
              <a:latin typeface="Montserrat" charset="0"/>
              <a:ea typeface="Montserrat" charset="0"/>
              <a:cs typeface="Montserrat" charset="0"/>
            </a:endParaRPr>
          </a:p>
          <a:p>
            <a:pPr lvl="1"/>
            <a:r>
              <a:rPr lang="en-US" sz="1200" dirty="0">
                <a:solidFill>
                  <a:srgbClr val="5F5F5F"/>
                </a:solidFill>
                <a:latin typeface="Montserrat" charset="0"/>
                <a:ea typeface="Montserrat" charset="0"/>
                <a:cs typeface="Montserrat" charset="0"/>
              </a:rPr>
              <a:t>(1) The cord shall be flexed at its connection to the attachment plug or connector.</a:t>
            </a:r>
            <a:endParaRPr lang="en-GB" sz="1200" dirty="0">
              <a:solidFill>
                <a:srgbClr val="5F5F5F"/>
              </a:solidFill>
              <a:latin typeface="Montserrat" charset="0"/>
              <a:ea typeface="Montserrat" charset="0"/>
              <a:cs typeface="Montserrat" charset="0"/>
            </a:endParaRPr>
          </a:p>
          <a:p>
            <a:pPr lvl="1"/>
            <a:r>
              <a:rPr lang="en-US" sz="1200" dirty="0">
                <a:solidFill>
                  <a:srgbClr val="5F5F5F"/>
                </a:solidFill>
                <a:latin typeface="Montserrat" charset="0"/>
                <a:ea typeface="Montserrat" charset="0"/>
                <a:cs typeface="Montserrat" charset="0"/>
              </a:rPr>
              <a:t>(2) The cord shall be flexed at its connection to the strain relief on the chassis.</a:t>
            </a:r>
            <a:endParaRPr lang="en-GB" sz="1200" dirty="0">
              <a:solidFill>
                <a:srgbClr val="5F5F5F"/>
              </a:solidFill>
              <a:latin typeface="Montserrat" charset="0"/>
              <a:ea typeface="Montserrat" charset="0"/>
              <a:cs typeface="Montserrat" charset="0"/>
            </a:endParaRPr>
          </a:p>
          <a:p>
            <a:r>
              <a:rPr lang="en-US" sz="1600" b="1" dirty="0">
                <a:solidFill>
                  <a:srgbClr val="5F5F5F"/>
                </a:solidFill>
                <a:latin typeface="Montserrat" charset="0"/>
                <a:ea typeface="Montserrat" charset="0"/>
                <a:cs typeface="Montserrat" charset="0"/>
              </a:rPr>
              <a:t>10.3.2.2 </a:t>
            </a:r>
            <a:r>
              <a:rPr lang="en-US" sz="1600" dirty="0">
                <a:solidFill>
                  <a:srgbClr val="5F5F5F"/>
                </a:solidFill>
                <a:latin typeface="Montserrat" charset="0"/>
                <a:ea typeface="Montserrat" charset="0"/>
                <a:cs typeface="Montserrat" charset="0"/>
              </a:rPr>
              <a:t>The requirement of 10.3.2.1 shall not apply to accessible metal parts that achieve separation from main parts by double insulation or metallic screening or that are unlikely to become energized (e.g., escutcheons or nameplates, small screws).</a:t>
            </a:r>
            <a:endParaRPr lang="en-GB" sz="1600" dirty="0">
              <a:solidFill>
                <a:srgbClr val="5F5F5F"/>
              </a:solidFill>
              <a:latin typeface="Montserrat" charset="0"/>
              <a:ea typeface="Montserrat" charset="0"/>
              <a:cs typeface="Montserrat" charset="0"/>
            </a:endParaRPr>
          </a:p>
          <a:p>
            <a:endParaRPr lang="en-GB" dirty="0">
              <a:solidFill>
                <a:srgbClr val="5F5F5F"/>
              </a:solidFill>
              <a:latin typeface="Montserrat" charset="0"/>
              <a:ea typeface="Montserrat" charset="0"/>
              <a:cs typeface="Montserrat" charset="0"/>
            </a:endParaRPr>
          </a:p>
        </p:txBody>
      </p:sp>
      <p:sp>
        <p:nvSpPr>
          <p:cNvPr id="3" name="Title 2"/>
          <p:cNvSpPr>
            <a:spLocks noGrp="1"/>
          </p:cNvSpPr>
          <p:nvPr>
            <p:ph type="title"/>
          </p:nvPr>
        </p:nvSpPr>
        <p:spPr>
          <a:xfrm>
            <a:off x="3073401" y="1753491"/>
            <a:ext cx="4584700" cy="422672"/>
          </a:xfrm>
        </p:spPr>
        <p:txBody>
          <a:bodyPr/>
          <a:lstStyle/>
          <a:p>
            <a:r>
              <a:rPr lang="en-US" dirty="0" smtClean="0">
                <a:solidFill>
                  <a:srgbClr val="5F5F5F"/>
                </a:solidFill>
                <a:latin typeface="Montserrat" charset="0"/>
                <a:ea typeface="Montserrat" charset="0"/>
                <a:cs typeface="Montserrat" charset="0"/>
              </a:rPr>
              <a:t>NFPA99</a:t>
            </a:r>
            <a:endParaRPr lang="en-GB" dirty="0">
              <a:solidFill>
                <a:srgbClr val="5F5F5F"/>
              </a:solidFill>
              <a:latin typeface="Montserrat" charset="0"/>
              <a:ea typeface="Montserrat" charset="0"/>
              <a:cs typeface="Montserrat" charset="0"/>
            </a:endParaRPr>
          </a:p>
        </p:txBody>
      </p:sp>
      <p:sp>
        <p:nvSpPr>
          <p:cNvPr id="5" name="Title 1"/>
          <p:cNvSpPr txBox="1">
            <a:spLocks/>
          </p:cNvSpPr>
          <p:nvPr/>
        </p:nvSpPr>
        <p:spPr>
          <a:xfrm>
            <a:off x="2118170" y="353750"/>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Testing &amp; Considerations</a:t>
            </a:r>
          </a:p>
        </p:txBody>
      </p:sp>
      <p:sp>
        <p:nvSpPr>
          <p:cNvPr id="6" name="Title 1"/>
          <p:cNvSpPr txBox="1">
            <a:spLocks/>
          </p:cNvSpPr>
          <p:nvPr/>
        </p:nvSpPr>
        <p:spPr>
          <a:xfrm>
            <a:off x="7892489" y="327706"/>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43</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1287222144"/>
      </p:ext>
    </p:extLst>
  </p:cSld>
  <p:clrMapOvr>
    <a:masterClrMapping/>
  </p:clrMapOvr>
  <p:transition spd="slow">
    <p:pull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6214" y="2896446"/>
            <a:ext cx="6203813" cy="1869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2808147" y="1832293"/>
            <a:ext cx="4584700" cy="422672"/>
          </a:xfrm>
        </p:spPr>
        <p:txBody>
          <a:bodyPr/>
          <a:lstStyle/>
          <a:p>
            <a:r>
              <a:rPr lang="en-US" dirty="0" smtClean="0">
                <a:solidFill>
                  <a:srgbClr val="5F5F5F"/>
                </a:solidFill>
                <a:latin typeface="Montserrat" charset="0"/>
                <a:ea typeface="Montserrat" charset="0"/>
                <a:cs typeface="Montserrat" charset="0"/>
              </a:rPr>
              <a:t>Quick view table</a:t>
            </a:r>
            <a:endParaRPr lang="en-US" dirty="0">
              <a:solidFill>
                <a:srgbClr val="5F5F5F"/>
              </a:solidFill>
              <a:latin typeface="Montserrat" charset="0"/>
              <a:ea typeface="Montserrat" charset="0"/>
              <a:cs typeface="Montserrat" charset="0"/>
            </a:endParaRPr>
          </a:p>
        </p:txBody>
      </p:sp>
      <p:sp>
        <p:nvSpPr>
          <p:cNvPr id="4" name="Text Placeholder 3"/>
          <p:cNvSpPr>
            <a:spLocks noGrp="1"/>
          </p:cNvSpPr>
          <p:nvPr>
            <p:ph type="body" idx="13"/>
          </p:nvPr>
        </p:nvSpPr>
        <p:spPr>
          <a:xfrm>
            <a:off x="177801" y="2254967"/>
            <a:ext cx="6489700" cy="269081"/>
          </a:xfrm>
        </p:spPr>
        <p:txBody>
          <a:bodyPr>
            <a:normAutofit fontScale="85000" lnSpcReduction="20000"/>
          </a:bodyPr>
          <a:lstStyle/>
          <a:p>
            <a:r>
              <a:rPr lang="en-US" dirty="0" smtClean="0">
                <a:solidFill>
                  <a:srgbClr val="5F5F5F"/>
                </a:solidFill>
                <a:latin typeface="Montserrat" charset="0"/>
                <a:ea typeface="Montserrat" charset="0"/>
                <a:cs typeface="Montserrat" charset="0"/>
              </a:rPr>
              <a:t>Ground resistance</a:t>
            </a:r>
            <a:endParaRPr lang="en-US" dirty="0">
              <a:solidFill>
                <a:srgbClr val="5F5F5F"/>
              </a:solidFill>
              <a:latin typeface="Montserrat" charset="0"/>
              <a:ea typeface="Montserrat" charset="0"/>
              <a:cs typeface="Montserrat" charset="0"/>
            </a:endParaRPr>
          </a:p>
        </p:txBody>
      </p:sp>
      <p:sp>
        <p:nvSpPr>
          <p:cNvPr id="2" name="TextBox 1"/>
          <p:cNvSpPr txBox="1"/>
          <p:nvPr/>
        </p:nvSpPr>
        <p:spPr>
          <a:xfrm>
            <a:off x="1590675" y="4674123"/>
            <a:ext cx="2561920" cy="300082"/>
          </a:xfrm>
          <a:prstGeom prst="rect">
            <a:avLst/>
          </a:prstGeom>
          <a:noFill/>
        </p:spPr>
        <p:txBody>
          <a:bodyPr wrap="none" rtlCol="0">
            <a:spAutoFit/>
          </a:bodyPr>
          <a:lstStyle/>
          <a:p>
            <a:r>
              <a:rPr lang="en-US" sz="1350" dirty="0">
                <a:solidFill>
                  <a:srgbClr val="5F5F5F"/>
                </a:solidFill>
                <a:latin typeface="Montserrat" charset="0"/>
                <a:ea typeface="Montserrat" charset="0"/>
                <a:cs typeface="Montserrat" charset="0"/>
              </a:rPr>
              <a:t>Zero readings are suspect.  </a:t>
            </a:r>
          </a:p>
        </p:txBody>
      </p:sp>
      <p:sp>
        <p:nvSpPr>
          <p:cNvPr id="6" name="Title 1"/>
          <p:cNvSpPr txBox="1">
            <a:spLocks/>
          </p:cNvSpPr>
          <p:nvPr/>
        </p:nvSpPr>
        <p:spPr>
          <a:xfrm>
            <a:off x="2118170" y="353752"/>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Testing &amp; Considerations</a:t>
            </a:r>
          </a:p>
        </p:txBody>
      </p:sp>
      <p:sp>
        <p:nvSpPr>
          <p:cNvPr id="7"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44</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592314330"/>
      </p:ext>
    </p:extLst>
  </p:cSld>
  <p:clrMapOvr>
    <a:masterClrMapping/>
  </p:clrMapOvr>
  <p:transition spd="slow">
    <p:pull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154589"/>
            <a:ext cx="8229600" cy="3573463"/>
          </a:xfrm>
        </p:spPr>
        <p:txBody>
          <a:bodyPr/>
          <a:lstStyle/>
          <a:p>
            <a:r>
              <a:rPr lang="en-US" dirty="0">
                <a:solidFill>
                  <a:srgbClr val="5F5F5F"/>
                </a:solidFill>
                <a:latin typeface="Montserrat" charset="0"/>
                <a:ea typeface="Montserrat" charset="0"/>
                <a:cs typeface="Montserrat" charset="0"/>
              </a:rPr>
              <a:t>New term for “leakage current” is “touch current”. </a:t>
            </a:r>
            <a:endParaRPr lang="en-US" dirty="0" smtClean="0">
              <a:solidFill>
                <a:srgbClr val="5F5F5F"/>
              </a:solidFill>
              <a:latin typeface="Montserrat" charset="0"/>
              <a:ea typeface="Montserrat" charset="0"/>
              <a:cs typeface="Montserrat" charset="0"/>
            </a:endParaRPr>
          </a:p>
          <a:p>
            <a:r>
              <a:rPr lang="en-US" dirty="0" smtClean="0">
                <a:solidFill>
                  <a:srgbClr val="5F5F5F"/>
                </a:solidFill>
                <a:latin typeface="Montserrat" charset="0"/>
                <a:ea typeface="Montserrat" charset="0"/>
                <a:cs typeface="Montserrat" charset="0"/>
              </a:rPr>
              <a:t>Reason</a:t>
            </a:r>
            <a:r>
              <a:rPr lang="en-US" dirty="0">
                <a:solidFill>
                  <a:srgbClr val="5F5F5F"/>
                </a:solidFill>
                <a:latin typeface="Montserrat" charset="0"/>
                <a:ea typeface="Montserrat" charset="0"/>
                <a:cs typeface="Montserrat" charset="0"/>
              </a:rPr>
              <a:t>? To remain consistent with International Standards (IEC). </a:t>
            </a:r>
          </a:p>
        </p:txBody>
      </p:sp>
      <p:sp>
        <p:nvSpPr>
          <p:cNvPr id="3" name="Title 2"/>
          <p:cNvSpPr>
            <a:spLocks noGrp="1"/>
          </p:cNvSpPr>
          <p:nvPr>
            <p:ph type="title"/>
          </p:nvPr>
        </p:nvSpPr>
        <p:spPr>
          <a:xfrm>
            <a:off x="1623590" y="1925611"/>
            <a:ext cx="6343650" cy="422672"/>
          </a:xfrm>
        </p:spPr>
        <p:txBody>
          <a:bodyPr/>
          <a:lstStyle/>
          <a:p>
            <a:r>
              <a:rPr lang="en-US" dirty="0" smtClean="0">
                <a:solidFill>
                  <a:srgbClr val="5F5F5F"/>
                </a:solidFill>
                <a:latin typeface="Montserrat" charset="0"/>
                <a:ea typeface="Montserrat" charset="0"/>
                <a:cs typeface="Montserrat" charset="0"/>
              </a:rPr>
              <a:t>Touch Current or Leakage Current</a:t>
            </a:r>
            <a:endParaRPr lang="en-US" dirty="0">
              <a:solidFill>
                <a:srgbClr val="5F5F5F"/>
              </a:solidFill>
              <a:latin typeface="Montserrat" charset="0"/>
              <a:ea typeface="Montserrat" charset="0"/>
              <a:cs typeface="Montserrat" charset="0"/>
            </a:endParaRPr>
          </a:p>
        </p:txBody>
      </p:sp>
      <p:sp>
        <p:nvSpPr>
          <p:cNvPr id="4" name="Text Placeholder 3"/>
          <p:cNvSpPr>
            <a:spLocks noGrp="1"/>
          </p:cNvSpPr>
          <p:nvPr>
            <p:ph type="body" idx="13"/>
          </p:nvPr>
        </p:nvSpPr>
        <p:spPr>
          <a:xfrm>
            <a:off x="193098" y="2515502"/>
            <a:ext cx="6489700" cy="269081"/>
          </a:xfrm>
        </p:spPr>
        <p:txBody>
          <a:bodyPr>
            <a:normAutofit fontScale="85000" lnSpcReduction="20000"/>
          </a:bodyPr>
          <a:lstStyle/>
          <a:p>
            <a:r>
              <a:rPr lang="en-US" dirty="0" smtClean="0">
                <a:solidFill>
                  <a:srgbClr val="5F5F5F"/>
                </a:solidFill>
                <a:latin typeface="Montserrat" charset="0"/>
                <a:ea typeface="Montserrat" charset="0"/>
                <a:cs typeface="Montserrat" charset="0"/>
              </a:rPr>
              <a:t>Portable Equipment</a:t>
            </a:r>
            <a:endParaRPr lang="en-US" dirty="0">
              <a:solidFill>
                <a:srgbClr val="5F5F5F"/>
              </a:solidFill>
              <a:latin typeface="Montserrat" charset="0"/>
              <a:ea typeface="Montserrat" charset="0"/>
              <a:cs typeface="Montserrat" charset="0"/>
            </a:endParaRPr>
          </a:p>
        </p:txBody>
      </p:sp>
      <p:sp>
        <p:nvSpPr>
          <p:cNvPr id="5" name="Title 1"/>
          <p:cNvSpPr txBox="1">
            <a:spLocks/>
          </p:cNvSpPr>
          <p:nvPr/>
        </p:nvSpPr>
        <p:spPr>
          <a:xfrm>
            <a:off x="2118170" y="353754"/>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Testing &amp; Considerations</a:t>
            </a:r>
          </a:p>
        </p:txBody>
      </p:sp>
      <p:sp>
        <p:nvSpPr>
          <p:cNvPr id="6" name="Title 1"/>
          <p:cNvSpPr txBox="1">
            <a:spLocks/>
          </p:cNvSpPr>
          <p:nvPr/>
        </p:nvSpPr>
        <p:spPr>
          <a:xfrm>
            <a:off x="7892489" y="327710"/>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45</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1440240465"/>
      </p:ext>
    </p:extLst>
  </p:cSld>
  <p:clrMapOvr>
    <a:masterClrMapping/>
  </p:clrMapOvr>
  <p:transition spd="slow">
    <p:pull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561" y="2771777"/>
            <a:ext cx="7847635" cy="2876549"/>
          </a:xfrm>
        </p:spPr>
        <p:txBody>
          <a:bodyPr>
            <a:normAutofit fontScale="92500"/>
          </a:bodyPr>
          <a:lstStyle/>
          <a:p>
            <a:r>
              <a:rPr lang="en-US" dirty="0" smtClean="0">
                <a:solidFill>
                  <a:srgbClr val="5F5F5F"/>
                </a:solidFill>
                <a:latin typeface="Montserrat" charset="0"/>
                <a:ea typeface="Montserrat" charset="0"/>
                <a:cs typeface="Montserrat" charset="0"/>
              </a:rPr>
              <a:t>It is current flowing from the enclosure that is accessible to the operator or patient.</a:t>
            </a:r>
          </a:p>
          <a:p>
            <a:r>
              <a:rPr lang="en-US" dirty="0" smtClean="0">
                <a:solidFill>
                  <a:srgbClr val="5F5F5F"/>
                </a:solidFill>
                <a:latin typeface="Montserrat" charset="0"/>
                <a:ea typeface="Montserrat" charset="0"/>
                <a:cs typeface="Montserrat" charset="0"/>
              </a:rPr>
              <a:t>Must be tested with a Safety Analyzer from a conductive surface to the ground</a:t>
            </a:r>
          </a:p>
          <a:p>
            <a:r>
              <a:rPr lang="en-US" dirty="0" smtClean="0">
                <a:solidFill>
                  <a:srgbClr val="5F5F5F"/>
                </a:solidFill>
                <a:latin typeface="Montserrat" charset="0"/>
                <a:ea typeface="Montserrat" charset="0"/>
                <a:cs typeface="Montserrat" charset="0"/>
              </a:rPr>
              <a:t>Typically by connecting the meter to the ground of an electrical receptacle in good conditions</a:t>
            </a:r>
            <a:endParaRPr lang="en-US" dirty="0">
              <a:solidFill>
                <a:srgbClr val="5F5F5F"/>
              </a:solidFill>
              <a:latin typeface="Montserrat" charset="0"/>
              <a:ea typeface="Montserrat" charset="0"/>
              <a:cs typeface="Montserrat" charset="0"/>
            </a:endParaRPr>
          </a:p>
        </p:txBody>
      </p:sp>
      <p:sp>
        <p:nvSpPr>
          <p:cNvPr id="3" name="Title 2"/>
          <p:cNvSpPr>
            <a:spLocks noGrp="1"/>
          </p:cNvSpPr>
          <p:nvPr>
            <p:ph type="title"/>
          </p:nvPr>
        </p:nvSpPr>
        <p:spPr>
          <a:xfrm>
            <a:off x="2990448" y="1874140"/>
            <a:ext cx="4584700" cy="422672"/>
          </a:xfrm>
        </p:spPr>
        <p:txBody>
          <a:bodyPr/>
          <a:lstStyle/>
          <a:p>
            <a:r>
              <a:rPr lang="en-US" dirty="0" smtClean="0">
                <a:solidFill>
                  <a:srgbClr val="5F5F5F"/>
                </a:solidFill>
                <a:latin typeface="Montserrat" charset="0"/>
                <a:ea typeface="Montserrat" charset="0"/>
                <a:cs typeface="Montserrat" charset="0"/>
              </a:rPr>
              <a:t>Touch Current</a:t>
            </a:r>
            <a:endParaRPr lang="en-US" dirty="0">
              <a:solidFill>
                <a:srgbClr val="5F5F5F"/>
              </a:solidFill>
              <a:latin typeface="Montserrat" charset="0"/>
              <a:ea typeface="Montserrat" charset="0"/>
              <a:cs typeface="Montserrat" charset="0"/>
            </a:endParaRPr>
          </a:p>
        </p:txBody>
      </p:sp>
      <p:sp>
        <p:nvSpPr>
          <p:cNvPr id="4" name="Text Placeholder 3"/>
          <p:cNvSpPr>
            <a:spLocks noGrp="1"/>
          </p:cNvSpPr>
          <p:nvPr>
            <p:ph type="body" idx="13"/>
          </p:nvPr>
        </p:nvSpPr>
        <p:spPr>
          <a:xfrm>
            <a:off x="474561" y="2399754"/>
            <a:ext cx="4867275" cy="269081"/>
          </a:xfrm>
        </p:spPr>
        <p:txBody>
          <a:bodyPr>
            <a:noAutofit/>
          </a:bodyPr>
          <a:lstStyle/>
          <a:p>
            <a:r>
              <a:rPr lang="en-US" sz="2000" dirty="0" smtClean="0">
                <a:solidFill>
                  <a:srgbClr val="5F5F5F"/>
                </a:solidFill>
                <a:latin typeface="Montserrat" charset="0"/>
                <a:ea typeface="Montserrat" charset="0"/>
                <a:cs typeface="Montserrat" charset="0"/>
              </a:rPr>
              <a:t>Portable Equipment</a:t>
            </a:r>
            <a:endParaRPr lang="en-US" sz="2000" dirty="0">
              <a:solidFill>
                <a:srgbClr val="5F5F5F"/>
              </a:solidFill>
              <a:latin typeface="Montserrat" charset="0"/>
              <a:ea typeface="Montserrat" charset="0"/>
              <a:cs typeface="Montserrat" charset="0"/>
            </a:endParaRPr>
          </a:p>
        </p:txBody>
      </p:sp>
      <p:sp>
        <p:nvSpPr>
          <p:cNvPr id="5" name="Title 1"/>
          <p:cNvSpPr txBox="1">
            <a:spLocks/>
          </p:cNvSpPr>
          <p:nvPr/>
        </p:nvSpPr>
        <p:spPr>
          <a:xfrm>
            <a:off x="2118170" y="353750"/>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Testing &amp; Considerations</a:t>
            </a:r>
          </a:p>
        </p:txBody>
      </p:sp>
      <p:sp>
        <p:nvSpPr>
          <p:cNvPr id="6" name="Title 1"/>
          <p:cNvSpPr txBox="1">
            <a:spLocks/>
          </p:cNvSpPr>
          <p:nvPr/>
        </p:nvSpPr>
        <p:spPr>
          <a:xfrm>
            <a:off x="7892489" y="327706"/>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46</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1833309918"/>
      </p:ext>
    </p:extLst>
  </p:cSld>
  <p:clrMapOvr>
    <a:masterClrMapping/>
  </p:clrMapOvr>
  <p:transition spd="slow">
    <p:pull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969395"/>
            <a:ext cx="8229600" cy="3573463"/>
          </a:xfrm>
        </p:spPr>
        <p:txBody>
          <a:bodyPr/>
          <a:lstStyle/>
          <a:p>
            <a:r>
              <a:rPr lang="en-US" dirty="0" smtClean="0">
                <a:solidFill>
                  <a:srgbClr val="5F5F5F"/>
                </a:solidFill>
                <a:latin typeface="Montserrat" charset="0"/>
                <a:ea typeface="Montserrat" charset="0"/>
                <a:cs typeface="Montserrat" charset="0"/>
              </a:rPr>
              <a:t>Measurements are made under four conditions</a:t>
            </a:r>
          </a:p>
          <a:p>
            <a:pPr lvl="1"/>
            <a:r>
              <a:rPr lang="en-US" strike="sngStrike" dirty="0" smtClean="0">
                <a:solidFill>
                  <a:srgbClr val="5F5F5F"/>
                </a:solidFill>
                <a:latin typeface="Montserrat" charset="0"/>
                <a:ea typeface="Montserrat" charset="0"/>
                <a:cs typeface="Montserrat" charset="0"/>
              </a:rPr>
              <a:t>Ground closed and power off</a:t>
            </a:r>
          </a:p>
          <a:p>
            <a:pPr lvl="1"/>
            <a:r>
              <a:rPr lang="en-US" strike="sngStrike" dirty="0" smtClean="0">
                <a:solidFill>
                  <a:srgbClr val="5F5F5F"/>
                </a:solidFill>
                <a:latin typeface="Montserrat" charset="0"/>
                <a:ea typeface="Montserrat" charset="0"/>
                <a:cs typeface="Montserrat" charset="0"/>
              </a:rPr>
              <a:t>Ground closed and power on</a:t>
            </a:r>
          </a:p>
          <a:p>
            <a:pPr lvl="1"/>
            <a:r>
              <a:rPr lang="en-US" dirty="0" smtClean="0">
                <a:solidFill>
                  <a:srgbClr val="5F5F5F"/>
                </a:solidFill>
                <a:latin typeface="Montserrat" charset="0"/>
                <a:ea typeface="Montserrat" charset="0"/>
                <a:cs typeface="Montserrat" charset="0"/>
              </a:rPr>
              <a:t>Ground open and power off</a:t>
            </a:r>
          </a:p>
          <a:p>
            <a:pPr lvl="1"/>
            <a:r>
              <a:rPr lang="en-US" dirty="0" smtClean="0">
                <a:solidFill>
                  <a:srgbClr val="5F5F5F"/>
                </a:solidFill>
                <a:latin typeface="Montserrat" charset="0"/>
                <a:ea typeface="Montserrat" charset="0"/>
                <a:cs typeface="Montserrat" charset="0"/>
              </a:rPr>
              <a:t>Ground open and power on</a:t>
            </a:r>
            <a:endParaRPr lang="en-US" dirty="0">
              <a:solidFill>
                <a:srgbClr val="5F5F5F"/>
              </a:solidFill>
              <a:latin typeface="Montserrat" charset="0"/>
              <a:ea typeface="Montserrat" charset="0"/>
              <a:cs typeface="Montserrat" charset="0"/>
            </a:endParaRPr>
          </a:p>
        </p:txBody>
      </p:sp>
      <p:sp>
        <p:nvSpPr>
          <p:cNvPr id="3" name="Title 2"/>
          <p:cNvSpPr>
            <a:spLocks noGrp="1"/>
          </p:cNvSpPr>
          <p:nvPr>
            <p:ph type="title"/>
          </p:nvPr>
        </p:nvSpPr>
        <p:spPr>
          <a:xfrm>
            <a:off x="2877597" y="1891501"/>
            <a:ext cx="4584700" cy="422672"/>
          </a:xfrm>
        </p:spPr>
        <p:txBody>
          <a:bodyPr/>
          <a:lstStyle/>
          <a:p>
            <a:r>
              <a:rPr lang="en-US" dirty="0">
                <a:solidFill>
                  <a:srgbClr val="5F5F5F"/>
                </a:solidFill>
                <a:latin typeface="Montserrat" charset="0"/>
                <a:ea typeface="Montserrat" charset="0"/>
                <a:cs typeface="Montserrat" charset="0"/>
              </a:rPr>
              <a:t>Touch </a:t>
            </a:r>
            <a:r>
              <a:rPr lang="en-US" dirty="0" smtClean="0">
                <a:solidFill>
                  <a:srgbClr val="5F5F5F"/>
                </a:solidFill>
                <a:latin typeface="Montserrat" charset="0"/>
                <a:ea typeface="Montserrat" charset="0"/>
                <a:cs typeface="Montserrat" charset="0"/>
              </a:rPr>
              <a:t>Current</a:t>
            </a:r>
            <a:endParaRPr lang="en-US" dirty="0">
              <a:solidFill>
                <a:srgbClr val="5F5F5F"/>
              </a:solidFill>
              <a:latin typeface="Montserrat" charset="0"/>
              <a:ea typeface="Montserrat" charset="0"/>
              <a:cs typeface="Montserrat" charset="0"/>
            </a:endParaRPr>
          </a:p>
        </p:txBody>
      </p:sp>
      <p:sp>
        <p:nvSpPr>
          <p:cNvPr id="4" name="Text Placeholder 3"/>
          <p:cNvSpPr>
            <a:spLocks noGrp="1"/>
          </p:cNvSpPr>
          <p:nvPr>
            <p:ph type="body" idx="13"/>
          </p:nvPr>
        </p:nvSpPr>
        <p:spPr>
          <a:xfrm>
            <a:off x="457200" y="2523173"/>
            <a:ext cx="6489700" cy="269081"/>
          </a:xfrm>
        </p:spPr>
        <p:txBody>
          <a:bodyPr>
            <a:noAutofit/>
          </a:bodyPr>
          <a:lstStyle/>
          <a:p>
            <a:r>
              <a:rPr lang="en-US" sz="2000" dirty="0" smtClean="0">
                <a:solidFill>
                  <a:srgbClr val="5F5F5F"/>
                </a:solidFill>
                <a:latin typeface="Montserrat" charset="0"/>
                <a:ea typeface="Montserrat" charset="0"/>
                <a:cs typeface="Montserrat" charset="0"/>
              </a:rPr>
              <a:t>Portable Equipment</a:t>
            </a:r>
            <a:endParaRPr lang="en-US" sz="2000" dirty="0">
              <a:solidFill>
                <a:srgbClr val="5F5F5F"/>
              </a:solidFill>
              <a:latin typeface="Montserrat" charset="0"/>
              <a:ea typeface="Montserrat" charset="0"/>
              <a:cs typeface="Montserrat" charset="0"/>
            </a:endParaRPr>
          </a:p>
        </p:txBody>
      </p:sp>
      <p:sp>
        <p:nvSpPr>
          <p:cNvPr id="5" name="Title 1"/>
          <p:cNvSpPr txBox="1">
            <a:spLocks/>
          </p:cNvSpPr>
          <p:nvPr/>
        </p:nvSpPr>
        <p:spPr>
          <a:xfrm>
            <a:off x="2118170" y="353751"/>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Testing &amp; Considerations</a:t>
            </a:r>
          </a:p>
        </p:txBody>
      </p:sp>
      <p:sp>
        <p:nvSpPr>
          <p:cNvPr id="6" name="Title 1"/>
          <p:cNvSpPr txBox="1">
            <a:spLocks/>
          </p:cNvSpPr>
          <p:nvPr/>
        </p:nvSpPr>
        <p:spPr>
          <a:xfrm>
            <a:off x="7892489" y="327707"/>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47</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344424670"/>
      </p:ext>
    </p:extLst>
  </p:cSld>
  <p:clrMapOvr>
    <a:masterClrMapping/>
  </p:clrMapOvr>
  <p:transition spd="slow">
    <p:pull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06055" y="2514604"/>
            <a:ext cx="7581417" cy="3249588"/>
          </a:xfrm>
        </p:spPr>
        <p:txBody>
          <a:bodyPr>
            <a:normAutofit fontScale="85000" lnSpcReduction="10000"/>
          </a:bodyPr>
          <a:lstStyle/>
          <a:p>
            <a:r>
              <a:rPr lang="en-US" sz="1900" b="1" dirty="0">
                <a:solidFill>
                  <a:srgbClr val="5F5F5F"/>
                </a:solidFill>
                <a:latin typeface="Montserrat" charset="0"/>
                <a:ea typeface="Montserrat" charset="0"/>
                <a:cs typeface="Montserrat" charset="0"/>
              </a:rPr>
              <a:t>10.3.4 Leakage Current — Fixed Equipment.</a:t>
            </a:r>
            <a:endParaRPr lang="en-GB" sz="1900" dirty="0">
              <a:solidFill>
                <a:srgbClr val="5F5F5F"/>
              </a:solidFill>
              <a:latin typeface="Montserrat" charset="0"/>
              <a:ea typeface="Montserrat" charset="0"/>
              <a:cs typeface="Montserrat" charset="0"/>
            </a:endParaRPr>
          </a:p>
          <a:p>
            <a:r>
              <a:rPr lang="en-US" sz="1900" b="1" dirty="0">
                <a:solidFill>
                  <a:srgbClr val="5F5F5F"/>
                </a:solidFill>
                <a:latin typeface="Montserrat" charset="0"/>
                <a:ea typeface="Montserrat" charset="0"/>
                <a:cs typeface="Montserrat" charset="0"/>
              </a:rPr>
              <a:t>10.3.4.1 </a:t>
            </a:r>
            <a:r>
              <a:rPr lang="en-US" sz="1900" dirty="0">
                <a:solidFill>
                  <a:srgbClr val="5F5F5F"/>
                </a:solidFill>
                <a:latin typeface="Montserrat" charset="0"/>
                <a:ea typeface="Montserrat" charset="0"/>
                <a:cs typeface="Montserrat" charset="0"/>
              </a:rPr>
              <a:t>Permanently wired appliances in the patient care vicinity shall be tested prior to installation while the equipment is temporarily insulated from ground.</a:t>
            </a:r>
            <a:endParaRPr lang="en-GB" sz="1900" dirty="0">
              <a:solidFill>
                <a:srgbClr val="5F5F5F"/>
              </a:solidFill>
              <a:latin typeface="Montserrat" charset="0"/>
              <a:ea typeface="Montserrat" charset="0"/>
              <a:cs typeface="Montserrat" charset="0"/>
            </a:endParaRPr>
          </a:p>
          <a:p>
            <a:r>
              <a:rPr lang="en-US" sz="1900" b="1" dirty="0">
                <a:solidFill>
                  <a:srgbClr val="5F5F5F"/>
                </a:solidFill>
                <a:latin typeface="Montserrat" charset="0"/>
                <a:ea typeface="Montserrat" charset="0"/>
                <a:cs typeface="Montserrat" charset="0"/>
              </a:rPr>
              <a:t>10.3.4.2 </a:t>
            </a:r>
            <a:r>
              <a:rPr lang="en-US" sz="1900" dirty="0">
                <a:solidFill>
                  <a:srgbClr val="5F5F5F"/>
                </a:solidFill>
                <a:latin typeface="Montserrat" charset="0"/>
                <a:ea typeface="Montserrat" charset="0"/>
                <a:cs typeface="Montserrat" charset="0"/>
              </a:rPr>
              <a:t>The leakage current flowing through the ground conductor of the power supply connection to ground of permanently wired appliances installed in general or critical care areas shall not exceed 10.0 mA(ac or dc) with all grounds lifted.</a:t>
            </a:r>
            <a:endParaRPr lang="en-GB" sz="1900" dirty="0">
              <a:solidFill>
                <a:srgbClr val="5F5F5F"/>
              </a:solidFill>
              <a:latin typeface="Montserrat" charset="0"/>
              <a:ea typeface="Montserrat" charset="0"/>
              <a:cs typeface="Montserrat" charset="0"/>
            </a:endParaRPr>
          </a:p>
          <a:p>
            <a:r>
              <a:rPr lang="en-US" sz="1900" b="1" dirty="0">
                <a:solidFill>
                  <a:srgbClr val="5F5F5F"/>
                </a:solidFill>
                <a:latin typeface="Montserrat" charset="0"/>
                <a:ea typeface="Montserrat" charset="0"/>
                <a:cs typeface="Montserrat" charset="0"/>
              </a:rPr>
              <a:t>10.3.5 Touch Current — Portable Equipment.</a:t>
            </a:r>
            <a:endParaRPr lang="en-GB" sz="1900" dirty="0">
              <a:solidFill>
                <a:srgbClr val="5F5F5F"/>
              </a:solidFill>
              <a:latin typeface="Montserrat" charset="0"/>
              <a:ea typeface="Montserrat" charset="0"/>
              <a:cs typeface="Montserrat" charset="0"/>
            </a:endParaRPr>
          </a:p>
          <a:p>
            <a:r>
              <a:rPr lang="en-US" sz="1900" b="1" dirty="0">
                <a:solidFill>
                  <a:srgbClr val="5F5F5F"/>
                </a:solidFill>
                <a:latin typeface="Montserrat" charset="0"/>
                <a:ea typeface="Montserrat" charset="0"/>
                <a:cs typeface="Montserrat" charset="0"/>
              </a:rPr>
              <a:t>10.3.5.1* Touch Current Limits. </a:t>
            </a:r>
            <a:r>
              <a:rPr lang="en-US" sz="1900" dirty="0">
                <a:solidFill>
                  <a:srgbClr val="5F5F5F"/>
                </a:solidFill>
                <a:latin typeface="Montserrat" charset="0"/>
                <a:ea typeface="Montserrat" charset="0"/>
                <a:cs typeface="Montserrat" charset="0"/>
              </a:rPr>
              <a:t>The touch current for cord connected equipment shall</a:t>
            </a:r>
            <a:r>
              <a:rPr lang="en-US" sz="1900" strike="sngStrike" dirty="0">
                <a:solidFill>
                  <a:srgbClr val="5F5F5F"/>
                </a:solidFill>
                <a:latin typeface="Montserrat" charset="0"/>
                <a:ea typeface="Montserrat" charset="0"/>
                <a:cs typeface="Montserrat" charset="0"/>
              </a:rPr>
              <a:t> not exceed 100 μA with the ground wire intact (if a ground wire is provided) with normal polarity and </a:t>
            </a:r>
            <a:r>
              <a:rPr lang="en-US" sz="1900" dirty="0">
                <a:solidFill>
                  <a:srgbClr val="5F5F5F"/>
                </a:solidFill>
                <a:latin typeface="Montserrat" charset="0"/>
                <a:ea typeface="Montserrat" charset="0"/>
                <a:cs typeface="Montserrat" charset="0"/>
              </a:rPr>
              <a:t>shall not exceed 500 μA with the ground wire disconnected.</a:t>
            </a:r>
            <a:endParaRPr lang="en-GB" sz="1900" dirty="0">
              <a:solidFill>
                <a:srgbClr val="5F5F5F"/>
              </a:solidFill>
              <a:latin typeface="Montserrat" charset="0"/>
              <a:ea typeface="Montserrat" charset="0"/>
              <a:cs typeface="Montserrat" charset="0"/>
            </a:endParaRPr>
          </a:p>
          <a:p>
            <a:pPr marL="0" indent="0">
              <a:buNone/>
            </a:pPr>
            <a:endParaRPr lang="en-GB" dirty="0">
              <a:solidFill>
                <a:srgbClr val="5F5F5F"/>
              </a:solidFill>
              <a:latin typeface="Montserrat" charset="0"/>
              <a:ea typeface="Montserrat" charset="0"/>
              <a:cs typeface="Montserrat" charset="0"/>
            </a:endParaRPr>
          </a:p>
        </p:txBody>
      </p:sp>
      <p:sp>
        <p:nvSpPr>
          <p:cNvPr id="3" name="Title 2"/>
          <p:cNvSpPr>
            <a:spLocks noGrp="1"/>
          </p:cNvSpPr>
          <p:nvPr>
            <p:ph type="title"/>
          </p:nvPr>
        </p:nvSpPr>
        <p:spPr>
          <a:xfrm>
            <a:off x="3073401" y="1895281"/>
            <a:ext cx="4584700" cy="422672"/>
          </a:xfrm>
        </p:spPr>
        <p:txBody>
          <a:bodyPr/>
          <a:lstStyle/>
          <a:p>
            <a:r>
              <a:rPr lang="en-US" dirty="0" smtClean="0">
                <a:solidFill>
                  <a:srgbClr val="5F5F5F"/>
                </a:solidFill>
                <a:latin typeface="Montserrat" charset="0"/>
                <a:ea typeface="Montserrat" charset="0"/>
                <a:cs typeface="Montserrat" charset="0"/>
              </a:rPr>
              <a:t>NFPA99</a:t>
            </a:r>
            <a:endParaRPr lang="en-GB" dirty="0">
              <a:solidFill>
                <a:srgbClr val="5F5F5F"/>
              </a:solidFill>
              <a:latin typeface="Montserrat" charset="0"/>
              <a:ea typeface="Montserrat" charset="0"/>
              <a:cs typeface="Montserrat" charset="0"/>
            </a:endParaRPr>
          </a:p>
        </p:txBody>
      </p:sp>
      <p:sp>
        <p:nvSpPr>
          <p:cNvPr id="5" name="Title 1"/>
          <p:cNvSpPr txBox="1">
            <a:spLocks/>
          </p:cNvSpPr>
          <p:nvPr/>
        </p:nvSpPr>
        <p:spPr>
          <a:xfrm>
            <a:off x="2118170" y="353752"/>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Testing &amp; Considerations</a:t>
            </a:r>
          </a:p>
        </p:txBody>
      </p:sp>
      <p:sp>
        <p:nvSpPr>
          <p:cNvPr id="6"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48</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1277000025"/>
      </p:ext>
    </p:extLst>
  </p:cSld>
  <p:clrMapOvr>
    <a:masterClrMapping/>
  </p:clrMapOvr>
  <p:transition spd="slow">
    <p:pull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40780" y="2514604"/>
            <a:ext cx="7801336" cy="3978793"/>
          </a:xfrm>
        </p:spPr>
        <p:txBody>
          <a:bodyPr>
            <a:normAutofit fontScale="32500" lnSpcReduction="20000"/>
          </a:bodyPr>
          <a:lstStyle/>
          <a:p>
            <a:r>
              <a:rPr lang="en-US" sz="4900" b="1" dirty="0">
                <a:solidFill>
                  <a:srgbClr val="5F5F5F"/>
                </a:solidFill>
                <a:latin typeface="Montserrat" charset="0"/>
                <a:ea typeface="Montserrat" charset="0"/>
                <a:cs typeface="Montserrat" charset="0"/>
              </a:rPr>
              <a:t>10.3.5.4 Touch Leakage Test Procedure. </a:t>
            </a:r>
            <a:r>
              <a:rPr lang="en-US" sz="4900" dirty="0">
                <a:solidFill>
                  <a:srgbClr val="5F5F5F"/>
                </a:solidFill>
                <a:latin typeface="Montserrat" charset="0"/>
                <a:ea typeface="Montserrat" charset="0"/>
                <a:cs typeface="Montserrat" charset="0"/>
              </a:rPr>
              <a:t>Measurements shall be made using the circuit, as illustrated in Figure 10.3.5.4, with the appliance ground broken in two modes of appliance operation as follows:</a:t>
            </a:r>
            <a:endParaRPr lang="en-GB" sz="4900" dirty="0">
              <a:solidFill>
                <a:srgbClr val="5F5F5F"/>
              </a:solidFill>
              <a:latin typeface="Montserrat" charset="0"/>
              <a:ea typeface="Montserrat" charset="0"/>
              <a:cs typeface="Montserrat" charset="0"/>
            </a:endParaRPr>
          </a:p>
          <a:p>
            <a:pPr lvl="1"/>
            <a:r>
              <a:rPr lang="en-US" sz="3700" dirty="0">
                <a:solidFill>
                  <a:srgbClr val="5F5F5F"/>
                </a:solidFill>
                <a:latin typeface="Montserrat" charset="0"/>
                <a:ea typeface="Montserrat" charset="0"/>
                <a:cs typeface="Montserrat" charset="0"/>
              </a:rPr>
              <a:t>(1) Power plug connected normally with the appliance on</a:t>
            </a:r>
            <a:endParaRPr lang="en-GB" sz="3700" dirty="0">
              <a:solidFill>
                <a:srgbClr val="5F5F5F"/>
              </a:solidFill>
              <a:latin typeface="Montserrat" charset="0"/>
              <a:ea typeface="Montserrat" charset="0"/>
              <a:cs typeface="Montserrat" charset="0"/>
            </a:endParaRPr>
          </a:p>
          <a:p>
            <a:pPr lvl="1"/>
            <a:r>
              <a:rPr lang="en-US" sz="3700" dirty="0">
                <a:solidFill>
                  <a:srgbClr val="5F5F5F"/>
                </a:solidFill>
                <a:latin typeface="Montserrat" charset="0"/>
                <a:ea typeface="Montserrat" charset="0"/>
                <a:cs typeface="Montserrat" charset="0"/>
              </a:rPr>
              <a:t>(2) Power plug connected normally with the appliance off (if equipped with an on/off switch)</a:t>
            </a:r>
            <a:endParaRPr lang="en-GB" sz="3700" dirty="0">
              <a:solidFill>
                <a:srgbClr val="5F5F5F"/>
              </a:solidFill>
              <a:latin typeface="Montserrat" charset="0"/>
              <a:ea typeface="Montserrat" charset="0"/>
              <a:cs typeface="Montserrat" charset="0"/>
            </a:endParaRPr>
          </a:p>
          <a:p>
            <a:r>
              <a:rPr lang="en-US" sz="4900" b="1" dirty="0">
                <a:solidFill>
                  <a:srgbClr val="5F5F5F"/>
                </a:solidFill>
                <a:latin typeface="Montserrat" charset="0"/>
                <a:ea typeface="Montserrat" charset="0"/>
                <a:cs typeface="Montserrat" charset="0"/>
              </a:rPr>
              <a:t>10.3.5.4.2 </a:t>
            </a:r>
            <a:r>
              <a:rPr lang="en-US" sz="4900" dirty="0">
                <a:solidFill>
                  <a:srgbClr val="5F5F5F"/>
                </a:solidFill>
                <a:latin typeface="Montserrat" charset="0"/>
                <a:ea typeface="Montserrat" charset="0"/>
                <a:cs typeface="Montserrat" charset="0"/>
              </a:rPr>
              <a:t>Test shall be made with Switch A in Figure 10.3.5.4 closed.</a:t>
            </a:r>
            <a:endParaRPr lang="en-GB" sz="4900" dirty="0">
              <a:solidFill>
                <a:srgbClr val="5F5F5F"/>
              </a:solidFill>
              <a:latin typeface="Montserrat" charset="0"/>
              <a:ea typeface="Montserrat" charset="0"/>
              <a:cs typeface="Montserrat" charset="0"/>
            </a:endParaRPr>
          </a:p>
          <a:p>
            <a:r>
              <a:rPr lang="en-US" sz="4900" b="1" dirty="0">
                <a:solidFill>
                  <a:srgbClr val="5F5F5F"/>
                </a:solidFill>
                <a:latin typeface="Montserrat" charset="0"/>
                <a:ea typeface="Montserrat" charset="0"/>
                <a:cs typeface="Montserrat" charset="0"/>
              </a:rPr>
              <a:t>10.3.6* Lead Leakage Current Tests and Limits — Portable</a:t>
            </a:r>
            <a:endParaRPr lang="en-GB" sz="4900" dirty="0">
              <a:solidFill>
                <a:srgbClr val="5F5F5F"/>
              </a:solidFill>
              <a:latin typeface="Montserrat" charset="0"/>
              <a:ea typeface="Montserrat" charset="0"/>
              <a:cs typeface="Montserrat" charset="0"/>
            </a:endParaRPr>
          </a:p>
          <a:p>
            <a:r>
              <a:rPr lang="en-US" sz="4900" b="1" dirty="0">
                <a:solidFill>
                  <a:srgbClr val="5F5F5F"/>
                </a:solidFill>
                <a:latin typeface="Montserrat" charset="0"/>
                <a:ea typeface="Montserrat" charset="0"/>
                <a:cs typeface="Montserrat" charset="0"/>
              </a:rPr>
              <a:t>Equipment.</a:t>
            </a:r>
            <a:endParaRPr lang="en-GB" sz="4900" dirty="0">
              <a:solidFill>
                <a:srgbClr val="5F5F5F"/>
              </a:solidFill>
              <a:latin typeface="Montserrat" charset="0"/>
              <a:ea typeface="Montserrat" charset="0"/>
              <a:cs typeface="Montserrat" charset="0"/>
            </a:endParaRPr>
          </a:p>
          <a:p>
            <a:r>
              <a:rPr lang="en-US" sz="4900" b="1" dirty="0">
                <a:solidFill>
                  <a:srgbClr val="5F5F5F"/>
                </a:solidFill>
                <a:latin typeface="Montserrat" charset="0"/>
                <a:ea typeface="Montserrat" charset="0"/>
                <a:cs typeface="Montserrat" charset="0"/>
              </a:rPr>
              <a:t>10.3.6.1 </a:t>
            </a:r>
            <a:r>
              <a:rPr lang="en-US" sz="4900" dirty="0">
                <a:solidFill>
                  <a:srgbClr val="5F5F5F"/>
                </a:solidFill>
                <a:latin typeface="Montserrat" charset="0"/>
                <a:ea typeface="Montserrat" charset="0"/>
                <a:cs typeface="Montserrat" charset="0"/>
              </a:rPr>
              <a:t>The leakage current between all patient leads connected together and ground shall be measured with the power plug connected normally and the device on.</a:t>
            </a:r>
            <a:endParaRPr lang="en-GB" sz="4900" dirty="0">
              <a:solidFill>
                <a:srgbClr val="5F5F5F"/>
              </a:solidFill>
              <a:latin typeface="Montserrat" charset="0"/>
              <a:ea typeface="Montserrat" charset="0"/>
              <a:cs typeface="Montserrat" charset="0"/>
            </a:endParaRPr>
          </a:p>
          <a:p>
            <a:r>
              <a:rPr lang="en-US" sz="4900" b="1" dirty="0">
                <a:solidFill>
                  <a:srgbClr val="5F5F5F"/>
                </a:solidFill>
                <a:latin typeface="Montserrat" charset="0"/>
                <a:ea typeface="Montserrat" charset="0"/>
                <a:cs typeface="Montserrat" charset="0"/>
              </a:rPr>
              <a:t>10.3.6.2 </a:t>
            </a:r>
            <a:r>
              <a:rPr lang="en-US" sz="4900" dirty="0">
                <a:solidFill>
                  <a:srgbClr val="5F5F5F"/>
                </a:solidFill>
                <a:latin typeface="Montserrat" charset="0"/>
                <a:ea typeface="Montserrat" charset="0"/>
                <a:cs typeface="Montserrat" charset="0"/>
              </a:rPr>
              <a:t>An acceptable test configuration shall be as illustrated in Figure 10.3.5.4.</a:t>
            </a:r>
            <a:endParaRPr lang="en-GB" sz="4900" dirty="0">
              <a:solidFill>
                <a:srgbClr val="5F5F5F"/>
              </a:solidFill>
              <a:latin typeface="Montserrat" charset="0"/>
              <a:ea typeface="Montserrat" charset="0"/>
              <a:cs typeface="Montserrat" charset="0"/>
            </a:endParaRPr>
          </a:p>
          <a:p>
            <a:r>
              <a:rPr lang="en-US" sz="4900" b="1" dirty="0">
                <a:solidFill>
                  <a:srgbClr val="5F5F5F"/>
                </a:solidFill>
                <a:latin typeface="Montserrat" charset="0"/>
                <a:ea typeface="Montserrat" charset="0"/>
                <a:cs typeface="Montserrat" charset="0"/>
              </a:rPr>
              <a:t>10.3.6.3 </a:t>
            </a:r>
            <a:r>
              <a:rPr lang="en-US" sz="4900" dirty="0">
                <a:solidFill>
                  <a:srgbClr val="5F5F5F"/>
                </a:solidFill>
                <a:latin typeface="Montserrat" charset="0"/>
                <a:ea typeface="Montserrat" charset="0"/>
                <a:cs typeface="Montserrat" charset="0"/>
              </a:rPr>
              <a:t>The leakage current shall not exceed 100 μA for ground wire closed and</a:t>
            </a:r>
            <a:r>
              <a:rPr lang="en-US" sz="4900" strike="sngStrike" dirty="0">
                <a:solidFill>
                  <a:srgbClr val="5F5F5F"/>
                </a:solidFill>
                <a:latin typeface="Montserrat" charset="0"/>
                <a:ea typeface="Montserrat" charset="0"/>
                <a:cs typeface="Montserrat" charset="0"/>
              </a:rPr>
              <a:t> </a:t>
            </a:r>
            <a:r>
              <a:rPr lang="en-US" sz="4900" dirty="0">
                <a:solidFill>
                  <a:srgbClr val="5F5F5F"/>
                </a:solidFill>
                <a:latin typeface="Montserrat" charset="0"/>
                <a:ea typeface="Montserrat" charset="0"/>
                <a:cs typeface="Montserrat" charset="0"/>
              </a:rPr>
              <a:t>500 μA ac for ground wire open.</a:t>
            </a:r>
            <a:endParaRPr lang="en-GB" sz="4900" dirty="0">
              <a:solidFill>
                <a:srgbClr val="5F5F5F"/>
              </a:solidFill>
              <a:latin typeface="Montserrat" charset="0"/>
              <a:ea typeface="Montserrat" charset="0"/>
              <a:cs typeface="Montserrat" charset="0"/>
            </a:endParaRPr>
          </a:p>
          <a:p>
            <a:pPr marL="0" indent="0">
              <a:buNone/>
            </a:pPr>
            <a:endParaRPr lang="en-GB" dirty="0">
              <a:solidFill>
                <a:srgbClr val="5F5F5F"/>
              </a:solidFill>
              <a:latin typeface="Montserrat" charset="0"/>
              <a:ea typeface="Montserrat" charset="0"/>
              <a:cs typeface="Montserrat" charset="0"/>
            </a:endParaRPr>
          </a:p>
        </p:txBody>
      </p:sp>
      <p:sp>
        <p:nvSpPr>
          <p:cNvPr id="3" name="Title 2"/>
          <p:cNvSpPr>
            <a:spLocks noGrp="1"/>
          </p:cNvSpPr>
          <p:nvPr>
            <p:ph type="title"/>
          </p:nvPr>
        </p:nvSpPr>
        <p:spPr>
          <a:xfrm>
            <a:off x="3073401" y="1912642"/>
            <a:ext cx="4584700" cy="422672"/>
          </a:xfrm>
        </p:spPr>
        <p:txBody>
          <a:bodyPr/>
          <a:lstStyle/>
          <a:p>
            <a:r>
              <a:rPr lang="en-US" dirty="0" smtClean="0">
                <a:solidFill>
                  <a:srgbClr val="5F5F5F"/>
                </a:solidFill>
                <a:latin typeface="Montserrat" charset="0"/>
                <a:ea typeface="Montserrat" charset="0"/>
                <a:cs typeface="Montserrat" charset="0"/>
              </a:rPr>
              <a:t>NFPA99</a:t>
            </a:r>
            <a:endParaRPr lang="en-GB" dirty="0">
              <a:solidFill>
                <a:srgbClr val="5F5F5F"/>
              </a:solidFill>
              <a:latin typeface="Montserrat" charset="0"/>
              <a:ea typeface="Montserrat" charset="0"/>
              <a:cs typeface="Montserrat" charset="0"/>
            </a:endParaRPr>
          </a:p>
        </p:txBody>
      </p:sp>
      <p:sp>
        <p:nvSpPr>
          <p:cNvPr id="5" name="Title 1"/>
          <p:cNvSpPr txBox="1">
            <a:spLocks/>
          </p:cNvSpPr>
          <p:nvPr/>
        </p:nvSpPr>
        <p:spPr>
          <a:xfrm>
            <a:off x="2118170" y="353751"/>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Testing &amp; Considerations</a:t>
            </a:r>
          </a:p>
        </p:txBody>
      </p:sp>
      <p:sp>
        <p:nvSpPr>
          <p:cNvPr id="6" name="Title 1"/>
          <p:cNvSpPr txBox="1">
            <a:spLocks/>
          </p:cNvSpPr>
          <p:nvPr/>
        </p:nvSpPr>
        <p:spPr>
          <a:xfrm>
            <a:off x="7892489" y="327707"/>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49</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587852057"/>
      </p:ext>
    </p:extLst>
  </p:cSld>
  <p:clrMapOvr>
    <a:masterClrMapping/>
  </p:clrMapOvr>
  <p:transition spd="slow">
    <p:pull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5901" y="2627093"/>
            <a:ext cx="6172200" cy="210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3073401" y="1760288"/>
            <a:ext cx="4584700" cy="422672"/>
          </a:xfrm>
        </p:spPr>
        <p:txBody>
          <a:bodyPr/>
          <a:lstStyle/>
          <a:p>
            <a:r>
              <a:rPr lang="en-US" dirty="0">
                <a:solidFill>
                  <a:srgbClr val="5F5F5F"/>
                </a:solidFill>
                <a:latin typeface="Montserrat" charset="0"/>
                <a:ea typeface="Montserrat" charset="0"/>
                <a:cs typeface="Montserrat" charset="0"/>
              </a:rPr>
              <a:t>Quick view table</a:t>
            </a:r>
          </a:p>
        </p:txBody>
      </p:sp>
      <p:sp>
        <p:nvSpPr>
          <p:cNvPr id="4" name="Text Placeholder 3"/>
          <p:cNvSpPr>
            <a:spLocks noGrp="1"/>
          </p:cNvSpPr>
          <p:nvPr>
            <p:ph type="body" idx="13"/>
          </p:nvPr>
        </p:nvSpPr>
        <p:spPr>
          <a:xfrm>
            <a:off x="271227" y="2358012"/>
            <a:ext cx="6489700" cy="269081"/>
          </a:xfrm>
        </p:spPr>
        <p:txBody>
          <a:bodyPr>
            <a:normAutofit fontScale="85000" lnSpcReduction="20000"/>
          </a:bodyPr>
          <a:lstStyle/>
          <a:p>
            <a:r>
              <a:rPr lang="en-US" dirty="0" smtClean="0">
                <a:solidFill>
                  <a:srgbClr val="5F5F5F"/>
                </a:solidFill>
                <a:latin typeface="Montserrat" charset="0"/>
                <a:ea typeface="Montserrat" charset="0"/>
                <a:cs typeface="Montserrat" charset="0"/>
              </a:rPr>
              <a:t>Touch current</a:t>
            </a:r>
            <a:endParaRPr lang="en-US" dirty="0">
              <a:solidFill>
                <a:srgbClr val="5F5F5F"/>
              </a:solidFill>
              <a:latin typeface="Montserrat" charset="0"/>
              <a:ea typeface="Montserrat" charset="0"/>
              <a:cs typeface="Montserrat" charset="0"/>
            </a:endParaRPr>
          </a:p>
        </p:txBody>
      </p:sp>
      <p:sp>
        <p:nvSpPr>
          <p:cNvPr id="5" name="Title 1"/>
          <p:cNvSpPr txBox="1">
            <a:spLocks/>
          </p:cNvSpPr>
          <p:nvPr/>
        </p:nvSpPr>
        <p:spPr>
          <a:xfrm>
            <a:off x="2118170" y="353753"/>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Testing &amp; Considerations</a:t>
            </a:r>
          </a:p>
        </p:txBody>
      </p:sp>
      <p:sp>
        <p:nvSpPr>
          <p:cNvPr id="6" name="Title 1"/>
          <p:cNvSpPr txBox="1">
            <a:spLocks/>
          </p:cNvSpPr>
          <p:nvPr/>
        </p:nvSpPr>
        <p:spPr>
          <a:xfrm>
            <a:off x="7892489" y="327709"/>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50</a:t>
            </a:r>
            <a:endParaRPr lang="en-US" sz="3300" dirty="0">
              <a:solidFill>
                <a:schemeClr val="bg1"/>
              </a:solidFill>
              <a:latin typeface="Montserrat" charset="0"/>
              <a:ea typeface="Montserrat" charset="0"/>
              <a:cs typeface="Montserrat" charset="0"/>
            </a:endParaRPr>
          </a:p>
        </p:txBody>
      </p:sp>
      <p:sp>
        <p:nvSpPr>
          <p:cNvPr id="8" name="Rectangle 7"/>
          <p:cNvSpPr/>
          <p:nvPr/>
        </p:nvSpPr>
        <p:spPr>
          <a:xfrm>
            <a:off x="2118170" y="4888637"/>
            <a:ext cx="4572000" cy="1754326"/>
          </a:xfrm>
          <a:prstGeom prst="rect">
            <a:avLst/>
          </a:prstGeom>
        </p:spPr>
        <p:txBody>
          <a:bodyPr>
            <a:spAutoFit/>
          </a:bodyPr>
          <a:lstStyle/>
          <a:p>
            <a:r>
              <a:rPr lang="en-US" b="1" dirty="0"/>
              <a:t>10.2.6* Touch Current — Portable Equipment. </a:t>
            </a:r>
            <a:r>
              <a:rPr lang="en-US" dirty="0"/>
              <a:t>The touch current for cord connected</a:t>
            </a:r>
          </a:p>
          <a:p>
            <a:r>
              <a:rPr lang="en-US" dirty="0"/>
              <a:t>equipment shall not exceed 500 </a:t>
            </a:r>
            <a:r>
              <a:rPr lang="en-US" dirty="0" err="1"/>
              <a:t>μA</a:t>
            </a:r>
            <a:r>
              <a:rPr lang="en-US" dirty="0"/>
              <a:t> with normal polarity and the ground wire disconnected (if</a:t>
            </a:r>
          </a:p>
          <a:p>
            <a:r>
              <a:rPr lang="en-US" dirty="0"/>
              <a:t>a ground wire is provided).</a:t>
            </a:r>
          </a:p>
        </p:txBody>
      </p:sp>
    </p:spTree>
    <p:extLst>
      <p:ext uri="{BB962C8B-B14F-4D97-AF65-F5344CB8AC3E}">
        <p14:creationId xmlns:p14="http://schemas.microsoft.com/office/powerpoint/2010/main" val="1604745799"/>
      </p:ext>
    </p:extLst>
  </p:cSld>
  <p:clrMapOvr>
    <a:masterClrMapping/>
  </p:clrMapOvr>
  <p:transition spd="slow">
    <p:pull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18924"/>
            <a:ext cx="8229600" cy="3573463"/>
          </a:xfrm>
        </p:spPr>
        <p:txBody>
          <a:bodyPr/>
          <a:lstStyle/>
          <a:p>
            <a:r>
              <a:rPr lang="en-US" dirty="0" smtClean="0">
                <a:solidFill>
                  <a:srgbClr val="5F5F5F"/>
                </a:solidFill>
                <a:latin typeface="Montserrat" charset="0"/>
                <a:ea typeface="Montserrat" charset="0"/>
                <a:cs typeface="Montserrat" charset="0"/>
              </a:rPr>
              <a:t>Lead leakage testing is conducted by connecting all patient leads together and measuring the current from that point to ground</a:t>
            </a:r>
          </a:p>
          <a:p>
            <a:pPr lvl="1"/>
            <a:r>
              <a:rPr lang="en-US" dirty="0" smtClean="0">
                <a:solidFill>
                  <a:srgbClr val="5F5F5F"/>
                </a:solidFill>
                <a:latin typeface="Montserrat" charset="0"/>
                <a:ea typeface="Montserrat" charset="0"/>
                <a:cs typeface="Montserrat" charset="0"/>
              </a:rPr>
              <a:t>Ground closed and power on </a:t>
            </a:r>
          </a:p>
          <a:p>
            <a:pPr lvl="1"/>
            <a:r>
              <a:rPr lang="en-US" dirty="0" smtClean="0">
                <a:solidFill>
                  <a:srgbClr val="5F5F5F"/>
                </a:solidFill>
                <a:latin typeface="Montserrat" charset="0"/>
                <a:ea typeface="Montserrat" charset="0"/>
                <a:cs typeface="Montserrat" charset="0"/>
              </a:rPr>
              <a:t>Ground open and power on</a:t>
            </a:r>
            <a:endParaRPr lang="en-US" dirty="0">
              <a:solidFill>
                <a:srgbClr val="5F5F5F"/>
              </a:solidFill>
              <a:latin typeface="Montserrat" charset="0"/>
              <a:ea typeface="Montserrat" charset="0"/>
              <a:cs typeface="Montserrat" charset="0"/>
            </a:endParaRPr>
          </a:p>
        </p:txBody>
      </p:sp>
      <p:sp>
        <p:nvSpPr>
          <p:cNvPr id="3" name="Title 2"/>
          <p:cNvSpPr>
            <a:spLocks noGrp="1"/>
          </p:cNvSpPr>
          <p:nvPr>
            <p:ph type="title"/>
          </p:nvPr>
        </p:nvSpPr>
        <p:spPr>
          <a:xfrm>
            <a:off x="3025173" y="1642644"/>
            <a:ext cx="4584700" cy="422672"/>
          </a:xfrm>
        </p:spPr>
        <p:txBody>
          <a:bodyPr/>
          <a:lstStyle/>
          <a:p>
            <a:r>
              <a:rPr lang="en-US" dirty="0" smtClean="0">
                <a:solidFill>
                  <a:srgbClr val="5F5F5F"/>
                </a:solidFill>
                <a:latin typeface="Montserrat" charset="0"/>
                <a:ea typeface="Montserrat" charset="0"/>
                <a:cs typeface="Montserrat" charset="0"/>
              </a:rPr>
              <a:t>Lead Leakage</a:t>
            </a:r>
            <a:endParaRPr lang="en-US" dirty="0">
              <a:solidFill>
                <a:srgbClr val="5F5F5F"/>
              </a:solidFill>
              <a:latin typeface="Montserrat" charset="0"/>
              <a:ea typeface="Montserrat" charset="0"/>
              <a:cs typeface="Montserrat" charset="0"/>
            </a:endParaRPr>
          </a:p>
        </p:txBody>
      </p:sp>
      <p:sp>
        <p:nvSpPr>
          <p:cNvPr id="4" name="Text Placeholder 3"/>
          <p:cNvSpPr>
            <a:spLocks noGrp="1"/>
          </p:cNvSpPr>
          <p:nvPr>
            <p:ph type="body" idx="13"/>
          </p:nvPr>
        </p:nvSpPr>
        <p:spPr>
          <a:xfrm>
            <a:off x="457200" y="2458051"/>
            <a:ext cx="6489700" cy="269081"/>
          </a:xfrm>
        </p:spPr>
        <p:txBody>
          <a:bodyPr>
            <a:noAutofit/>
          </a:bodyPr>
          <a:lstStyle/>
          <a:p>
            <a:r>
              <a:rPr lang="en-US" sz="2000" dirty="0" smtClean="0">
                <a:solidFill>
                  <a:srgbClr val="5F5F5F"/>
                </a:solidFill>
                <a:latin typeface="Montserrat" charset="0"/>
                <a:ea typeface="Montserrat" charset="0"/>
                <a:cs typeface="Montserrat" charset="0"/>
              </a:rPr>
              <a:t>Portable Equipment</a:t>
            </a:r>
            <a:endParaRPr lang="en-US" sz="2000" dirty="0">
              <a:solidFill>
                <a:srgbClr val="5F5F5F"/>
              </a:solidFill>
              <a:latin typeface="Montserrat" charset="0"/>
              <a:ea typeface="Montserrat" charset="0"/>
              <a:cs typeface="Montserrat" charset="0"/>
            </a:endParaRPr>
          </a:p>
        </p:txBody>
      </p:sp>
      <p:sp>
        <p:nvSpPr>
          <p:cNvPr id="5" name="Title 1"/>
          <p:cNvSpPr txBox="1">
            <a:spLocks/>
          </p:cNvSpPr>
          <p:nvPr/>
        </p:nvSpPr>
        <p:spPr>
          <a:xfrm>
            <a:off x="2118170" y="353750"/>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Testing &amp; Considerations</a:t>
            </a:r>
          </a:p>
        </p:txBody>
      </p:sp>
      <p:sp>
        <p:nvSpPr>
          <p:cNvPr id="6" name="Title 1"/>
          <p:cNvSpPr txBox="1">
            <a:spLocks/>
          </p:cNvSpPr>
          <p:nvPr/>
        </p:nvSpPr>
        <p:spPr>
          <a:xfrm>
            <a:off x="7892489" y="327706"/>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51</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715521120"/>
      </p:ext>
    </p:extLst>
  </p:cSld>
  <p:clrMapOvr>
    <a:masterClrMapping/>
  </p:clrMapOvr>
  <p:transition spd="slow">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61140" y="1541891"/>
            <a:ext cx="4495800" cy="422672"/>
          </a:xfrm>
        </p:spPr>
        <p:txBody>
          <a:bodyPr>
            <a:normAutofit fontScale="90000"/>
          </a:bodyPr>
          <a:lstStyle/>
          <a:p>
            <a:r>
              <a:rPr lang="en-US" b="1" dirty="0" smtClean="0">
                <a:solidFill>
                  <a:srgbClr val="5F5F5F"/>
                </a:solidFill>
                <a:latin typeface="Montserrat" charset="0"/>
                <a:ea typeface="Montserrat" charset="0"/>
                <a:cs typeface="Montserrat" charset="0"/>
              </a:rPr>
              <a:t>Medical Products - Life Cycle</a:t>
            </a:r>
            <a:endParaRPr lang="en-GB" b="1" dirty="0">
              <a:solidFill>
                <a:srgbClr val="5F5F5F"/>
              </a:solidFill>
              <a:latin typeface="Montserrat" charset="0"/>
              <a:ea typeface="Montserrat" charset="0"/>
              <a:cs typeface="Montserrat" charset="0"/>
            </a:endParaRPr>
          </a:p>
        </p:txBody>
      </p:sp>
      <p:graphicFrame>
        <p:nvGraphicFramePr>
          <p:cNvPr id="6" name="Diagram 5"/>
          <p:cNvGraphicFramePr/>
          <p:nvPr>
            <p:extLst/>
          </p:nvPr>
        </p:nvGraphicFramePr>
        <p:xfrm>
          <a:off x="800101" y="2495550"/>
          <a:ext cx="4719507" cy="3416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p:cNvCxnSpPr/>
          <p:nvPr/>
        </p:nvCxnSpPr>
        <p:spPr>
          <a:xfrm>
            <a:off x="4214813" y="3886200"/>
            <a:ext cx="3281363"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9" name="Down Arrow 8"/>
          <p:cNvSpPr/>
          <p:nvPr/>
        </p:nvSpPr>
        <p:spPr>
          <a:xfrm>
            <a:off x="5874544" y="4000500"/>
            <a:ext cx="381000" cy="55245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10" name="TextBox 9"/>
          <p:cNvSpPr txBox="1"/>
          <p:nvPr/>
        </p:nvSpPr>
        <p:spPr>
          <a:xfrm>
            <a:off x="5206932" y="4790301"/>
            <a:ext cx="2039341" cy="300082"/>
          </a:xfrm>
          <a:prstGeom prst="rect">
            <a:avLst/>
          </a:prstGeom>
          <a:noFill/>
        </p:spPr>
        <p:txBody>
          <a:bodyPr wrap="none" rtlCol="0">
            <a:spAutoFit/>
          </a:bodyPr>
          <a:lstStyle/>
          <a:p>
            <a:r>
              <a:rPr lang="en-US" sz="1350" dirty="0">
                <a:solidFill>
                  <a:srgbClr val="FF0000"/>
                </a:solidFill>
                <a:latin typeface="Montserrat" charset="0"/>
                <a:ea typeface="Montserrat" charset="0"/>
                <a:cs typeface="Montserrat" charset="0"/>
              </a:rPr>
              <a:t>Realm of the Biomed</a:t>
            </a:r>
            <a:endParaRPr lang="en-GB" sz="1350" dirty="0">
              <a:solidFill>
                <a:srgbClr val="FF0000"/>
              </a:solidFill>
              <a:latin typeface="Montserrat" charset="0"/>
              <a:ea typeface="Montserrat" charset="0"/>
              <a:cs typeface="Montserrat" charset="0"/>
            </a:endParaRPr>
          </a:p>
        </p:txBody>
      </p:sp>
      <p:sp>
        <p:nvSpPr>
          <p:cNvPr id="8" name="Title 1"/>
          <p:cNvSpPr txBox="1">
            <a:spLocks/>
          </p:cNvSpPr>
          <p:nvPr/>
        </p:nvSpPr>
        <p:spPr>
          <a:xfrm>
            <a:off x="2152895" y="258261"/>
            <a:ext cx="1823013" cy="505625"/>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Background</a:t>
            </a:r>
          </a:p>
        </p:txBody>
      </p:sp>
      <p:sp>
        <p:nvSpPr>
          <p:cNvPr id="11"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a:solidFill>
                  <a:schemeClr val="bg1"/>
                </a:solidFill>
                <a:latin typeface="Montserrat" charset="0"/>
                <a:ea typeface="Montserrat" charset="0"/>
                <a:cs typeface="Montserrat" charset="0"/>
              </a:rPr>
              <a:t>07</a:t>
            </a:r>
          </a:p>
        </p:txBody>
      </p:sp>
    </p:spTree>
    <p:extLst>
      <p:ext uri="{BB962C8B-B14F-4D97-AF65-F5344CB8AC3E}">
        <p14:creationId xmlns:p14="http://schemas.microsoft.com/office/powerpoint/2010/main" val="2049311649"/>
      </p:ext>
    </p:extLst>
  </p:cSld>
  <p:clrMapOvr>
    <a:masterClrMapping/>
  </p:clrMapOvr>
  <p:transition spd="slow">
    <p:pull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5900" y="2581278"/>
            <a:ext cx="6172200" cy="280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2981769" y="1803462"/>
            <a:ext cx="4584700" cy="422672"/>
          </a:xfrm>
        </p:spPr>
        <p:txBody>
          <a:bodyPr/>
          <a:lstStyle/>
          <a:p>
            <a:r>
              <a:rPr lang="en-US" dirty="0">
                <a:solidFill>
                  <a:srgbClr val="5F5F5F"/>
                </a:solidFill>
                <a:latin typeface="Montserrat" charset="0"/>
                <a:ea typeface="Montserrat" charset="0"/>
                <a:cs typeface="Montserrat" charset="0"/>
              </a:rPr>
              <a:t>Quick view table</a:t>
            </a:r>
          </a:p>
        </p:txBody>
      </p:sp>
      <p:sp>
        <p:nvSpPr>
          <p:cNvPr id="4" name="Text Placeholder 3"/>
          <p:cNvSpPr>
            <a:spLocks noGrp="1"/>
          </p:cNvSpPr>
          <p:nvPr>
            <p:ph type="body" idx="13"/>
          </p:nvPr>
        </p:nvSpPr>
        <p:spPr>
          <a:xfrm>
            <a:off x="177801" y="2226134"/>
            <a:ext cx="6489700" cy="269081"/>
          </a:xfrm>
        </p:spPr>
        <p:txBody>
          <a:bodyPr>
            <a:normAutofit fontScale="85000" lnSpcReduction="20000"/>
          </a:bodyPr>
          <a:lstStyle/>
          <a:p>
            <a:r>
              <a:rPr lang="en-US" dirty="0" smtClean="0">
                <a:solidFill>
                  <a:srgbClr val="5F5F5F"/>
                </a:solidFill>
                <a:latin typeface="Montserrat" charset="0"/>
                <a:ea typeface="Montserrat" charset="0"/>
                <a:cs typeface="Montserrat" charset="0"/>
              </a:rPr>
              <a:t>Patient leads</a:t>
            </a:r>
            <a:endParaRPr lang="en-US" dirty="0">
              <a:solidFill>
                <a:srgbClr val="5F5F5F"/>
              </a:solidFill>
              <a:latin typeface="Montserrat" charset="0"/>
              <a:ea typeface="Montserrat" charset="0"/>
              <a:cs typeface="Montserrat" charset="0"/>
            </a:endParaRPr>
          </a:p>
        </p:txBody>
      </p:sp>
      <p:sp>
        <p:nvSpPr>
          <p:cNvPr id="5" name="Title 1"/>
          <p:cNvSpPr txBox="1">
            <a:spLocks/>
          </p:cNvSpPr>
          <p:nvPr/>
        </p:nvSpPr>
        <p:spPr>
          <a:xfrm>
            <a:off x="2118170" y="353752"/>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Testing &amp; Considerations</a:t>
            </a:r>
          </a:p>
        </p:txBody>
      </p:sp>
      <p:sp>
        <p:nvSpPr>
          <p:cNvPr id="6"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52</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2002524287"/>
      </p:ext>
    </p:extLst>
  </p:cSld>
  <p:clrMapOvr>
    <a:masterClrMapping/>
  </p:clrMapOvr>
  <p:transition spd="slow">
    <p:pull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5900" y="2944675"/>
            <a:ext cx="6172200" cy="217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2868915" y="1921324"/>
            <a:ext cx="4584700" cy="422672"/>
          </a:xfrm>
        </p:spPr>
        <p:txBody>
          <a:bodyPr/>
          <a:lstStyle/>
          <a:p>
            <a:r>
              <a:rPr lang="en-US" dirty="0">
                <a:solidFill>
                  <a:srgbClr val="5F5F5F"/>
                </a:solidFill>
                <a:latin typeface="Montserrat" charset="0"/>
                <a:ea typeface="Montserrat" charset="0"/>
                <a:cs typeface="Montserrat" charset="0"/>
              </a:rPr>
              <a:t>Quick view table</a:t>
            </a:r>
          </a:p>
        </p:txBody>
      </p:sp>
      <p:sp>
        <p:nvSpPr>
          <p:cNvPr id="4" name="Text Placeholder 3"/>
          <p:cNvSpPr>
            <a:spLocks noGrp="1"/>
          </p:cNvSpPr>
          <p:nvPr>
            <p:ph type="body" idx="13"/>
          </p:nvPr>
        </p:nvSpPr>
        <p:spPr>
          <a:xfrm>
            <a:off x="195162" y="2828928"/>
            <a:ext cx="6489700" cy="269081"/>
          </a:xfrm>
        </p:spPr>
        <p:txBody>
          <a:bodyPr>
            <a:normAutofit fontScale="85000" lnSpcReduction="20000"/>
          </a:bodyPr>
          <a:lstStyle/>
          <a:p>
            <a:r>
              <a:rPr lang="en-US" dirty="0">
                <a:solidFill>
                  <a:srgbClr val="5F5F5F"/>
                </a:solidFill>
                <a:latin typeface="Montserrat" charset="0"/>
                <a:ea typeface="Montserrat" charset="0"/>
                <a:cs typeface="Montserrat" charset="0"/>
              </a:rPr>
              <a:t>Patient leads</a:t>
            </a:r>
          </a:p>
          <a:p>
            <a:endParaRPr lang="en-US" dirty="0">
              <a:solidFill>
                <a:srgbClr val="5F5F5F"/>
              </a:solidFill>
              <a:latin typeface="Montserrat" charset="0"/>
              <a:ea typeface="Montserrat" charset="0"/>
              <a:cs typeface="Montserrat" charset="0"/>
            </a:endParaRPr>
          </a:p>
        </p:txBody>
      </p:sp>
      <p:sp>
        <p:nvSpPr>
          <p:cNvPr id="5" name="Title 1"/>
          <p:cNvSpPr txBox="1">
            <a:spLocks/>
          </p:cNvSpPr>
          <p:nvPr/>
        </p:nvSpPr>
        <p:spPr>
          <a:xfrm>
            <a:off x="2118170" y="353750"/>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Testing &amp; Considerations</a:t>
            </a:r>
          </a:p>
        </p:txBody>
      </p:sp>
      <p:sp>
        <p:nvSpPr>
          <p:cNvPr id="6" name="Title 1"/>
          <p:cNvSpPr txBox="1">
            <a:spLocks/>
          </p:cNvSpPr>
          <p:nvPr/>
        </p:nvSpPr>
        <p:spPr>
          <a:xfrm>
            <a:off x="7892489" y="327706"/>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53</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1061975825"/>
      </p:ext>
    </p:extLst>
  </p:cSld>
  <p:clrMapOvr>
    <a:masterClrMapping/>
  </p:clrMapOvr>
  <p:transition spd="slow">
    <p:pull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5900" y="3189910"/>
            <a:ext cx="6172200" cy="2596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073401" y="1703732"/>
            <a:ext cx="4584700" cy="422672"/>
          </a:xfrm>
        </p:spPr>
        <p:txBody>
          <a:bodyPr/>
          <a:lstStyle/>
          <a:p>
            <a:r>
              <a:rPr lang="en-US" dirty="0">
                <a:solidFill>
                  <a:srgbClr val="5F5F5F"/>
                </a:solidFill>
                <a:latin typeface="Montserrat" charset="0"/>
                <a:ea typeface="Montserrat" charset="0"/>
                <a:cs typeface="Montserrat" charset="0"/>
              </a:rPr>
              <a:t>Quick view table</a:t>
            </a:r>
          </a:p>
        </p:txBody>
      </p:sp>
      <p:sp>
        <p:nvSpPr>
          <p:cNvPr id="4" name="Text Placeholder 3"/>
          <p:cNvSpPr>
            <a:spLocks noGrp="1"/>
          </p:cNvSpPr>
          <p:nvPr>
            <p:ph type="body" idx="13"/>
          </p:nvPr>
        </p:nvSpPr>
        <p:spPr>
          <a:xfrm>
            <a:off x="177801" y="2608314"/>
            <a:ext cx="6489700" cy="269081"/>
          </a:xfrm>
        </p:spPr>
        <p:txBody>
          <a:bodyPr>
            <a:normAutofit fontScale="85000" lnSpcReduction="20000"/>
          </a:bodyPr>
          <a:lstStyle/>
          <a:p>
            <a:r>
              <a:rPr lang="en-US" dirty="0" smtClean="0">
                <a:solidFill>
                  <a:srgbClr val="5F5F5F"/>
                </a:solidFill>
                <a:latin typeface="Montserrat" charset="0"/>
                <a:ea typeface="Montserrat" charset="0"/>
                <a:cs typeface="Montserrat" charset="0"/>
              </a:rPr>
              <a:t>Patient isolation</a:t>
            </a:r>
            <a:endParaRPr lang="en-US" dirty="0">
              <a:solidFill>
                <a:srgbClr val="5F5F5F"/>
              </a:solidFill>
              <a:latin typeface="Montserrat" charset="0"/>
              <a:ea typeface="Montserrat" charset="0"/>
              <a:cs typeface="Montserrat" charset="0"/>
            </a:endParaRPr>
          </a:p>
        </p:txBody>
      </p:sp>
      <p:sp>
        <p:nvSpPr>
          <p:cNvPr id="5" name="Title 1"/>
          <p:cNvSpPr txBox="1">
            <a:spLocks/>
          </p:cNvSpPr>
          <p:nvPr/>
        </p:nvSpPr>
        <p:spPr>
          <a:xfrm>
            <a:off x="2118170" y="353750"/>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Testing &amp; Considerations</a:t>
            </a:r>
          </a:p>
        </p:txBody>
      </p:sp>
      <p:sp>
        <p:nvSpPr>
          <p:cNvPr id="6" name="Title 1"/>
          <p:cNvSpPr txBox="1">
            <a:spLocks/>
          </p:cNvSpPr>
          <p:nvPr/>
        </p:nvSpPr>
        <p:spPr>
          <a:xfrm>
            <a:off x="7892489" y="327706"/>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54</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891100558"/>
      </p:ext>
    </p:extLst>
  </p:cSld>
  <p:clrMapOvr>
    <a:masterClrMapping/>
  </p:clrMapOvr>
  <p:transition spd="slow">
    <p:pull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1" y="2717037"/>
            <a:ext cx="5189799" cy="3448050"/>
          </a:xfrm>
        </p:spPr>
        <p:txBody>
          <a:bodyPr>
            <a:normAutofit fontScale="92500" lnSpcReduction="20000"/>
          </a:bodyPr>
          <a:lstStyle/>
          <a:p>
            <a:pPr marL="0" indent="0">
              <a:buClr>
                <a:srgbClr val="6699FF"/>
              </a:buClr>
              <a:buNone/>
            </a:pPr>
            <a:r>
              <a:rPr lang="en-GB" altLang="en-US" dirty="0">
                <a:solidFill>
                  <a:srgbClr val="5F5F5F"/>
                </a:solidFill>
                <a:latin typeface="Montserrat" charset="0"/>
                <a:ea typeface="Montserrat" charset="0"/>
                <a:cs typeface="Montserrat" charset="0"/>
              </a:rPr>
              <a:t>NFPA 99 no longer contains instructions for testing equipment with no exposed conductive surfaces</a:t>
            </a:r>
          </a:p>
          <a:p>
            <a:pPr marL="0" indent="0">
              <a:buClr>
                <a:srgbClr val="6699FF"/>
              </a:buClr>
              <a:buNone/>
            </a:pPr>
            <a:r>
              <a:rPr lang="en-GB" altLang="en-US" dirty="0">
                <a:solidFill>
                  <a:srgbClr val="5F5F5F"/>
                </a:solidFill>
                <a:latin typeface="Montserrat" charset="0"/>
                <a:ea typeface="Montserrat" charset="0"/>
                <a:cs typeface="Montserrat" charset="0"/>
              </a:rPr>
              <a:t>Ungrounded, plastic-encased devices intended for use in the patient vicinity</a:t>
            </a:r>
          </a:p>
          <a:p>
            <a:pPr marL="0" indent="0">
              <a:buClr>
                <a:srgbClr val="6699FF"/>
              </a:buClr>
              <a:buNone/>
            </a:pPr>
            <a:r>
              <a:rPr lang="en-GB" altLang="en-US" dirty="0">
                <a:solidFill>
                  <a:srgbClr val="5F5F5F"/>
                </a:solidFill>
                <a:latin typeface="Montserrat" charset="0"/>
                <a:ea typeface="Montserrat" charset="0"/>
                <a:cs typeface="Montserrat" charset="0"/>
              </a:rPr>
              <a:t>Should be visually inspected for damage and to verify that it is labeled as double insulated</a:t>
            </a:r>
          </a:p>
          <a:p>
            <a:pPr marL="0" indent="0">
              <a:buClr>
                <a:srgbClr val="6699FF"/>
              </a:buClr>
              <a:buNone/>
            </a:pPr>
            <a:endParaRPr lang="en-GB" dirty="0">
              <a:solidFill>
                <a:srgbClr val="5F5F5F"/>
              </a:solidFill>
              <a:latin typeface="Montserrat" charset="0"/>
              <a:ea typeface="Montserrat" charset="0"/>
              <a:cs typeface="Montserrat" charset="0"/>
            </a:endParaRPr>
          </a:p>
        </p:txBody>
      </p:sp>
      <p:sp>
        <p:nvSpPr>
          <p:cNvPr id="4098" name="Rectangle 2"/>
          <p:cNvSpPr>
            <a:spLocks noGrp="1" noChangeArrowheads="1"/>
          </p:cNvSpPr>
          <p:nvPr>
            <p:ph type="title"/>
          </p:nvPr>
        </p:nvSpPr>
        <p:spPr>
          <a:xfrm>
            <a:off x="3398457" y="1848981"/>
            <a:ext cx="4844903" cy="42267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a:defRPr/>
            </a:pPr>
            <a:r>
              <a:rPr lang="en-GB" b="1" dirty="0" smtClean="0">
                <a:solidFill>
                  <a:srgbClr val="5F5F5F"/>
                </a:solidFill>
                <a:latin typeface="Montserrat" charset="0"/>
                <a:ea typeface="Montserrat" charset="0"/>
                <a:cs typeface="Montserrat" charset="0"/>
              </a:rPr>
              <a:t>Class II</a:t>
            </a:r>
            <a:br>
              <a:rPr lang="en-GB" b="1" dirty="0" smtClean="0">
                <a:solidFill>
                  <a:srgbClr val="5F5F5F"/>
                </a:solidFill>
                <a:latin typeface="Montserrat" charset="0"/>
                <a:ea typeface="Montserrat" charset="0"/>
                <a:cs typeface="Montserrat" charset="0"/>
              </a:rPr>
            </a:br>
            <a:r>
              <a:rPr lang="en-GB" b="1" dirty="0" smtClean="0">
                <a:solidFill>
                  <a:srgbClr val="5F5F5F"/>
                </a:solidFill>
                <a:latin typeface="Montserrat" charset="0"/>
                <a:ea typeface="Montserrat" charset="0"/>
                <a:cs typeface="Montserrat" charset="0"/>
              </a:rPr>
              <a:t>NFPA 99</a:t>
            </a:r>
          </a:p>
        </p:txBody>
      </p:sp>
      <p:graphicFrame>
        <p:nvGraphicFramePr>
          <p:cNvPr id="4" name="Object 3"/>
          <p:cNvGraphicFramePr>
            <a:graphicFrameLocks noChangeAspect="1"/>
          </p:cNvGraphicFramePr>
          <p:nvPr>
            <p:extLst/>
          </p:nvPr>
        </p:nvGraphicFramePr>
        <p:xfrm>
          <a:off x="6765132" y="3640931"/>
          <a:ext cx="701279" cy="647700"/>
        </p:xfrm>
        <a:graphic>
          <a:graphicData uri="http://schemas.openxmlformats.org/presentationml/2006/ole">
            <mc:AlternateContent xmlns:mc="http://schemas.openxmlformats.org/markup-compatibility/2006">
              <mc:Choice xmlns:v="urn:schemas-microsoft-com:vml" Requires="v">
                <p:oleObj spid="_x0000_s2102" name="Bitmap Image" r:id="rId3" imgW="638264" imgH="571731" progId="PBrush">
                  <p:embed/>
                </p:oleObj>
              </mc:Choice>
              <mc:Fallback>
                <p:oleObj name="Bitmap Image" r:id="rId3" imgW="638264" imgH="571731"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5132" y="3640931"/>
                        <a:ext cx="70127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1"/>
          <p:cNvSpPr txBox="1">
            <a:spLocks/>
          </p:cNvSpPr>
          <p:nvPr/>
        </p:nvSpPr>
        <p:spPr>
          <a:xfrm>
            <a:off x="2118170" y="353752"/>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Testing &amp; Considerations</a:t>
            </a:r>
          </a:p>
        </p:txBody>
      </p:sp>
      <p:sp>
        <p:nvSpPr>
          <p:cNvPr id="6"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55</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176124128"/>
      </p:ext>
    </p:extLst>
  </p:cSld>
  <p:clrMapOvr>
    <a:masterClrMapping/>
  </p:clrMapOvr>
  <p:transition spd="slow">
    <p:pull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154589"/>
            <a:ext cx="8229600" cy="3573463"/>
          </a:xfrm>
        </p:spPr>
        <p:txBody>
          <a:bodyPr/>
          <a:lstStyle/>
          <a:p>
            <a:r>
              <a:rPr lang="en-US" dirty="0" smtClean="0">
                <a:solidFill>
                  <a:srgbClr val="5F5F5F"/>
                </a:solidFill>
                <a:latin typeface="Montserrat" charset="0"/>
                <a:ea typeface="Montserrat" charset="0"/>
                <a:cs typeface="Montserrat" charset="0"/>
              </a:rPr>
              <a:t>Non-patient </a:t>
            </a:r>
            <a:r>
              <a:rPr lang="en-US" dirty="0">
                <a:solidFill>
                  <a:srgbClr val="5F5F5F"/>
                </a:solidFill>
                <a:latin typeface="Montserrat" charset="0"/>
                <a:ea typeface="Montserrat" charset="0"/>
                <a:cs typeface="Montserrat" charset="0"/>
              </a:rPr>
              <a:t>Care-related equipment, facility or patient owned, shall be visually inspected by staff or “other personnel” </a:t>
            </a:r>
            <a:endParaRPr lang="en-US" dirty="0" smtClean="0">
              <a:solidFill>
                <a:srgbClr val="5F5F5F"/>
              </a:solidFill>
              <a:latin typeface="Montserrat" charset="0"/>
              <a:ea typeface="Montserrat" charset="0"/>
              <a:cs typeface="Montserrat" charset="0"/>
            </a:endParaRPr>
          </a:p>
          <a:p>
            <a:r>
              <a:rPr lang="en-US" dirty="0">
                <a:solidFill>
                  <a:srgbClr val="5F5F5F"/>
                </a:solidFill>
                <a:latin typeface="Montserrat" charset="0"/>
                <a:ea typeface="Montserrat" charset="0"/>
                <a:cs typeface="Montserrat" charset="0"/>
              </a:rPr>
              <a:t>This is a new initiative, basically a common-sense approach. If it appears not to be safe or inoperable it shall be removed or reported</a:t>
            </a:r>
          </a:p>
        </p:txBody>
      </p:sp>
      <p:sp>
        <p:nvSpPr>
          <p:cNvPr id="3" name="Title 2"/>
          <p:cNvSpPr>
            <a:spLocks noGrp="1"/>
          </p:cNvSpPr>
          <p:nvPr>
            <p:ph type="title"/>
          </p:nvPr>
        </p:nvSpPr>
        <p:spPr>
          <a:xfrm>
            <a:off x="2127089" y="1916314"/>
            <a:ext cx="5343525" cy="422672"/>
          </a:xfrm>
        </p:spPr>
        <p:txBody>
          <a:bodyPr>
            <a:normAutofit fontScale="90000"/>
          </a:bodyPr>
          <a:lstStyle/>
          <a:p>
            <a:r>
              <a:rPr lang="en-US" dirty="0" smtClean="0">
                <a:solidFill>
                  <a:srgbClr val="5F5F5F"/>
                </a:solidFill>
                <a:latin typeface="Montserrat" charset="0"/>
                <a:ea typeface="Montserrat" charset="0"/>
                <a:cs typeface="Montserrat" charset="0"/>
              </a:rPr>
              <a:t>Non-patient </a:t>
            </a:r>
            <a:r>
              <a:rPr lang="en-US" dirty="0">
                <a:solidFill>
                  <a:srgbClr val="5F5F5F"/>
                </a:solidFill>
                <a:latin typeface="Montserrat" charset="0"/>
                <a:ea typeface="Montserrat" charset="0"/>
                <a:cs typeface="Montserrat" charset="0"/>
              </a:rPr>
              <a:t>Care-related equipment </a:t>
            </a:r>
          </a:p>
        </p:txBody>
      </p:sp>
      <p:sp>
        <p:nvSpPr>
          <p:cNvPr id="4" name="Text Placeholder 3"/>
          <p:cNvSpPr>
            <a:spLocks noGrp="1"/>
          </p:cNvSpPr>
          <p:nvPr>
            <p:ph type="body" idx="13"/>
          </p:nvPr>
        </p:nvSpPr>
        <p:spPr>
          <a:xfrm>
            <a:off x="227822" y="2338988"/>
            <a:ext cx="6489700" cy="269081"/>
          </a:xfrm>
        </p:spPr>
        <p:txBody>
          <a:bodyPr>
            <a:normAutofit fontScale="85000" lnSpcReduction="20000"/>
          </a:bodyPr>
          <a:lstStyle/>
          <a:p>
            <a:r>
              <a:rPr lang="en-US" dirty="0" smtClean="0">
                <a:solidFill>
                  <a:srgbClr val="5F5F5F"/>
                </a:solidFill>
                <a:latin typeface="Montserrat" charset="0"/>
                <a:ea typeface="Montserrat" charset="0"/>
                <a:cs typeface="Montserrat" charset="0"/>
              </a:rPr>
              <a:t>NFPA 99</a:t>
            </a:r>
            <a:endParaRPr lang="en-US" dirty="0">
              <a:solidFill>
                <a:srgbClr val="5F5F5F"/>
              </a:solidFill>
              <a:latin typeface="Montserrat" charset="0"/>
              <a:ea typeface="Montserrat" charset="0"/>
              <a:cs typeface="Montserrat" charset="0"/>
            </a:endParaRPr>
          </a:p>
        </p:txBody>
      </p:sp>
      <p:sp>
        <p:nvSpPr>
          <p:cNvPr id="5" name="Title 1"/>
          <p:cNvSpPr txBox="1">
            <a:spLocks/>
          </p:cNvSpPr>
          <p:nvPr/>
        </p:nvSpPr>
        <p:spPr>
          <a:xfrm>
            <a:off x="2118170" y="353752"/>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Testing &amp; Considerations</a:t>
            </a:r>
          </a:p>
        </p:txBody>
      </p:sp>
      <p:sp>
        <p:nvSpPr>
          <p:cNvPr id="6"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56</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885753730"/>
      </p:ext>
    </p:extLst>
  </p:cSld>
  <p:clrMapOvr>
    <a:masterClrMapping/>
  </p:clrMapOvr>
  <p:transition spd="slow">
    <p:pull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66850" y="2931293"/>
            <a:ext cx="6172200" cy="2680097"/>
          </a:xfrm>
        </p:spPr>
        <p:txBody>
          <a:bodyPr>
            <a:normAutofit fontScale="70000" lnSpcReduction="20000"/>
          </a:bodyPr>
          <a:lstStyle/>
          <a:p>
            <a:r>
              <a:rPr lang="en-GB" altLang="en-US" dirty="0">
                <a:solidFill>
                  <a:srgbClr val="5F5F5F"/>
                </a:solidFill>
                <a:latin typeface="Montserrat" charset="0"/>
                <a:ea typeface="Montserrat" charset="0"/>
                <a:cs typeface="Montserrat" charset="0"/>
              </a:rPr>
              <a:t>Housing – Enclosure </a:t>
            </a:r>
          </a:p>
          <a:p>
            <a:pPr lvl="1"/>
            <a:r>
              <a:rPr lang="en-GB" altLang="en-US" dirty="0">
                <a:solidFill>
                  <a:srgbClr val="5F5F5F"/>
                </a:solidFill>
                <a:latin typeface="Montserrat" charset="0"/>
                <a:ea typeface="Montserrat" charset="0"/>
                <a:cs typeface="Montserrat" charset="0"/>
              </a:rPr>
              <a:t>Including </a:t>
            </a:r>
            <a:r>
              <a:rPr lang="en-GB" altLang="en-US" dirty="0" smtClean="0">
                <a:solidFill>
                  <a:srgbClr val="5F5F5F"/>
                </a:solidFill>
                <a:latin typeface="Montserrat" charset="0"/>
                <a:ea typeface="Montserrat" charset="0"/>
                <a:cs typeface="Montserrat" charset="0"/>
              </a:rPr>
              <a:t>decontamination </a:t>
            </a:r>
            <a:r>
              <a:rPr lang="en-GB" altLang="en-US" i="1" dirty="0" smtClean="0">
                <a:solidFill>
                  <a:srgbClr val="5F5F5F"/>
                </a:solidFill>
                <a:latin typeface="Montserrat" charset="0"/>
                <a:ea typeface="Montserrat" charset="0"/>
                <a:cs typeface="Montserrat" charset="0"/>
              </a:rPr>
              <a:t> </a:t>
            </a:r>
            <a:endParaRPr lang="en-GB" altLang="en-US" dirty="0">
              <a:solidFill>
                <a:srgbClr val="5F5F5F"/>
              </a:solidFill>
              <a:latin typeface="Montserrat" charset="0"/>
              <a:ea typeface="Montserrat" charset="0"/>
              <a:cs typeface="Montserrat" charset="0"/>
            </a:endParaRPr>
          </a:p>
          <a:p>
            <a:r>
              <a:rPr lang="en-GB" altLang="en-US" dirty="0">
                <a:solidFill>
                  <a:srgbClr val="5F5F5F"/>
                </a:solidFill>
                <a:latin typeface="Montserrat" charset="0"/>
                <a:ea typeface="Montserrat" charset="0"/>
                <a:cs typeface="Montserrat" charset="0"/>
              </a:rPr>
              <a:t>Electrical Connections </a:t>
            </a:r>
            <a:endParaRPr lang="en-GB" altLang="en-US" dirty="0" smtClean="0">
              <a:solidFill>
                <a:srgbClr val="5F5F5F"/>
              </a:solidFill>
              <a:latin typeface="Montserrat" charset="0"/>
              <a:ea typeface="Montserrat" charset="0"/>
              <a:cs typeface="Montserrat" charset="0"/>
            </a:endParaRPr>
          </a:p>
          <a:p>
            <a:pPr lvl="1"/>
            <a:r>
              <a:rPr lang="en-GB" altLang="en-US" dirty="0" smtClean="0">
                <a:solidFill>
                  <a:srgbClr val="5F5F5F"/>
                </a:solidFill>
                <a:latin typeface="Montserrat" charset="0"/>
                <a:ea typeface="Montserrat" charset="0"/>
                <a:cs typeface="Montserrat" charset="0"/>
              </a:rPr>
              <a:t>Secondary ground connections</a:t>
            </a:r>
            <a:endParaRPr lang="en-GB" altLang="en-US" dirty="0">
              <a:solidFill>
                <a:srgbClr val="5F5F5F"/>
              </a:solidFill>
              <a:latin typeface="Montserrat" charset="0"/>
              <a:ea typeface="Montserrat" charset="0"/>
              <a:cs typeface="Montserrat" charset="0"/>
            </a:endParaRPr>
          </a:p>
          <a:p>
            <a:r>
              <a:rPr lang="en-GB" altLang="en-US" dirty="0">
                <a:solidFill>
                  <a:srgbClr val="5F5F5F"/>
                </a:solidFill>
                <a:latin typeface="Montserrat" charset="0"/>
                <a:ea typeface="Montserrat" charset="0"/>
                <a:cs typeface="Montserrat" charset="0"/>
              </a:rPr>
              <a:t>Appropriate fuse rating</a:t>
            </a:r>
          </a:p>
          <a:p>
            <a:r>
              <a:rPr lang="en-GB" altLang="en-US" dirty="0">
                <a:solidFill>
                  <a:srgbClr val="5F5F5F"/>
                </a:solidFill>
                <a:latin typeface="Montserrat" charset="0"/>
                <a:ea typeface="Montserrat" charset="0"/>
                <a:cs typeface="Montserrat" charset="0"/>
              </a:rPr>
              <a:t>Safety markings and labelling</a:t>
            </a:r>
          </a:p>
          <a:p>
            <a:r>
              <a:rPr lang="en-GB" altLang="en-US" dirty="0">
                <a:solidFill>
                  <a:srgbClr val="5F5F5F"/>
                </a:solidFill>
                <a:latin typeface="Montserrat" charset="0"/>
                <a:ea typeface="Montserrat" charset="0"/>
                <a:cs typeface="Montserrat" charset="0"/>
              </a:rPr>
              <a:t>Integrity of mechanical parts</a:t>
            </a:r>
          </a:p>
          <a:p>
            <a:r>
              <a:rPr lang="en-GB" altLang="en-US" dirty="0">
                <a:solidFill>
                  <a:srgbClr val="5F5F5F"/>
                </a:solidFill>
                <a:latin typeface="Montserrat" charset="0"/>
                <a:ea typeface="Montserrat" charset="0"/>
                <a:cs typeface="Montserrat" charset="0"/>
              </a:rPr>
              <a:t>Latest operational hardware and software</a:t>
            </a:r>
          </a:p>
          <a:p>
            <a:endParaRPr lang="en-GB" dirty="0">
              <a:solidFill>
                <a:srgbClr val="5F5F5F"/>
              </a:solidFill>
              <a:latin typeface="Montserrat" charset="0"/>
              <a:ea typeface="Montserrat" charset="0"/>
              <a:cs typeface="Montserrat" charset="0"/>
            </a:endParaRPr>
          </a:p>
        </p:txBody>
      </p:sp>
      <p:sp>
        <p:nvSpPr>
          <p:cNvPr id="13314" name="Rectangle 2"/>
          <p:cNvSpPr>
            <a:spLocks noGrp="1" noChangeArrowheads="1"/>
          </p:cNvSpPr>
          <p:nvPr>
            <p:ph type="title"/>
          </p:nvPr>
        </p:nvSpPr>
        <p:spPr>
          <a:xfrm>
            <a:off x="2617166" y="1930005"/>
            <a:ext cx="4584700" cy="422672"/>
          </a:xfrm>
        </p:spPr>
        <p:txBody>
          <a:bodyPr/>
          <a:lstStyle/>
          <a:p>
            <a:pPr>
              <a:defRPr/>
            </a:pPr>
            <a:r>
              <a:rPr lang="en-GB" b="1" dirty="0" smtClean="0">
                <a:solidFill>
                  <a:srgbClr val="5F5F5F"/>
                </a:solidFill>
                <a:latin typeface="Montserrat" charset="0"/>
                <a:ea typeface="Montserrat" charset="0"/>
                <a:cs typeface="Montserrat" charset="0"/>
              </a:rPr>
              <a:t>Visual Inspection</a:t>
            </a:r>
          </a:p>
        </p:txBody>
      </p:sp>
      <p:sp>
        <p:nvSpPr>
          <p:cNvPr id="4" name="Title 1"/>
          <p:cNvSpPr txBox="1">
            <a:spLocks/>
          </p:cNvSpPr>
          <p:nvPr/>
        </p:nvSpPr>
        <p:spPr>
          <a:xfrm>
            <a:off x="2118170" y="353752"/>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Testing &amp; Considerations</a:t>
            </a:r>
          </a:p>
        </p:txBody>
      </p:sp>
      <p:sp>
        <p:nvSpPr>
          <p:cNvPr id="5"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57</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506299106"/>
      </p:ext>
    </p:extLst>
  </p:cSld>
  <p:clrMapOvr>
    <a:masterClrMapping/>
  </p:clrMapOvr>
  <p:transition spd="slow">
    <p:pull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272684" y="1541545"/>
            <a:ext cx="4563542" cy="44110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chemeClr val="accent1"/>
              </a:buClr>
              <a:buFont typeface="Arial" panose="020B0604020202020204" pitchFamily="34" charset="0"/>
              <a:buChar char="•"/>
            </a:pPr>
            <a:endParaRPr lang="en-GB" altLang="en-US" dirty="0">
              <a:latin typeface="Montserrat Light" pitchFamily="50"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4835" y="1213726"/>
            <a:ext cx="5419165" cy="4922858"/>
          </a:xfrm>
          <a:prstGeom prst="rect">
            <a:avLst/>
          </a:prstGeom>
        </p:spPr>
      </p:pic>
      <p:sp>
        <p:nvSpPr>
          <p:cNvPr id="6" name="TextBox 5"/>
          <p:cNvSpPr txBox="1"/>
          <p:nvPr/>
        </p:nvSpPr>
        <p:spPr>
          <a:xfrm>
            <a:off x="7113493" y="2550793"/>
            <a:ext cx="1558637" cy="1323439"/>
          </a:xfrm>
          <a:prstGeom prst="rect">
            <a:avLst/>
          </a:prstGeom>
          <a:noFill/>
        </p:spPr>
        <p:txBody>
          <a:bodyPr wrap="square" rtlCol="0">
            <a:spAutoFit/>
          </a:bodyPr>
          <a:lstStyle/>
          <a:p>
            <a:r>
              <a:rPr lang="en-GB" sz="1600" dirty="0" smtClean="0">
                <a:latin typeface="Montserrat Light" pitchFamily="50" charset="0"/>
              </a:rPr>
              <a:t>1 </a:t>
            </a:r>
            <a:r>
              <a:rPr lang="el-GR" sz="1600" dirty="0" smtClean="0"/>
              <a:t>Ω</a:t>
            </a:r>
            <a:r>
              <a:rPr lang="en-GB" sz="1600" dirty="0" smtClean="0">
                <a:latin typeface="Montserrat Light" pitchFamily="50" charset="0"/>
              </a:rPr>
              <a:t> Alternative Earth Path via data lead to PC</a:t>
            </a:r>
            <a:endParaRPr lang="en-GB" sz="1600" dirty="0">
              <a:latin typeface="Montserrat Light" pitchFamily="50"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071" y="2364078"/>
            <a:ext cx="1571625"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669974" y="3232972"/>
            <a:ext cx="851515" cy="523220"/>
          </a:xfrm>
          <a:prstGeom prst="rect">
            <a:avLst/>
          </a:prstGeom>
          <a:noFill/>
        </p:spPr>
        <p:txBody>
          <a:bodyPr wrap="none" rtlCol="0">
            <a:spAutoFit/>
          </a:bodyPr>
          <a:lstStyle/>
          <a:p>
            <a:r>
              <a:rPr lang="en-GB" sz="2800" dirty="0" smtClean="0"/>
              <a:t>1 k</a:t>
            </a:r>
            <a:r>
              <a:rPr lang="el-GR" sz="2800" dirty="0" smtClean="0"/>
              <a:t>Ω</a:t>
            </a:r>
            <a:endParaRPr lang="en-GB" sz="2800" dirty="0"/>
          </a:p>
        </p:txBody>
      </p:sp>
      <p:sp>
        <p:nvSpPr>
          <p:cNvPr id="11" name="TextBox 10"/>
          <p:cNvSpPr txBox="1"/>
          <p:nvPr/>
        </p:nvSpPr>
        <p:spPr>
          <a:xfrm>
            <a:off x="2385532" y="2648197"/>
            <a:ext cx="801823" cy="584775"/>
          </a:xfrm>
          <a:prstGeom prst="rect">
            <a:avLst/>
          </a:prstGeom>
          <a:noFill/>
        </p:spPr>
        <p:txBody>
          <a:bodyPr wrap="none" rtlCol="0">
            <a:spAutoFit/>
          </a:bodyPr>
          <a:lstStyle/>
          <a:p>
            <a:r>
              <a:rPr lang="en-GB" sz="3200" b="1" dirty="0" smtClean="0"/>
              <a:t>MD</a:t>
            </a:r>
            <a:endParaRPr lang="en-GB" sz="3200" b="1" dirty="0"/>
          </a:p>
        </p:txBody>
      </p:sp>
      <p:sp>
        <p:nvSpPr>
          <p:cNvPr id="12" name="TextBox 11"/>
          <p:cNvSpPr txBox="1"/>
          <p:nvPr/>
        </p:nvSpPr>
        <p:spPr>
          <a:xfrm>
            <a:off x="577995" y="3289818"/>
            <a:ext cx="688009" cy="523220"/>
          </a:xfrm>
          <a:prstGeom prst="rect">
            <a:avLst/>
          </a:prstGeom>
          <a:noFill/>
        </p:spPr>
        <p:txBody>
          <a:bodyPr wrap="none" rtlCol="0">
            <a:spAutoFit/>
          </a:bodyPr>
          <a:lstStyle/>
          <a:p>
            <a:r>
              <a:rPr lang="en-GB" sz="2800" dirty="0" smtClean="0"/>
              <a:t>1 </a:t>
            </a:r>
            <a:r>
              <a:rPr lang="el-GR" sz="2800" dirty="0" smtClean="0"/>
              <a:t>Ω</a:t>
            </a:r>
            <a:endParaRPr lang="en-GB" sz="2800" dirty="0"/>
          </a:p>
        </p:txBody>
      </p:sp>
      <p:cxnSp>
        <p:nvCxnSpPr>
          <p:cNvPr id="13" name="Straight Arrow Connector 12"/>
          <p:cNvCxnSpPr/>
          <p:nvPr/>
        </p:nvCxnSpPr>
        <p:spPr>
          <a:xfrm>
            <a:off x="1653560" y="1529668"/>
            <a:ext cx="0" cy="993031"/>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861726" y="1923106"/>
            <a:ext cx="404278" cy="584775"/>
          </a:xfrm>
          <a:prstGeom prst="rect">
            <a:avLst/>
          </a:prstGeom>
          <a:noFill/>
        </p:spPr>
        <p:txBody>
          <a:bodyPr wrap="none" rtlCol="0">
            <a:spAutoFit/>
          </a:bodyPr>
          <a:lstStyle/>
          <a:p>
            <a:r>
              <a:rPr lang="en-GB" sz="3200" dirty="0" smtClean="0"/>
              <a:t>I</a:t>
            </a:r>
            <a:r>
              <a:rPr lang="en-GB" sz="3200" baseline="-25000" dirty="0" smtClean="0"/>
              <a:t>L</a:t>
            </a:r>
            <a:endParaRPr lang="en-GB" sz="3200" dirty="0"/>
          </a:p>
        </p:txBody>
      </p:sp>
      <p:sp>
        <p:nvSpPr>
          <p:cNvPr id="15" name="TextBox 14"/>
          <p:cNvSpPr txBox="1"/>
          <p:nvPr/>
        </p:nvSpPr>
        <p:spPr>
          <a:xfrm>
            <a:off x="56667" y="2904804"/>
            <a:ext cx="1288814" cy="461665"/>
          </a:xfrm>
          <a:prstGeom prst="rect">
            <a:avLst/>
          </a:prstGeom>
          <a:noFill/>
        </p:spPr>
        <p:txBody>
          <a:bodyPr wrap="none" rtlCol="0">
            <a:spAutoFit/>
          </a:bodyPr>
          <a:lstStyle/>
          <a:p>
            <a:r>
              <a:rPr lang="en-GB" sz="2400" dirty="0" smtClean="0"/>
              <a:t>2</a:t>
            </a:r>
            <a:r>
              <a:rPr lang="en-GB" sz="2400" baseline="30000" dirty="0" smtClean="0"/>
              <a:t>nd</a:t>
            </a:r>
            <a:r>
              <a:rPr lang="en-GB" sz="2400" dirty="0" smtClean="0"/>
              <a:t> Earth</a:t>
            </a:r>
            <a:endParaRPr lang="en-GB" sz="2400" dirty="0"/>
          </a:p>
        </p:txBody>
      </p:sp>
      <p:sp>
        <p:nvSpPr>
          <p:cNvPr id="16" name="TextBox 15"/>
          <p:cNvSpPr txBox="1"/>
          <p:nvPr/>
        </p:nvSpPr>
        <p:spPr>
          <a:xfrm>
            <a:off x="2020494" y="1984662"/>
            <a:ext cx="1067921" cy="461665"/>
          </a:xfrm>
          <a:prstGeom prst="rect">
            <a:avLst/>
          </a:prstGeom>
          <a:noFill/>
        </p:spPr>
        <p:txBody>
          <a:bodyPr wrap="none" rtlCol="0">
            <a:spAutoFit/>
          </a:bodyPr>
          <a:lstStyle/>
          <a:p>
            <a:r>
              <a:rPr lang="en-GB" sz="2400" dirty="0" smtClean="0"/>
              <a:t>100 </a:t>
            </a:r>
            <a:r>
              <a:rPr lang="en-GB" sz="2400" dirty="0" err="1"/>
              <a:t>μ</a:t>
            </a:r>
            <a:r>
              <a:rPr lang="en-GB" sz="2400" dirty="0" err="1" smtClean="0"/>
              <a:t>A</a:t>
            </a:r>
            <a:endParaRPr lang="en-GB" sz="2400" dirty="0"/>
          </a:p>
        </p:txBody>
      </p:sp>
      <p:sp>
        <p:nvSpPr>
          <p:cNvPr id="17" name="TextBox 16"/>
          <p:cNvSpPr txBox="1"/>
          <p:nvPr/>
        </p:nvSpPr>
        <p:spPr>
          <a:xfrm>
            <a:off x="200616" y="4568379"/>
            <a:ext cx="1144865" cy="461665"/>
          </a:xfrm>
          <a:prstGeom prst="rect">
            <a:avLst/>
          </a:prstGeom>
          <a:noFill/>
        </p:spPr>
        <p:txBody>
          <a:bodyPr wrap="none" rtlCol="0">
            <a:spAutoFit/>
          </a:bodyPr>
          <a:lstStyle/>
          <a:p>
            <a:r>
              <a:rPr lang="en-GB" sz="2400" dirty="0" smtClean="0"/>
              <a:t>99.9 </a:t>
            </a:r>
            <a:r>
              <a:rPr lang="en-GB" sz="2400" dirty="0" err="1"/>
              <a:t>μA</a:t>
            </a:r>
            <a:endParaRPr lang="en-GB" sz="2400" dirty="0"/>
          </a:p>
        </p:txBody>
      </p:sp>
      <p:cxnSp>
        <p:nvCxnSpPr>
          <p:cNvPr id="18" name="Straight Arrow Connector 17"/>
          <p:cNvCxnSpPr/>
          <p:nvPr/>
        </p:nvCxnSpPr>
        <p:spPr>
          <a:xfrm>
            <a:off x="1101958" y="3872344"/>
            <a:ext cx="0" cy="496516"/>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2953461" y="3878499"/>
            <a:ext cx="0" cy="496516"/>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2669974" y="4568380"/>
            <a:ext cx="989373" cy="461665"/>
          </a:xfrm>
          <a:prstGeom prst="rect">
            <a:avLst/>
          </a:prstGeom>
          <a:noFill/>
        </p:spPr>
        <p:txBody>
          <a:bodyPr wrap="none" rtlCol="0">
            <a:spAutoFit/>
          </a:bodyPr>
          <a:lstStyle/>
          <a:p>
            <a:r>
              <a:rPr lang="en-GB" sz="2400" dirty="0" smtClean="0"/>
              <a:t>0.1 </a:t>
            </a:r>
            <a:r>
              <a:rPr lang="en-GB" sz="2400" dirty="0" err="1"/>
              <a:t>μA</a:t>
            </a:r>
            <a:endParaRPr lang="en-GB" sz="2400" dirty="0"/>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1163" y="2364078"/>
            <a:ext cx="490125" cy="373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628650" y="914400"/>
            <a:ext cx="7886700" cy="776289"/>
          </a:xfrm>
        </p:spPr>
        <p:txBody>
          <a:bodyPr>
            <a:normAutofit/>
          </a:bodyPr>
          <a:lstStyle/>
          <a:p>
            <a:r>
              <a:rPr lang="en-US" sz="2400" b="1" dirty="0" smtClean="0">
                <a:latin typeface="Montserrat" pitchFamily="50" charset="0"/>
              </a:rPr>
              <a:t>Secondary ground</a:t>
            </a:r>
            <a:endParaRPr lang="en-US" sz="2400" b="1" dirty="0">
              <a:latin typeface="Montserrat" pitchFamily="50" charset="0"/>
            </a:endParaRPr>
          </a:p>
        </p:txBody>
      </p:sp>
      <p:sp>
        <p:nvSpPr>
          <p:cNvPr id="23" name="Title 1"/>
          <p:cNvSpPr txBox="1">
            <a:spLocks/>
          </p:cNvSpPr>
          <p:nvPr/>
        </p:nvSpPr>
        <p:spPr>
          <a:xfrm>
            <a:off x="7892489" y="327709"/>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58</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3217375821"/>
      </p:ext>
    </p:extLst>
  </p:cSld>
  <p:clrMapOvr>
    <a:masterClrMapping/>
  </p:clrMapOvr>
  <p:transition spd="slow">
    <p:pull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38843"/>
            <a:ext cx="8229600" cy="3573463"/>
          </a:xfrm>
        </p:spPr>
        <p:txBody>
          <a:bodyPr/>
          <a:lstStyle/>
          <a:p>
            <a:r>
              <a:rPr lang="en-US" dirty="0" smtClean="0">
                <a:solidFill>
                  <a:srgbClr val="5F5F5F"/>
                </a:solidFill>
                <a:latin typeface="Montserrat" charset="0"/>
                <a:ea typeface="Montserrat" charset="0"/>
                <a:cs typeface="Montserrat" charset="0"/>
              </a:rPr>
              <a:t>Look for broken or bent pins</a:t>
            </a:r>
          </a:p>
          <a:p>
            <a:r>
              <a:rPr lang="en-US" dirty="0" smtClean="0">
                <a:solidFill>
                  <a:srgbClr val="5F5F5F"/>
                </a:solidFill>
                <a:latin typeface="Montserrat" charset="0"/>
                <a:ea typeface="Montserrat" charset="0"/>
                <a:cs typeface="Montserrat" charset="0"/>
              </a:rPr>
              <a:t>Look for discolored pins – may indicate loose connections</a:t>
            </a:r>
          </a:p>
          <a:p>
            <a:r>
              <a:rPr lang="en-US" dirty="0" smtClean="0">
                <a:solidFill>
                  <a:srgbClr val="5F5F5F"/>
                </a:solidFill>
                <a:latin typeface="Montserrat" charset="0"/>
                <a:ea typeface="Montserrat" charset="0"/>
                <a:cs typeface="Montserrat" charset="0"/>
              </a:rPr>
              <a:t>Look for physical damage to the strain relief</a:t>
            </a:r>
            <a:endParaRPr lang="en-US" dirty="0">
              <a:solidFill>
                <a:srgbClr val="5F5F5F"/>
              </a:solidFill>
              <a:latin typeface="Montserrat" charset="0"/>
              <a:ea typeface="Montserrat" charset="0"/>
              <a:cs typeface="Montserrat" charset="0"/>
            </a:endParaRPr>
          </a:p>
        </p:txBody>
      </p:sp>
      <p:sp>
        <p:nvSpPr>
          <p:cNvPr id="3" name="Title 2"/>
          <p:cNvSpPr>
            <a:spLocks noGrp="1"/>
          </p:cNvSpPr>
          <p:nvPr>
            <p:ph type="title"/>
          </p:nvPr>
        </p:nvSpPr>
        <p:spPr>
          <a:xfrm>
            <a:off x="3294285" y="1856776"/>
            <a:ext cx="4584700" cy="422672"/>
          </a:xfrm>
        </p:spPr>
        <p:txBody>
          <a:bodyPr/>
          <a:lstStyle/>
          <a:p>
            <a:r>
              <a:rPr lang="en-US" dirty="0" smtClean="0">
                <a:solidFill>
                  <a:srgbClr val="5F5F5F"/>
                </a:solidFill>
                <a:latin typeface="Montserrat" charset="0"/>
                <a:ea typeface="Montserrat" charset="0"/>
                <a:cs typeface="Montserrat" charset="0"/>
              </a:rPr>
              <a:t>Power cord</a:t>
            </a:r>
            <a:endParaRPr lang="en-US" dirty="0">
              <a:solidFill>
                <a:srgbClr val="5F5F5F"/>
              </a:solidFill>
              <a:latin typeface="Montserrat" charset="0"/>
              <a:ea typeface="Montserrat" charset="0"/>
              <a:cs typeface="Montserrat" charset="0"/>
            </a:endParaRPr>
          </a:p>
        </p:txBody>
      </p:sp>
      <p:sp>
        <p:nvSpPr>
          <p:cNvPr id="4" name="Text Placeholder 3"/>
          <p:cNvSpPr>
            <a:spLocks noGrp="1"/>
          </p:cNvSpPr>
          <p:nvPr>
            <p:ph type="body" idx="13"/>
          </p:nvPr>
        </p:nvSpPr>
        <p:spPr>
          <a:xfrm>
            <a:off x="177801" y="2391074"/>
            <a:ext cx="6489700" cy="269081"/>
          </a:xfrm>
        </p:spPr>
        <p:txBody>
          <a:bodyPr>
            <a:normAutofit fontScale="85000" lnSpcReduction="20000"/>
          </a:bodyPr>
          <a:lstStyle/>
          <a:p>
            <a:r>
              <a:rPr lang="en-US" dirty="0" smtClean="0">
                <a:solidFill>
                  <a:srgbClr val="5F5F5F"/>
                </a:solidFill>
                <a:latin typeface="Montserrat" charset="0"/>
                <a:ea typeface="Montserrat" charset="0"/>
                <a:cs typeface="Montserrat" charset="0"/>
              </a:rPr>
              <a:t>Inspecting the power  cord</a:t>
            </a:r>
            <a:endParaRPr lang="en-US" dirty="0">
              <a:solidFill>
                <a:srgbClr val="5F5F5F"/>
              </a:solidFill>
              <a:latin typeface="Montserrat" charset="0"/>
              <a:ea typeface="Montserrat" charset="0"/>
              <a:cs typeface="Montserrat" charset="0"/>
            </a:endParaRPr>
          </a:p>
        </p:txBody>
      </p:sp>
      <p:sp>
        <p:nvSpPr>
          <p:cNvPr id="5" name="Title 1"/>
          <p:cNvSpPr txBox="1">
            <a:spLocks/>
          </p:cNvSpPr>
          <p:nvPr/>
        </p:nvSpPr>
        <p:spPr>
          <a:xfrm>
            <a:off x="2118170" y="353752"/>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Testing &amp; Considerations</a:t>
            </a:r>
          </a:p>
        </p:txBody>
      </p:sp>
      <p:sp>
        <p:nvSpPr>
          <p:cNvPr id="6"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59</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1038865128"/>
      </p:ext>
    </p:extLst>
  </p:cSld>
  <p:clrMapOvr>
    <a:masterClrMapping/>
  </p:clrMapOvr>
  <p:transition spd="slow">
    <p:pull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38249" y="2639028"/>
            <a:ext cx="7049224" cy="4068501"/>
          </a:xfrm>
        </p:spPr>
        <p:txBody>
          <a:bodyPr>
            <a:normAutofit fontScale="55000" lnSpcReduction="20000"/>
          </a:bodyPr>
          <a:lstStyle/>
          <a:p>
            <a:pPr marL="0" indent="0">
              <a:buNone/>
            </a:pPr>
            <a:r>
              <a:rPr lang="en-US" sz="2600" dirty="0">
                <a:solidFill>
                  <a:srgbClr val="5F5F5F"/>
                </a:solidFill>
                <a:latin typeface="Montserrat" charset="0"/>
                <a:ea typeface="Montserrat" charset="0"/>
                <a:cs typeface="Montserrat" charset="0"/>
              </a:rPr>
              <a:t>US</a:t>
            </a:r>
          </a:p>
          <a:p>
            <a:pPr marL="0" indent="0">
              <a:buNone/>
            </a:pPr>
            <a:r>
              <a:rPr lang="en-US" sz="2600" dirty="0">
                <a:solidFill>
                  <a:srgbClr val="5F5F5F"/>
                </a:solidFill>
                <a:latin typeface="Montserrat" charset="0"/>
                <a:ea typeface="Montserrat" charset="0"/>
                <a:cs typeface="Montserrat" charset="0"/>
              </a:rPr>
              <a:t>	Hot – Black</a:t>
            </a:r>
          </a:p>
          <a:p>
            <a:pPr marL="0" indent="0">
              <a:buNone/>
            </a:pPr>
            <a:r>
              <a:rPr lang="en-US" sz="2600" dirty="0">
                <a:solidFill>
                  <a:srgbClr val="5F5F5F"/>
                </a:solidFill>
                <a:latin typeface="Montserrat" charset="0"/>
                <a:ea typeface="Montserrat" charset="0"/>
                <a:cs typeface="Montserrat" charset="0"/>
              </a:rPr>
              <a:t>	Neutral -  White</a:t>
            </a:r>
          </a:p>
          <a:p>
            <a:pPr marL="0" indent="0">
              <a:buNone/>
            </a:pPr>
            <a:r>
              <a:rPr lang="en-US" sz="2600" dirty="0">
                <a:solidFill>
                  <a:srgbClr val="5F5F5F"/>
                </a:solidFill>
                <a:latin typeface="Montserrat" charset="0"/>
                <a:ea typeface="Montserrat" charset="0"/>
                <a:cs typeface="Montserrat" charset="0"/>
              </a:rPr>
              <a:t>	Ground - Green</a:t>
            </a:r>
          </a:p>
          <a:p>
            <a:pPr marL="0" indent="0">
              <a:buNone/>
            </a:pPr>
            <a:r>
              <a:rPr lang="en-US" sz="2600" dirty="0">
                <a:solidFill>
                  <a:srgbClr val="5F5F5F"/>
                </a:solidFill>
                <a:latin typeface="Montserrat" charset="0"/>
                <a:ea typeface="Montserrat" charset="0"/>
                <a:cs typeface="Montserrat" charset="0"/>
              </a:rPr>
              <a:t>International</a:t>
            </a:r>
          </a:p>
          <a:p>
            <a:pPr marL="0" indent="0">
              <a:buNone/>
            </a:pPr>
            <a:r>
              <a:rPr lang="en-US" sz="2600" dirty="0">
                <a:solidFill>
                  <a:srgbClr val="5F5F5F"/>
                </a:solidFill>
                <a:latin typeface="Montserrat" charset="0"/>
                <a:ea typeface="Montserrat" charset="0"/>
                <a:cs typeface="Montserrat" charset="0"/>
              </a:rPr>
              <a:t>	Hot – Brown</a:t>
            </a:r>
          </a:p>
          <a:p>
            <a:pPr marL="0" indent="0">
              <a:buNone/>
            </a:pPr>
            <a:r>
              <a:rPr lang="en-US" sz="2600" dirty="0">
                <a:solidFill>
                  <a:srgbClr val="5F5F5F"/>
                </a:solidFill>
                <a:latin typeface="Montserrat" charset="0"/>
                <a:ea typeface="Montserrat" charset="0"/>
                <a:cs typeface="Montserrat" charset="0"/>
              </a:rPr>
              <a:t>	Neutral – Blue</a:t>
            </a:r>
          </a:p>
          <a:p>
            <a:pPr marL="0" indent="0">
              <a:buNone/>
            </a:pPr>
            <a:r>
              <a:rPr lang="en-US" sz="2600" dirty="0">
                <a:solidFill>
                  <a:srgbClr val="5F5F5F"/>
                </a:solidFill>
                <a:latin typeface="Montserrat" charset="0"/>
                <a:ea typeface="Montserrat" charset="0"/>
                <a:cs typeface="Montserrat" charset="0"/>
              </a:rPr>
              <a:t>	Ground – Green or Green with yellow strip	</a:t>
            </a:r>
          </a:p>
          <a:p>
            <a:pPr marL="0" indent="0">
              <a:buNone/>
            </a:pPr>
            <a:r>
              <a:rPr lang="en-US" sz="2600" dirty="0">
                <a:solidFill>
                  <a:srgbClr val="5F5F5F"/>
                </a:solidFill>
                <a:latin typeface="Montserrat" charset="0"/>
                <a:ea typeface="Montserrat" charset="0"/>
                <a:cs typeface="Montserrat" charset="0"/>
              </a:rPr>
              <a:t>IPS</a:t>
            </a:r>
          </a:p>
          <a:p>
            <a:pPr marL="0" indent="0">
              <a:buNone/>
            </a:pPr>
            <a:r>
              <a:rPr lang="en-US" sz="2600" dirty="0">
                <a:solidFill>
                  <a:srgbClr val="5F5F5F"/>
                </a:solidFill>
                <a:latin typeface="Montserrat" charset="0"/>
                <a:ea typeface="Montserrat" charset="0"/>
                <a:cs typeface="Montserrat" charset="0"/>
              </a:rPr>
              <a:t>	Hot –  Brown</a:t>
            </a:r>
          </a:p>
          <a:p>
            <a:pPr marL="0" indent="0">
              <a:buNone/>
            </a:pPr>
            <a:r>
              <a:rPr lang="en-US" sz="2600" dirty="0">
                <a:solidFill>
                  <a:srgbClr val="5F5F5F"/>
                </a:solidFill>
                <a:latin typeface="Montserrat" charset="0"/>
                <a:ea typeface="Montserrat" charset="0"/>
                <a:cs typeface="Montserrat" charset="0"/>
              </a:rPr>
              <a:t>	Neutral – Orange</a:t>
            </a:r>
          </a:p>
          <a:p>
            <a:pPr marL="0" indent="0">
              <a:buNone/>
            </a:pPr>
            <a:r>
              <a:rPr lang="en-US" sz="2600" dirty="0">
                <a:solidFill>
                  <a:srgbClr val="5F5F5F"/>
                </a:solidFill>
                <a:latin typeface="Montserrat" charset="0"/>
                <a:ea typeface="Montserrat" charset="0"/>
                <a:cs typeface="Montserrat" charset="0"/>
              </a:rPr>
              <a:t>	Ground - Green</a:t>
            </a:r>
          </a:p>
          <a:p>
            <a:pPr marL="342892" lvl="1" indent="0">
              <a:buNone/>
            </a:pPr>
            <a:r>
              <a:rPr lang="en-US" dirty="0" smtClean="0">
                <a:solidFill>
                  <a:srgbClr val="5F5F5F"/>
                </a:solidFill>
                <a:latin typeface="Montserrat" charset="0"/>
                <a:ea typeface="Montserrat" charset="0"/>
                <a:cs typeface="Montserrat" charset="0"/>
              </a:rPr>
              <a:t>	</a:t>
            </a:r>
          </a:p>
          <a:p>
            <a:pPr marL="342892" lvl="1" indent="0">
              <a:buNone/>
            </a:pPr>
            <a:endParaRPr lang="en-US" dirty="0" smtClean="0">
              <a:solidFill>
                <a:srgbClr val="5F5F5F"/>
              </a:solidFill>
              <a:latin typeface="Montserrat" charset="0"/>
              <a:ea typeface="Montserrat" charset="0"/>
              <a:cs typeface="Montserrat" charset="0"/>
            </a:endParaRPr>
          </a:p>
          <a:p>
            <a:pPr marL="342892" lvl="1" indent="0">
              <a:buNone/>
            </a:pPr>
            <a:r>
              <a:rPr lang="en-US" dirty="0">
                <a:solidFill>
                  <a:srgbClr val="5F5F5F"/>
                </a:solidFill>
                <a:latin typeface="Montserrat" charset="0"/>
                <a:ea typeface="Montserrat" charset="0"/>
                <a:cs typeface="Montserrat" charset="0"/>
              </a:rPr>
              <a:t>	</a:t>
            </a:r>
            <a:endParaRPr lang="en-US" dirty="0" smtClean="0">
              <a:solidFill>
                <a:srgbClr val="5F5F5F"/>
              </a:solidFill>
              <a:latin typeface="Montserrat" charset="0"/>
              <a:ea typeface="Montserrat" charset="0"/>
              <a:cs typeface="Montserrat" charset="0"/>
            </a:endParaRPr>
          </a:p>
        </p:txBody>
      </p:sp>
      <p:sp>
        <p:nvSpPr>
          <p:cNvPr id="3" name="Title 2"/>
          <p:cNvSpPr>
            <a:spLocks noGrp="1"/>
          </p:cNvSpPr>
          <p:nvPr>
            <p:ph type="title"/>
          </p:nvPr>
        </p:nvSpPr>
        <p:spPr>
          <a:xfrm>
            <a:off x="2999130" y="1493435"/>
            <a:ext cx="4584700" cy="422672"/>
          </a:xfrm>
        </p:spPr>
        <p:txBody>
          <a:bodyPr/>
          <a:lstStyle/>
          <a:p>
            <a:r>
              <a:rPr lang="en-US" dirty="0" smtClean="0">
                <a:solidFill>
                  <a:srgbClr val="5F5F5F"/>
                </a:solidFill>
                <a:latin typeface="Montserrat" charset="0"/>
                <a:ea typeface="Montserrat" charset="0"/>
                <a:cs typeface="Montserrat" charset="0"/>
              </a:rPr>
              <a:t>Power cord</a:t>
            </a:r>
            <a:endParaRPr lang="en-US" dirty="0">
              <a:solidFill>
                <a:srgbClr val="5F5F5F"/>
              </a:solidFill>
              <a:latin typeface="Montserrat" charset="0"/>
              <a:ea typeface="Montserrat" charset="0"/>
              <a:cs typeface="Montserrat" charset="0"/>
            </a:endParaRPr>
          </a:p>
        </p:txBody>
      </p:sp>
      <p:sp>
        <p:nvSpPr>
          <p:cNvPr id="4" name="Text Placeholder 3"/>
          <p:cNvSpPr>
            <a:spLocks noGrp="1"/>
          </p:cNvSpPr>
          <p:nvPr>
            <p:ph type="body" idx="13"/>
          </p:nvPr>
        </p:nvSpPr>
        <p:spPr>
          <a:xfrm>
            <a:off x="1238249" y="2218262"/>
            <a:ext cx="6489700" cy="269081"/>
          </a:xfrm>
        </p:spPr>
        <p:txBody>
          <a:bodyPr>
            <a:normAutofit fontScale="85000" lnSpcReduction="20000"/>
          </a:bodyPr>
          <a:lstStyle/>
          <a:p>
            <a:r>
              <a:rPr lang="en-US" dirty="0" smtClean="0">
                <a:solidFill>
                  <a:srgbClr val="5F5F5F"/>
                </a:solidFill>
                <a:latin typeface="Montserrat" charset="0"/>
                <a:ea typeface="Montserrat" charset="0"/>
                <a:cs typeface="Montserrat" charset="0"/>
              </a:rPr>
              <a:t>Color codes</a:t>
            </a:r>
            <a:endParaRPr lang="en-US" dirty="0">
              <a:solidFill>
                <a:srgbClr val="5F5F5F"/>
              </a:solidFill>
              <a:latin typeface="Montserrat" charset="0"/>
              <a:ea typeface="Montserrat" charset="0"/>
              <a:cs typeface="Montserrat" charset="0"/>
            </a:endParaRPr>
          </a:p>
        </p:txBody>
      </p:sp>
      <p:sp>
        <p:nvSpPr>
          <p:cNvPr id="5" name="Title 1"/>
          <p:cNvSpPr txBox="1">
            <a:spLocks/>
          </p:cNvSpPr>
          <p:nvPr/>
        </p:nvSpPr>
        <p:spPr>
          <a:xfrm>
            <a:off x="2118170" y="353752"/>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Testing &amp; Considerations</a:t>
            </a:r>
          </a:p>
        </p:txBody>
      </p:sp>
      <p:sp>
        <p:nvSpPr>
          <p:cNvPr id="6"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60</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1164156186"/>
      </p:ext>
    </p:extLst>
  </p:cSld>
  <p:clrMapOvr>
    <a:masterClrMapping/>
  </p:clrMapOvr>
  <p:transition spd="slow">
    <p:pull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2907782"/>
            <a:ext cx="6172200" cy="2680097"/>
          </a:xfrm>
        </p:spPr>
        <p:txBody>
          <a:bodyPr>
            <a:normAutofit fontScale="85000" lnSpcReduction="10000"/>
          </a:bodyPr>
          <a:lstStyle/>
          <a:p>
            <a:r>
              <a:rPr lang="en-US" dirty="0">
                <a:solidFill>
                  <a:srgbClr val="5F5F5F"/>
                </a:solidFill>
                <a:latin typeface="Montserrat" charset="0"/>
                <a:ea typeface="Montserrat" charset="0"/>
                <a:cs typeface="Montserrat" charset="0"/>
              </a:rPr>
              <a:t>Manufacturer’s recommendations</a:t>
            </a:r>
          </a:p>
          <a:p>
            <a:r>
              <a:rPr lang="en-US" dirty="0">
                <a:solidFill>
                  <a:srgbClr val="5F5F5F"/>
                </a:solidFill>
                <a:latin typeface="Montserrat" charset="0"/>
                <a:ea typeface="Montserrat" charset="0"/>
                <a:cs typeface="Montserrat" charset="0"/>
              </a:rPr>
              <a:t>NFPA 2012  PAGE 383 – Para 10.5.2.1.2 </a:t>
            </a:r>
          </a:p>
          <a:p>
            <a:pPr lvl="1"/>
            <a:r>
              <a:rPr lang="en-US" dirty="0">
                <a:solidFill>
                  <a:srgbClr val="5F5F5F"/>
                </a:solidFill>
                <a:latin typeface="Montserrat" charset="0"/>
                <a:ea typeface="Montserrat" charset="0"/>
                <a:cs typeface="Montserrat" charset="0"/>
              </a:rPr>
              <a:t>Removed the previously required 12 and 6 month testing intervals. Now, testing is required before being put into service for the first time and following any repair or modification that might compromise electrical safety.</a:t>
            </a:r>
          </a:p>
        </p:txBody>
      </p:sp>
      <p:sp>
        <p:nvSpPr>
          <p:cNvPr id="3" name="Title 2"/>
          <p:cNvSpPr>
            <a:spLocks noGrp="1"/>
          </p:cNvSpPr>
          <p:nvPr>
            <p:ph type="title"/>
          </p:nvPr>
        </p:nvSpPr>
        <p:spPr>
          <a:xfrm>
            <a:off x="3320328" y="2155709"/>
            <a:ext cx="4584700" cy="423900"/>
          </a:xfrm>
        </p:spPr>
        <p:txBody>
          <a:bodyPr/>
          <a:lstStyle/>
          <a:p>
            <a:r>
              <a:rPr lang="en-US" dirty="0" smtClean="0">
                <a:solidFill>
                  <a:srgbClr val="5F5F5F"/>
                </a:solidFill>
                <a:latin typeface="Montserrat" charset="0"/>
                <a:ea typeface="Montserrat" charset="0"/>
                <a:cs typeface="Montserrat" charset="0"/>
              </a:rPr>
              <a:t>Test Process</a:t>
            </a:r>
            <a:endParaRPr lang="en-GB" dirty="0">
              <a:solidFill>
                <a:srgbClr val="5F5F5F"/>
              </a:solidFill>
              <a:latin typeface="Montserrat" charset="0"/>
              <a:ea typeface="Montserrat" charset="0"/>
              <a:cs typeface="Montserrat" charset="0"/>
            </a:endParaRPr>
          </a:p>
        </p:txBody>
      </p:sp>
      <p:sp>
        <p:nvSpPr>
          <p:cNvPr id="4" name="Title 1"/>
          <p:cNvSpPr txBox="1">
            <a:spLocks/>
          </p:cNvSpPr>
          <p:nvPr/>
        </p:nvSpPr>
        <p:spPr>
          <a:xfrm>
            <a:off x="2118170" y="353752"/>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Testing &amp; Considerations</a:t>
            </a:r>
          </a:p>
        </p:txBody>
      </p:sp>
      <p:sp>
        <p:nvSpPr>
          <p:cNvPr id="5"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61</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249510285"/>
      </p:ext>
    </p:extLst>
  </p:cSld>
  <p:clrMapOvr>
    <a:masterClrMapping/>
  </p:clrMapOvr>
  <p:transition spd="slow">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altLang="en-US" dirty="0">
                <a:solidFill>
                  <a:srgbClr val="5F5F5F"/>
                </a:solidFill>
                <a:latin typeface="Montserrat" charset="0"/>
                <a:ea typeface="Montserrat" charset="0"/>
                <a:cs typeface="Montserrat" charset="0"/>
              </a:rPr>
              <a:t>Objective to test and confirm the medical equipment is electrically safe to be used in a healthcare </a:t>
            </a:r>
            <a:r>
              <a:rPr lang="en-GB" altLang="en-US" dirty="0" smtClean="0">
                <a:solidFill>
                  <a:srgbClr val="5F5F5F"/>
                </a:solidFill>
                <a:latin typeface="Montserrat" charset="0"/>
                <a:ea typeface="Montserrat" charset="0"/>
                <a:cs typeface="Montserrat" charset="0"/>
              </a:rPr>
              <a:t>environment.</a:t>
            </a:r>
          </a:p>
          <a:p>
            <a:r>
              <a:rPr lang="en-US" altLang="en-US" dirty="0" smtClean="0">
                <a:solidFill>
                  <a:srgbClr val="5F5F5F"/>
                </a:solidFill>
                <a:latin typeface="Montserrat" charset="0"/>
                <a:ea typeface="Montserrat" charset="0"/>
                <a:cs typeface="Montserrat" charset="0"/>
              </a:rPr>
              <a:t>The </a:t>
            </a:r>
            <a:r>
              <a:rPr lang="en-US" altLang="en-US" dirty="0">
                <a:solidFill>
                  <a:srgbClr val="5F5F5F"/>
                </a:solidFill>
                <a:latin typeface="Montserrat" charset="0"/>
                <a:ea typeface="Montserrat" charset="0"/>
                <a:cs typeface="Montserrat" charset="0"/>
              </a:rPr>
              <a:t>most frequent and common testing a biomed does</a:t>
            </a:r>
            <a:endParaRPr lang="en-GB" dirty="0">
              <a:solidFill>
                <a:srgbClr val="5F5F5F"/>
              </a:solidFill>
              <a:latin typeface="Montserrat" charset="0"/>
              <a:ea typeface="Montserrat" charset="0"/>
              <a:cs typeface="Montserrat" charset="0"/>
            </a:endParaRPr>
          </a:p>
        </p:txBody>
      </p:sp>
      <p:sp>
        <p:nvSpPr>
          <p:cNvPr id="2" name="Title 1"/>
          <p:cNvSpPr>
            <a:spLocks noGrp="1"/>
          </p:cNvSpPr>
          <p:nvPr>
            <p:ph type="title"/>
          </p:nvPr>
        </p:nvSpPr>
        <p:spPr>
          <a:xfrm>
            <a:off x="2279651" y="2173072"/>
            <a:ext cx="4584700" cy="422672"/>
          </a:xfrm>
        </p:spPr>
        <p:txBody>
          <a:bodyPr/>
          <a:lstStyle/>
          <a:p>
            <a:pPr>
              <a:defRPr/>
            </a:pPr>
            <a:r>
              <a:rPr lang="en-GB" b="1" dirty="0" smtClean="0">
                <a:solidFill>
                  <a:srgbClr val="5F5F5F"/>
                </a:solidFill>
                <a:latin typeface="Montserrat" charset="0"/>
                <a:ea typeface="Montserrat" charset="0"/>
                <a:cs typeface="Montserrat" charset="0"/>
              </a:rPr>
              <a:t>Safety testing - Why?</a:t>
            </a:r>
          </a:p>
        </p:txBody>
      </p:sp>
      <p:sp>
        <p:nvSpPr>
          <p:cNvPr id="5" name="Title 1"/>
          <p:cNvSpPr txBox="1">
            <a:spLocks/>
          </p:cNvSpPr>
          <p:nvPr/>
        </p:nvSpPr>
        <p:spPr>
          <a:xfrm>
            <a:off x="2152895" y="269834"/>
            <a:ext cx="1823013" cy="505625"/>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Background</a:t>
            </a:r>
          </a:p>
        </p:txBody>
      </p:sp>
      <p:sp>
        <p:nvSpPr>
          <p:cNvPr id="6" name="Title 1"/>
          <p:cNvSpPr txBox="1">
            <a:spLocks/>
          </p:cNvSpPr>
          <p:nvPr/>
        </p:nvSpPr>
        <p:spPr>
          <a:xfrm>
            <a:off x="7892489" y="339281"/>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a:solidFill>
                  <a:schemeClr val="bg1"/>
                </a:solidFill>
                <a:latin typeface="Montserrat" charset="0"/>
                <a:ea typeface="Montserrat" charset="0"/>
                <a:cs typeface="Montserrat" charset="0"/>
              </a:rPr>
              <a:t>08</a:t>
            </a:r>
          </a:p>
        </p:txBody>
      </p:sp>
    </p:spTree>
    <p:extLst>
      <p:ext uri="{BB962C8B-B14F-4D97-AF65-F5344CB8AC3E}">
        <p14:creationId xmlns:p14="http://schemas.microsoft.com/office/powerpoint/2010/main" val="216183063"/>
      </p:ext>
    </p:extLst>
  </p:cSld>
  <p:clrMapOvr>
    <a:masterClrMapping/>
  </p:clrMapOvr>
  <p:transition spd="slow">
    <p:pull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2894880"/>
            <a:ext cx="6172200" cy="2680097"/>
          </a:xfrm>
        </p:spPr>
        <p:txBody>
          <a:bodyPr>
            <a:normAutofit fontScale="85000" lnSpcReduction="20000"/>
          </a:bodyPr>
          <a:lstStyle/>
          <a:p>
            <a:pPr>
              <a:lnSpc>
                <a:spcPct val="90000"/>
              </a:lnSpc>
              <a:buClr>
                <a:srgbClr val="000000"/>
              </a:buClr>
            </a:pPr>
            <a:r>
              <a:rPr lang="en-GB" altLang="en-US" dirty="0">
                <a:solidFill>
                  <a:srgbClr val="5F5F5F"/>
                </a:solidFill>
                <a:latin typeface="Montserrat" charset="0"/>
                <a:ea typeface="Montserrat" charset="0"/>
                <a:cs typeface="Montserrat" charset="0"/>
              </a:rPr>
              <a:t>Paper based or Electronic?</a:t>
            </a:r>
          </a:p>
          <a:p>
            <a:pPr>
              <a:lnSpc>
                <a:spcPct val="90000"/>
              </a:lnSpc>
              <a:buClr>
                <a:srgbClr val="000000"/>
              </a:buClr>
            </a:pPr>
            <a:r>
              <a:rPr lang="en-GB" altLang="en-US" dirty="0">
                <a:solidFill>
                  <a:srgbClr val="5F5F5F"/>
                </a:solidFill>
                <a:latin typeface="Montserrat" charset="0"/>
                <a:ea typeface="Montserrat" charset="0"/>
                <a:cs typeface="Montserrat" charset="0"/>
              </a:rPr>
              <a:t>Structured</a:t>
            </a:r>
          </a:p>
          <a:p>
            <a:pPr>
              <a:lnSpc>
                <a:spcPct val="90000"/>
              </a:lnSpc>
              <a:buClr>
                <a:srgbClr val="000000"/>
              </a:buClr>
            </a:pPr>
            <a:r>
              <a:rPr lang="en-GB" altLang="en-US" dirty="0">
                <a:solidFill>
                  <a:srgbClr val="5F5F5F"/>
                </a:solidFill>
                <a:latin typeface="Montserrat" charset="0"/>
                <a:ea typeface="Montserrat" charset="0"/>
                <a:cs typeface="Montserrat" charset="0"/>
              </a:rPr>
              <a:t>Protocols</a:t>
            </a:r>
          </a:p>
          <a:p>
            <a:pPr>
              <a:lnSpc>
                <a:spcPct val="90000"/>
              </a:lnSpc>
              <a:buClr>
                <a:srgbClr val="000000"/>
              </a:buClr>
            </a:pPr>
            <a:r>
              <a:rPr lang="en-GB" altLang="en-US" dirty="0">
                <a:solidFill>
                  <a:srgbClr val="5F5F5F"/>
                </a:solidFill>
                <a:latin typeface="Montserrat" charset="0"/>
                <a:ea typeface="Montserrat" charset="0"/>
                <a:cs typeface="Montserrat" charset="0"/>
              </a:rPr>
              <a:t>Comparing data</a:t>
            </a:r>
          </a:p>
          <a:p>
            <a:pPr>
              <a:lnSpc>
                <a:spcPct val="90000"/>
              </a:lnSpc>
              <a:buClr>
                <a:srgbClr val="000000"/>
              </a:buClr>
            </a:pPr>
            <a:r>
              <a:rPr lang="en-GB" altLang="en-US" dirty="0">
                <a:solidFill>
                  <a:srgbClr val="5F5F5F"/>
                </a:solidFill>
                <a:latin typeface="Montserrat" charset="0"/>
                <a:ea typeface="Montserrat" charset="0"/>
                <a:cs typeface="Montserrat" charset="0"/>
              </a:rPr>
              <a:t>Trends</a:t>
            </a:r>
          </a:p>
          <a:p>
            <a:pPr>
              <a:lnSpc>
                <a:spcPct val="90000"/>
              </a:lnSpc>
              <a:buClr>
                <a:srgbClr val="000000"/>
              </a:buClr>
            </a:pPr>
            <a:r>
              <a:rPr lang="en-GB" altLang="en-US" dirty="0">
                <a:solidFill>
                  <a:srgbClr val="5F5F5F"/>
                </a:solidFill>
                <a:latin typeface="Montserrat" charset="0"/>
                <a:ea typeface="Montserrat" charset="0"/>
                <a:cs typeface="Montserrat" charset="0"/>
              </a:rPr>
              <a:t>Scheduling</a:t>
            </a:r>
          </a:p>
          <a:p>
            <a:pPr>
              <a:lnSpc>
                <a:spcPct val="90000"/>
              </a:lnSpc>
              <a:buClr>
                <a:srgbClr val="000000"/>
              </a:buClr>
            </a:pPr>
            <a:r>
              <a:rPr lang="en-GB" altLang="en-US" dirty="0">
                <a:solidFill>
                  <a:srgbClr val="5F5F5F"/>
                </a:solidFill>
                <a:latin typeface="Montserrat" charset="0"/>
                <a:ea typeface="Montserrat" charset="0"/>
                <a:cs typeface="Montserrat" charset="0"/>
              </a:rPr>
              <a:t>Traceability</a:t>
            </a:r>
          </a:p>
          <a:p>
            <a:endParaRPr lang="en-GB" dirty="0">
              <a:solidFill>
                <a:srgbClr val="5F5F5F"/>
              </a:solidFill>
              <a:latin typeface="Montserrat" charset="0"/>
              <a:ea typeface="Montserrat" charset="0"/>
              <a:cs typeface="Montserrat" charset="0"/>
            </a:endParaRPr>
          </a:p>
        </p:txBody>
      </p:sp>
      <p:sp>
        <p:nvSpPr>
          <p:cNvPr id="335874" name="Rectangle 2"/>
          <p:cNvSpPr>
            <a:spLocks noGrp="1" noChangeArrowheads="1"/>
          </p:cNvSpPr>
          <p:nvPr>
            <p:ph type="title"/>
          </p:nvPr>
        </p:nvSpPr>
        <p:spPr>
          <a:xfrm>
            <a:off x="3178538" y="1665793"/>
            <a:ext cx="4584700" cy="42267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a:defRPr/>
            </a:pPr>
            <a:r>
              <a:rPr lang="en-GB" b="1" dirty="0" smtClean="0">
                <a:solidFill>
                  <a:srgbClr val="5F5F5F"/>
                </a:solidFill>
                <a:latin typeface="Montserrat" charset="0"/>
                <a:ea typeface="Montserrat" charset="0"/>
                <a:cs typeface="Montserrat" charset="0"/>
              </a:rPr>
              <a:t>DATA</a:t>
            </a:r>
            <a:endParaRPr lang="en-GB" sz="2700" b="1" dirty="0">
              <a:solidFill>
                <a:srgbClr val="5F5F5F"/>
              </a:solidFill>
              <a:latin typeface="Montserrat" charset="0"/>
              <a:ea typeface="Montserrat" charset="0"/>
              <a:cs typeface="Montserrat" charset="0"/>
            </a:endParaRPr>
          </a:p>
        </p:txBody>
      </p:sp>
      <p:sp>
        <p:nvSpPr>
          <p:cNvPr id="4" name="Title 1"/>
          <p:cNvSpPr txBox="1">
            <a:spLocks/>
          </p:cNvSpPr>
          <p:nvPr/>
        </p:nvSpPr>
        <p:spPr>
          <a:xfrm>
            <a:off x="2118170" y="353754"/>
            <a:ext cx="1823013" cy="505625"/>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Testing &amp; Considerations</a:t>
            </a:r>
          </a:p>
        </p:txBody>
      </p:sp>
      <p:sp>
        <p:nvSpPr>
          <p:cNvPr id="5" name="Title 1"/>
          <p:cNvSpPr txBox="1">
            <a:spLocks/>
          </p:cNvSpPr>
          <p:nvPr/>
        </p:nvSpPr>
        <p:spPr>
          <a:xfrm>
            <a:off x="7892489" y="327710"/>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62</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1631281051"/>
      </p:ext>
    </p:extLst>
  </p:cSld>
  <p:clrMapOvr>
    <a:masterClrMapping/>
  </p:clrMapOvr>
  <p:transition spd="slow">
    <p:pull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3888" y="2347900"/>
            <a:ext cx="7886700" cy="2139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solidFill>
                  <a:schemeClr val="bg1"/>
                </a:solidFill>
                <a:latin typeface="Montserrat Black" charset="0"/>
                <a:ea typeface="Montserrat Black" charset="0"/>
                <a:cs typeface="Montserrat Black" charset="0"/>
              </a:rPr>
              <a:t>Summary &amp; Closing Comments</a:t>
            </a:r>
            <a:endParaRPr lang="en-US" b="1" dirty="0">
              <a:solidFill>
                <a:schemeClr val="bg1"/>
              </a:solidFill>
              <a:latin typeface="Montserrat Black" charset="0"/>
              <a:ea typeface="Montserrat Black" charset="0"/>
              <a:cs typeface="Montserrat Black" charset="0"/>
            </a:endParaRPr>
          </a:p>
        </p:txBody>
      </p:sp>
      <p:sp>
        <p:nvSpPr>
          <p:cNvPr id="5"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63</a:t>
            </a:r>
            <a:endParaRPr lang="en-US" sz="3300" dirty="0">
              <a:solidFill>
                <a:schemeClr val="bg1"/>
              </a:solidFill>
              <a:latin typeface="Montserrat" charset="0"/>
              <a:ea typeface="Montserrat" charset="0"/>
              <a:cs typeface="Montserrat" charset="0"/>
            </a:endParaRPr>
          </a:p>
        </p:txBody>
      </p:sp>
      <p:sp>
        <p:nvSpPr>
          <p:cNvPr id="6" name="Title 1"/>
          <p:cNvSpPr txBox="1">
            <a:spLocks/>
          </p:cNvSpPr>
          <p:nvPr/>
        </p:nvSpPr>
        <p:spPr>
          <a:xfrm>
            <a:off x="2066083" y="301663"/>
            <a:ext cx="1918502" cy="505625"/>
          </a:xfrm>
          <a:prstGeom prst="rect">
            <a:avLst/>
          </a:prstGeom>
        </p:spPr>
        <p:txBody>
          <a:bodyPr vert="horz" lIns="68580" tIns="34290" rIns="68580" bIns="34290" rtlCol="0" anchor="b">
            <a:normAutofit fontScale="7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Summary &amp; </a:t>
            </a:r>
            <a:r>
              <a:rPr lang="en-US" sz="1725" dirty="0">
                <a:solidFill>
                  <a:schemeClr val="bg1"/>
                </a:solidFill>
                <a:latin typeface="Montserrat" charset="0"/>
                <a:ea typeface="Montserrat" charset="0"/>
                <a:cs typeface="Montserrat" charset="0"/>
              </a:rPr>
              <a:t>Closing</a:t>
            </a:r>
            <a:r>
              <a:rPr lang="en-US" sz="1800" dirty="0">
                <a:solidFill>
                  <a:schemeClr val="bg1"/>
                </a:solidFill>
                <a:latin typeface="Montserrat" charset="0"/>
                <a:ea typeface="Montserrat" charset="0"/>
                <a:cs typeface="Montserrat" charset="0"/>
              </a:rPr>
              <a:t> Comments</a:t>
            </a:r>
          </a:p>
        </p:txBody>
      </p:sp>
    </p:spTree>
    <p:extLst>
      <p:ext uri="{BB962C8B-B14F-4D97-AF65-F5344CB8AC3E}">
        <p14:creationId xmlns:p14="http://schemas.microsoft.com/office/powerpoint/2010/main" val="1231855938"/>
      </p:ext>
    </p:extLst>
  </p:cSld>
  <p:clrMapOvr>
    <a:masterClrMapping/>
  </p:clrMapOvr>
  <p:transition spd="slow">
    <p:pull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2" name="Rectangle 4"/>
          <p:cNvSpPr>
            <a:spLocks noGrp="1" noChangeArrowheads="1"/>
          </p:cNvSpPr>
          <p:nvPr>
            <p:ph type="title"/>
          </p:nvPr>
        </p:nvSpPr>
        <p:spPr>
          <a:xfrm>
            <a:off x="2574531" y="1617487"/>
            <a:ext cx="4584700" cy="716279"/>
          </a:xfrm>
        </p:spPr>
        <p:txBody>
          <a:bodyPr>
            <a:normAutofit fontScale="90000"/>
          </a:bodyPr>
          <a:lstStyle/>
          <a:p>
            <a:pPr>
              <a:defRPr/>
            </a:pPr>
            <a:r>
              <a:rPr lang="en-GB" b="1" dirty="0" smtClean="0">
                <a:solidFill>
                  <a:srgbClr val="5F5F5F"/>
                </a:solidFill>
                <a:latin typeface="Montserrat" charset="0"/>
                <a:ea typeface="Montserrat" charset="0"/>
                <a:cs typeface="Montserrat" charset="0"/>
              </a:rPr>
              <a:t>Recommended Reading</a:t>
            </a:r>
            <a:br>
              <a:rPr lang="en-GB" b="1" dirty="0" smtClean="0">
                <a:solidFill>
                  <a:srgbClr val="5F5F5F"/>
                </a:solidFill>
                <a:latin typeface="Montserrat" charset="0"/>
                <a:ea typeface="Montserrat" charset="0"/>
                <a:cs typeface="Montserrat" charset="0"/>
              </a:rPr>
            </a:br>
            <a:r>
              <a:rPr lang="en-GB" b="1" dirty="0" smtClean="0">
                <a:solidFill>
                  <a:srgbClr val="5F5F5F"/>
                </a:solidFill>
                <a:latin typeface="Montserrat" charset="0"/>
                <a:ea typeface="Montserrat" charset="0"/>
                <a:cs typeface="Montserrat" charset="0"/>
              </a:rPr>
              <a:t>NFPA 99 2015</a:t>
            </a:r>
          </a:p>
        </p:txBody>
      </p:sp>
      <p:sp>
        <p:nvSpPr>
          <p:cNvPr id="4" name="Title 1"/>
          <p:cNvSpPr txBox="1">
            <a:spLocks/>
          </p:cNvSpPr>
          <p:nvPr/>
        </p:nvSpPr>
        <p:spPr>
          <a:xfrm>
            <a:off x="2066083" y="313236"/>
            <a:ext cx="1918502" cy="505625"/>
          </a:xfrm>
          <a:prstGeom prst="rect">
            <a:avLst/>
          </a:prstGeom>
        </p:spPr>
        <p:txBody>
          <a:bodyPr vert="horz" lIns="68580" tIns="34290" rIns="68580" bIns="34290" rtlCol="0" anchor="b">
            <a:normAutofit fontScale="7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Summary &amp; </a:t>
            </a:r>
            <a:r>
              <a:rPr lang="en-US" sz="1725" dirty="0">
                <a:solidFill>
                  <a:schemeClr val="bg1"/>
                </a:solidFill>
                <a:latin typeface="Montserrat" charset="0"/>
                <a:ea typeface="Montserrat" charset="0"/>
                <a:cs typeface="Montserrat" charset="0"/>
              </a:rPr>
              <a:t>Closing</a:t>
            </a:r>
            <a:r>
              <a:rPr lang="en-US" sz="1800" dirty="0">
                <a:solidFill>
                  <a:schemeClr val="bg1"/>
                </a:solidFill>
                <a:latin typeface="Montserrat" charset="0"/>
                <a:ea typeface="Montserrat" charset="0"/>
                <a:cs typeface="Montserrat" charset="0"/>
              </a:rPr>
              <a:t> Comments</a:t>
            </a:r>
          </a:p>
        </p:txBody>
      </p:sp>
      <p:sp>
        <p:nvSpPr>
          <p:cNvPr id="5" name="Title 1"/>
          <p:cNvSpPr txBox="1">
            <a:spLocks/>
          </p:cNvSpPr>
          <p:nvPr/>
        </p:nvSpPr>
        <p:spPr>
          <a:xfrm>
            <a:off x="7892489" y="339281"/>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64</a:t>
            </a:r>
            <a:endParaRPr lang="en-US" sz="3300" dirty="0">
              <a:solidFill>
                <a:schemeClr val="bg1"/>
              </a:solidFill>
              <a:latin typeface="Montserrat" charset="0"/>
              <a:ea typeface="Montserrat" charset="0"/>
              <a:cs typeface="Montserrat" charset="0"/>
            </a:endParaRPr>
          </a:p>
        </p:txBody>
      </p:sp>
      <p:sp>
        <p:nvSpPr>
          <p:cNvPr id="2" name="Content Placeholder 1"/>
          <p:cNvSpPr>
            <a:spLocks noGrp="1"/>
          </p:cNvSpPr>
          <p:nvPr>
            <p:ph idx="1"/>
          </p:nvPr>
        </p:nvSpPr>
        <p:spPr>
          <a:xfrm>
            <a:off x="354842" y="5088841"/>
            <a:ext cx="8331957" cy="1598562"/>
          </a:xfrm>
        </p:spPr>
        <p:txBody>
          <a:bodyPr>
            <a:normAutofit fontScale="92500" lnSpcReduction="20000"/>
          </a:bodyPr>
          <a:lstStyle/>
          <a:p>
            <a:r>
              <a:rPr lang="en-US" dirty="0"/>
              <a:t>https://catalog.nfpa.org/NFPA-99-Health-Care-Facilities-Code-P1134.aspx?order_src=C900&amp;gclid=EAIaIQobChMIuZSh5pb02gIV2JkbCh0bQw9OEAAYASAAEgLUYvD_BwE</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76350"/>
            <a:ext cx="5602406" cy="3768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9765238"/>
      </p:ext>
    </p:extLst>
  </p:cSld>
  <p:clrMapOvr>
    <a:masterClrMapping/>
  </p:clrMapOvr>
  <p:transition spd="slow">
    <p:pull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2" name="Rectangle 4"/>
          <p:cNvSpPr>
            <a:spLocks noGrp="1" noChangeArrowheads="1"/>
          </p:cNvSpPr>
          <p:nvPr>
            <p:ph type="title"/>
          </p:nvPr>
        </p:nvSpPr>
        <p:spPr>
          <a:xfrm>
            <a:off x="2574531" y="1617488"/>
            <a:ext cx="4584700" cy="422672"/>
          </a:xfrm>
        </p:spPr>
        <p:txBody>
          <a:bodyPr/>
          <a:lstStyle/>
          <a:p>
            <a:pPr>
              <a:defRPr/>
            </a:pPr>
            <a:r>
              <a:rPr lang="en-GB" b="1" dirty="0" smtClean="0">
                <a:solidFill>
                  <a:srgbClr val="5F5F5F"/>
                </a:solidFill>
                <a:latin typeface="Montserrat" charset="0"/>
                <a:ea typeface="Montserrat" charset="0"/>
                <a:cs typeface="Montserrat" charset="0"/>
              </a:rPr>
              <a:t>Recommended Reading</a:t>
            </a:r>
          </a:p>
        </p:txBody>
      </p:sp>
      <p:sp>
        <p:nvSpPr>
          <p:cNvPr id="4" name="Title 1"/>
          <p:cNvSpPr txBox="1">
            <a:spLocks/>
          </p:cNvSpPr>
          <p:nvPr/>
        </p:nvSpPr>
        <p:spPr>
          <a:xfrm>
            <a:off x="2066083" y="313236"/>
            <a:ext cx="1918502" cy="505625"/>
          </a:xfrm>
          <a:prstGeom prst="rect">
            <a:avLst/>
          </a:prstGeom>
        </p:spPr>
        <p:txBody>
          <a:bodyPr vert="horz" lIns="68580" tIns="34290" rIns="68580" bIns="34290" rtlCol="0" anchor="b">
            <a:normAutofit fontScale="7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Summary &amp; </a:t>
            </a:r>
            <a:r>
              <a:rPr lang="en-US" sz="1725" dirty="0">
                <a:solidFill>
                  <a:schemeClr val="bg1"/>
                </a:solidFill>
                <a:latin typeface="Montserrat" charset="0"/>
                <a:ea typeface="Montserrat" charset="0"/>
                <a:cs typeface="Montserrat" charset="0"/>
              </a:rPr>
              <a:t>Closing</a:t>
            </a:r>
            <a:r>
              <a:rPr lang="en-US" sz="1800" dirty="0">
                <a:solidFill>
                  <a:schemeClr val="bg1"/>
                </a:solidFill>
                <a:latin typeface="Montserrat" charset="0"/>
                <a:ea typeface="Montserrat" charset="0"/>
                <a:cs typeface="Montserrat" charset="0"/>
              </a:rPr>
              <a:t> Comments</a:t>
            </a:r>
          </a:p>
        </p:txBody>
      </p:sp>
      <p:sp>
        <p:nvSpPr>
          <p:cNvPr id="5" name="Title 1"/>
          <p:cNvSpPr txBox="1">
            <a:spLocks/>
          </p:cNvSpPr>
          <p:nvPr/>
        </p:nvSpPr>
        <p:spPr>
          <a:xfrm>
            <a:off x="7892489" y="339281"/>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65</a:t>
            </a:r>
            <a:endParaRPr lang="en-US" sz="3300" dirty="0">
              <a:solidFill>
                <a:schemeClr val="bg1"/>
              </a:solidFill>
              <a:latin typeface="Montserrat" charset="0"/>
              <a:ea typeface="Montserrat" charset="0"/>
              <a:cs typeface="Montserrat" charset="0"/>
            </a:endParaRPr>
          </a:p>
        </p:txBody>
      </p:sp>
      <p:sp>
        <p:nvSpPr>
          <p:cNvPr id="2" name="Content Placeholder 1"/>
          <p:cNvSpPr>
            <a:spLocks noGrp="1"/>
          </p:cNvSpPr>
          <p:nvPr>
            <p:ph idx="1"/>
          </p:nvPr>
        </p:nvSpPr>
        <p:spPr>
          <a:xfrm>
            <a:off x="4421874" y="2552706"/>
            <a:ext cx="4490114" cy="3573463"/>
          </a:xfrm>
        </p:spPr>
        <p:txBody>
          <a:bodyPr/>
          <a:lstStyle/>
          <a:p>
            <a:r>
              <a:rPr lang="en-US" dirty="0">
                <a:hlinkClick r:id="rId2"/>
              </a:rPr>
              <a:t>http://</a:t>
            </a:r>
            <a:r>
              <a:rPr lang="en-US" dirty="0" smtClean="0">
                <a:hlinkClick r:id="rId2"/>
              </a:rPr>
              <a:t>www.aami.org/productspublications/ProductDetail.aspx?ItemNumber=2404</a:t>
            </a:r>
            <a:endParaRPr lang="en-US" dirty="0" smtClean="0"/>
          </a:p>
          <a:p>
            <a:r>
              <a:rPr lang="en-US" dirty="0" smtClean="0"/>
              <a:t>Sponsored by Rigel Medical</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65" y="2304061"/>
            <a:ext cx="3152420" cy="4259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816173"/>
      </p:ext>
    </p:extLst>
  </p:cSld>
  <p:clrMapOvr>
    <a:masterClrMapping/>
  </p:clrMapOvr>
  <p:transition spd="slow">
    <p:pull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67276" y="2676243"/>
            <a:ext cx="3362324" cy="3192293"/>
          </a:xfrm>
        </p:spPr>
        <p:txBody>
          <a:bodyPr>
            <a:normAutofit/>
          </a:bodyPr>
          <a:lstStyle/>
          <a:p>
            <a:r>
              <a:rPr lang="en-US" dirty="0" smtClean="0">
                <a:solidFill>
                  <a:srgbClr val="5F5F5F"/>
                </a:solidFill>
                <a:latin typeface="Montserrat" charset="0"/>
                <a:ea typeface="Montserrat" charset="0"/>
                <a:cs typeface="Montserrat" charset="0"/>
              </a:rPr>
              <a:t>Request your free guide.  Ask for a hard copy or download.</a:t>
            </a:r>
          </a:p>
          <a:p>
            <a:pPr lvl="1"/>
            <a:r>
              <a:rPr lang="en-US" dirty="0">
                <a:solidFill>
                  <a:srgbClr val="5F5F5F"/>
                </a:solidFill>
                <a:latin typeface="Montserrat" charset="0"/>
                <a:ea typeface="Montserrat" charset="0"/>
                <a:cs typeface="Montserrat" charset="0"/>
              </a:rPr>
              <a:t>813-886-2775</a:t>
            </a:r>
          </a:p>
          <a:p>
            <a:pPr lvl="1"/>
            <a:r>
              <a:rPr lang="en-US" dirty="0" smtClean="0">
                <a:solidFill>
                  <a:srgbClr val="5F5F5F"/>
                </a:solidFill>
                <a:latin typeface="Montserrat" charset="0"/>
                <a:ea typeface="Montserrat" charset="0"/>
                <a:cs typeface="Montserrat" charset="0"/>
                <a:hlinkClick r:id="rId2"/>
              </a:rPr>
              <a:t>sales@seaward-groupusa.com</a:t>
            </a:r>
            <a:endParaRPr lang="en-US" dirty="0" smtClean="0">
              <a:solidFill>
                <a:srgbClr val="5F5F5F"/>
              </a:solidFill>
              <a:latin typeface="Montserrat" charset="0"/>
              <a:ea typeface="Montserrat" charset="0"/>
              <a:cs typeface="Montserrat" charset="0"/>
            </a:endParaRPr>
          </a:p>
          <a:p>
            <a:pPr marL="457200" lvl="1" indent="0">
              <a:buNone/>
            </a:pPr>
            <a:endParaRPr lang="en-US" dirty="0" smtClean="0">
              <a:solidFill>
                <a:srgbClr val="5F5F5F"/>
              </a:solidFill>
              <a:latin typeface="Montserrat" charset="0"/>
              <a:ea typeface="Montserrat" charset="0"/>
              <a:cs typeface="Montserrat" charset="0"/>
            </a:endParaRPr>
          </a:p>
          <a:p>
            <a:pPr lvl="1"/>
            <a:endParaRPr lang="en-GB" dirty="0">
              <a:solidFill>
                <a:srgbClr val="5F5F5F"/>
              </a:solidFill>
              <a:latin typeface="Montserrat" charset="0"/>
              <a:ea typeface="Montserrat" charset="0"/>
              <a:cs typeface="Montserrat" charset="0"/>
            </a:endParaRPr>
          </a:p>
        </p:txBody>
      </p:sp>
      <p:sp>
        <p:nvSpPr>
          <p:cNvPr id="3" name="Title 2"/>
          <p:cNvSpPr>
            <a:spLocks noGrp="1"/>
          </p:cNvSpPr>
          <p:nvPr>
            <p:ph type="title"/>
          </p:nvPr>
        </p:nvSpPr>
        <p:spPr>
          <a:xfrm>
            <a:off x="3073401" y="1591445"/>
            <a:ext cx="4584700" cy="422672"/>
          </a:xfrm>
        </p:spPr>
        <p:txBody>
          <a:bodyPr>
            <a:normAutofit fontScale="90000"/>
          </a:bodyPr>
          <a:lstStyle/>
          <a:p>
            <a:r>
              <a:rPr lang="en-US" b="1" dirty="0" smtClean="0">
                <a:solidFill>
                  <a:srgbClr val="5F5F5F"/>
                </a:solidFill>
                <a:latin typeface="Montserrat" charset="0"/>
                <a:ea typeface="Montserrat" charset="0"/>
                <a:cs typeface="Montserrat" charset="0"/>
              </a:rPr>
              <a:t>Recommended Reading</a:t>
            </a:r>
            <a:br>
              <a:rPr lang="en-US" b="1" dirty="0" smtClean="0">
                <a:solidFill>
                  <a:srgbClr val="5F5F5F"/>
                </a:solidFill>
                <a:latin typeface="Montserrat" charset="0"/>
                <a:ea typeface="Montserrat" charset="0"/>
                <a:cs typeface="Montserrat" charset="0"/>
              </a:rPr>
            </a:br>
            <a:r>
              <a:rPr lang="en-US" b="1" dirty="0" smtClean="0">
                <a:solidFill>
                  <a:srgbClr val="5F5F5F"/>
                </a:solidFill>
                <a:latin typeface="Montserrat" charset="0"/>
                <a:ea typeface="Montserrat" charset="0"/>
                <a:cs typeface="Montserrat" charset="0"/>
              </a:rPr>
              <a:t>Guide to 62353</a:t>
            </a:r>
            <a:endParaRPr lang="en-GB" b="1" dirty="0">
              <a:solidFill>
                <a:srgbClr val="5F5F5F"/>
              </a:solidFill>
              <a:latin typeface="Montserrat" charset="0"/>
              <a:ea typeface="Montserrat" charset="0"/>
              <a:cs typeface="Montserrat" charset="0"/>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279" y="2743202"/>
            <a:ext cx="2939421" cy="290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2066083" y="301663"/>
            <a:ext cx="1918502" cy="505625"/>
          </a:xfrm>
          <a:prstGeom prst="rect">
            <a:avLst/>
          </a:prstGeom>
        </p:spPr>
        <p:txBody>
          <a:bodyPr vert="horz" lIns="68580" tIns="34290" rIns="68580" bIns="34290" rtlCol="0" anchor="b">
            <a:normAutofit fontScale="7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Summary &amp; </a:t>
            </a:r>
            <a:r>
              <a:rPr lang="en-US" sz="1725" dirty="0">
                <a:solidFill>
                  <a:schemeClr val="bg1"/>
                </a:solidFill>
                <a:latin typeface="Montserrat" charset="0"/>
                <a:ea typeface="Montserrat" charset="0"/>
                <a:cs typeface="Montserrat" charset="0"/>
              </a:rPr>
              <a:t>Closing</a:t>
            </a:r>
            <a:r>
              <a:rPr lang="en-US" sz="1800" dirty="0">
                <a:solidFill>
                  <a:schemeClr val="bg1"/>
                </a:solidFill>
                <a:latin typeface="Montserrat" charset="0"/>
                <a:ea typeface="Montserrat" charset="0"/>
                <a:cs typeface="Montserrat" charset="0"/>
              </a:rPr>
              <a:t> Comments</a:t>
            </a:r>
          </a:p>
        </p:txBody>
      </p:sp>
      <p:sp>
        <p:nvSpPr>
          <p:cNvPr id="6"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66</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810258336"/>
      </p:ext>
    </p:extLst>
  </p:cSld>
  <p:clrMapOvr>
    <a:masterClrMapping/>
  </p:clrMapOvr>
  <p:transition spd="slow">
    <p:pull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9" name="Object 3"/>
          <p:cNvGraphicFramePr>
            <a:graphicFrameLocks noGrp="1" noChangeAspect="1"/>
          </p:cNvGraphicFramePr>
          <p:nvPr>
            <p:ph idx="1"/>
            <p:extLst>
              <p:ext uri="{D42A27DB-BD31-4B8C-83A1-F6EECF244321}">
                <p14:modId xmlns:p14="http://schemas.microsoft.com/office/powerpoint/2010/main" val="261896255"/>
              </p:ext>
            </p:extLst>
          </p:nvPr>
        </p:nvGraphicFramePr>
        <p:xfrm>
          <a:off x="1262989" y="2456849"/>
          <a:ext cx="6629500" cy="3446442"/>
        </p:xfrm>
        <a:graphic>
          <a:graphicData uri="http://schemas.openxmlformats.org/presentationml/2006/ole">
            <mc:AlternateContent xmlns:mc="http://schemas.openxmlformats.org/markup-compatibility/2006">
              <mc:Choice xmlns:v="urn:schemas-microsoft-com:vml" Requires="v">
                <p:oleObj spid="_x0000_s3122" name="Bitmap Image" r:id="rId3" imgW="7896240" imgH="4105440" progId="Paint.Picture">
                  <p:embed/>
                </p:oleObj>
              </mc:Choice>
              <mc:Fallback>
                <p:oleObj name="Bitmap Image" r:id="rId3" imgW="7896240" imgH="4105440" progId="Paint.Picture">
                  <p:embed/>
                  <p:pic>
                    <p:nvPicPr>
                      <p:cNvPr id="0" name=""/>
                      <p:cNvPicPr>
                        <a:picLocks noChangeAspect="1" noChangeArrowheads="1"/>
                      </p:cNvPicPr>
                      <p:nvPr/>
                    </p:nvPicPr>
                    <p:blipFill>
                      <a:blip r:embed="rId4"/>
                      <a:srcRect/>
                      <a:stretch>
                        <a:fillRect/>
                      </a:stretch>
                    </p:blipFill>
                    <p:spPr bwMode="auto">
                      <a:xfrm>
                        <a:off x="1262989" y="2456849"/>
                        <a:ext cx="6629500" cy="3446442"/>
                      </a:xfrm>
                      <a:prstGeom prst="rect">
                        <a:avLst/>
                      </a:prstGeom>
                      <a:noFill/>
                      <a:ln>
                        <a:noFill/>
                      </a:ln>
                      <a:extLst/>
                    </p:spPr>
                  </p:pic>
                </p:oleObj>
              </mc:Fallback>
            </mc:AlternateContent>
          </a:graphicData>
        </a:graphic>
      </p:graphicFrame>
      <p:sp>
        <p:nvSpPr>
          <p:cNvPr id="432132" name="Rectangle 4"/>
          <p:cNvSpPr>
            <a:spLocks noGrp="1" noChangeArrowheads="1"/>
          </p:cNvSpPr>
          <p:nvPr>
            <p:ph type="title"/>
          </p:nvPr>
        </p:nvSpPr>
        <p:spPr>
          <a:xfrm>
            <a:off x="2574531" y="1617488"/>
            <a:ext cx="4584700" cy="422672"/>
          </a:xfrm>
        </p:spPr>
        <p:txBody>
          <a:bodyPr/>
          <a:lstStyle/>
          <a:p>
            <a:pPr>
              <a:defRPr/>
            </a:pPr>
            <a:r>
              <a:rPr lang="en-GB" b="1" dirty="0" smtClean="0">
                <a:solidFill>
                  <a:srgbClr val="5F5F5F"/>
                </a:solidFill>
                <a:latin typeface="Montserrat" charset="0"/>
                <a:ea typeface="Montserrat" charset="0"/>
                <a:cs typeface="Montserrat" charset="0"/>
              </a:rPr>
              <a:t>Recommended reading</a:t>
            </a:r>
          </a:p>
        </p:txBody>
      </p:sp>
      <p:sp>
        <p:nvSpPr>
          <p:cNvPr id="4" name="Title 1"/>
          <p:cNvSpPr txBox="1">
            <a:spLocks/>
          </p:cNvSpPr>
          <p:nvPr/>
        </p:nvSpPr>
        <p:spPr>
          <a:xfrm>
            <a:off x="2066083" y="313236"/>
            <a:ext cx="1918502" cy="505625"/>
          </a:xfrm>
          <a:prstGeom prst="rect">
            <a:avLst/>
          </a:prstGeom>
        </p:spPr>
        <p:txBody>
          <a:bodyPr vert="horz" lIns="68580" tIns="34290" rIns="68580" bIns="34290" rtlCol="0" anchor="b">
            <a:normAutofit fontScale="7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Summary &amp; </a:t>
            </a:r>
            <a:r>
              <a:rPr lang="en-US" sz="1725" dirty="0">
                <a:solidFill>
                  <a:schemeClr val="bg1"/>
                </a:solidFill>
                <a:latin typeface="Montserrat" charset="0"/>
                <a:ea typeface="Montserrat" charset="0"/>
                <a:cs typeface="Montserrat" charset="0"/>
              </a:rPr>
              <a:t>Closing</a:t>
            </a:r>
            <a:r>
              <a:rPr lang="en-US" sz="1800" dirty="0">
                <a:solidFill>
                  <a:schemeClr val="bg1"/>
                </a:solidFill>
                <a:latin typeface="Montserrat" charset="0"/>
                <a:ea typeface="Montserrat" charset="0"/>
                <a:cs typeface="Montserrat" charset="0"/>
              </a:rPr>
              <a:t> Comments</a:t>
            </a:r>
          </a:p>
        </p:txBody>
      </p:sp>
      <p:sp>
        <p:nvSpPr>
          <p:cNvPr id="5" name="Title 1"/>
          <p:cNvSpPr txBox="1">
            <a:spLocks/>
          </p:cNvSpPr>
          <p:nvPr/>
        </p:nvSpPr>
        <p:spPr>
          <a:xfrm>
            <a:off x="7892489" y="339281"/>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67</a:t>
            </a:r>
            <a:endParaRPr lang="en-US" sz="3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1413347229"/>
      </p:ext>
    </p:extLst>
  </p:cSld>
  <p:clrMapOvr>
    <a:masterClrMapping/>
  </p:clrMapOvr>
  <p:transition spd="slow">
    <p:pull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3232" y="1001435"/>
            <a:ext cx="3129228" cy="1177245"/>
          </a:xfrm>
          <a:prstGeom prst="rect">
            <a:avLst/>
          </a:prstGeom>
          <a:noFill/>
        </p:spPr>
        <p:txBody>
          <a:bodyPr wrap="square" lIns="68580" tIns="34290" rIns="68580" bIns="34290">
            <a:spAutoFit/>
          </a:bodyPr>
          <a:lstStyle/>
          <a:p>
            <a:pPr algn="ctr"/>
            <a:r>
              <a:rPr lang="en-US" sz="7200" dirty="0" smtClean="0">
                <a:solidFill>
                  <a:srgbClr val="5F5F5F"/>
                </a:solidFill>
                <a:latin typeface="Montserrat" charset="0"/>
                <a:ea typeface="Montserrat" charset="0"/>
                <a:cs typeface="Montserrat" charset="0"/>
              </a:rPr>
              <a:t>Q&amp;A</a:t>
            </a:r>
          </a:p>
        </p:txBody>
      </p:sp>
      <p:sp>
        <p:nvSpPr>
          <p:cNvPr id="4" name="Title 1"/>
          <p:cNvSpPr txBox="1">
            <a:spLocks/>
          </p:cNvSpPr>
          <p:nvPr/>
        </p:nvSpPr>
        <p:spPr>
          <a:xfrm>
            <a:off x="2117493" y="327709"/>
            <a:ext cx="1918502" cy="505625"/>
          </a:xfrm>
          <a:prstGeom prst="rect">
            <a:avLst/>
          </a:prstGeom>
        </p:spPr>
        <p:txBody>
          <a:bodyPr vert="horz" lIns="68580" tIns="34290" rIns="68580" bIns="34290" rtlCol="0" anchor="b">
            <a:normAutofit fontScale="7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Summary &amp; </a:t>
            </a:r>
            <a:r>
              <a:rPr lang="en-US" sz="1725" dirty="0">
                <a:solidFill>
                  <a:schemeClr val="bg1"/>
                </a:solidFill>
                <a:latin typeface="Montserrat" charset="0"/>
                <a:ea typeface="Montserrat" charset="0"/>
                <a:cs typeface="Montserrat" charset="0"/>
              </a:rPr>
              <a:t>Closing</a:t>
            </a:r>
            <a:r>
              <a:rPr lang="en-US" sz="1800" dirty="0">
                <a:solidFill>
                  <a:schemeClr val="bg1"/>
                </a:solidFill>
                <a:latin typeface="Montserrat" charset="0"/>
                <a:ea typeface="Montserrat" charset="0"/>
                <a:cs typeface="Montserrat" charset="0"/>
              </a:rPr>
              <a:t> Comments</a:t>
            </a:r>
          </a:p>
        </p:txBody>
      </p:sp>
      <p:sp>
        <p:nvSpPr>
          <p:cNvPr id="6" name="Title 1"/>
          <p:cNvSpPr txBox="1">
            <a:spLocks/>
          </p:cNvSpPr>
          <p:nvPr/>
        </p:nvSpPr>
        <p:spPr>
          <a:xfrm>
            <a:off x="7892489" y="1230533"/>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a:solidFill>
                  <a:schemeClr val="bg1"/>
                </a:solidFill>
                <a:latin typeface="Montserrat" charset="0"/>
                <a:ea typeface="Montserrat" charset="0"/>
                <a:cs typeface="Montserrat" charset="0"/>
              </a:rPr>
              <a:t>63</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536648"/>
            <a:ext cx="3261815" cy="6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7892489" y="327709"/>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smtClean="0">
                <a:solidFill>
                  <a:schemeClr val="bg1"/>
                </a:solidFill>
                <a:latin typeface="Montserrat" charset="0"/>
                <a:ea typeface="Montserrat" charset="0"/>
                <a:cs typeface="Montserrat" charset="0"/>
              </a:rPr>
              <a:t>68</a:t>
            </a:r>
            <a:endParaRPr lang="en-US" sz="3300" dirty="0">
              <a:solidFill>
                <a:schemeClr val="bg1"/>
              </a:solidFill>
              <a:latin typeface="Montserrat" charset="0"/>
              <a:ea typeface="Montserrat" charset="0"/>
              <a:cs typeface="Montserrat" charset="0"/>
            </a:endParaRPr>
          </a:p>
        </p:txBody>
      </p:sp>
      <p:sp>
        <p:nvSpPr>
          <p:cNvPr id="2" name="TextBox 1"/>
          <p:cNvSpPr txBox="1"/>
          <p:nvPr/>
        </p:nvSpPr>
        <p:spPr>
          <a:xfrm>
            <a:off x="673232" y="2378249"/>
            <a:ext cx="3439235" cy="2585323"/>
          </a:xfrm>
          <a:prstGeom prst="rect">
            <a:avLst/>
          </a:prstGeom>
          <a:noFill/>
        </p:spPr>
        <p:txBody>
          <a:bodyPr wrap="square" rtlCol="0">
            <a:spAutoFit/>
          </a:bodyPr>
          <a:lstStyle/>
          <a:p>
            <a:r>
              <a:rPr lang="en-US" b="1" dirty="0" smtClean="0"/>
              <a:t>Brittany </a:t>
            </a:r>
            <a:r>
              <a:rPr lang="en-US" b="1" dirty="0" err="1" smtClean="0"/>
              <a:t>Schmidke</a:t>
            </a:r>
            <a:endParaRPr lang="en-US" b="1" dirty="0" smtClean="0"/>
          </a:p>
          <a:p>
            <a:r>
              <a:rPr lang="en-US" b="1" dirty="0" smtClean="0"/>
              <a:t>863-370-8774</a:t>
            </a:r>
          </a:p>
          <a:p>
            <a:r>
              <a:rPr lang="en-US" b="1" dirty="0" smtClean="0">
                <a:hlinkClick r:id="rId3"/>
              </a:rPr>
              <a:t>brittanys@seaward-groupusa.com</a:t>
            </a:r>
            <a:endParaRPr lang="en-US" b="1" dirty="0" smtClean="0"/>
          </a:p>
          <a:p>
            <a:r>
              <a:rPr lang="en-US" b="1" dirty="0" smtClean="0"/>
              <a:t>Amber </a:t>
            </a:r>
            <a:r>
              <a:rPr lang="en-US" b="1" dirty="0" err="1" smtClean="0"/>
              <a:t>Spangenburg</a:t>
            </a:r>
            <a:endParaRPr lang="en-US" b="1" dirty="0" smtClean="0"/>
          </a:p>
          <a:p>
            <a:r>
              <a:rPr lang="en-US" b="1" dirty="0" smtClean="0"/>
              <a:t>813-335-3345</a:t>
            </a:r>
          </a:p>
          <a:p>
            <a:r>
              <a:rPr lang="en-US" b="1" dirty="0" smtClean="0"/>
              <a:t>ambers@seaward-groupusa.com</a:t>
            </a:r>
            <a:endParaRPr lang="en-US" b="1" dirty="0" smtClean="0"/>
          </a:p>
          <a:p>
            <a:r>
              <a:rPr lang="en-US" b="1" dirty="0" smtClean="0"/>
              <a:t>Jack </a:t>
            </a:r>
            <a:r>
              <a:rPr lang="en-US" b="1" dirty="0" smtClean="0"/>
              <a:t>Barrett</a:t>
            </a:r>
          </a:p>
          <a:p>
            <a:r>
              <a:rPr lang="en-US" b="1" dirty="0" smtClean="0"/>
              <a:t>860-729-9972</a:t>
            </a:r>
          </a:p>
          <a:p>
            <a:r>
              <a:rPr lang="en-US" b="1" dirty="0" smtClean="0"/>
              <a:t>jackb@seaward-groupua.com</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4916" y="800100"/>
            <a:ext cx="401955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4444581"/>
      </p:ext>
    </p:extLst>
  </p:cSld>
  <p:clrMapOvr>
    <a:masterClrMapping/>
  </p:clrMapOvr>
  <p:transition spd="slow">
    <p:pull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3257915"/>
            <a:ext cx="8229600" cy="2680097"/>
          </a:xfrm>
        </p:spPr>
        <p:txBody>
          <a:bodyPr/>
          <a:lstStyle/>
          <a:p>
            <a:r>
              <a:rPr lang="en-US" dirty="0" smtClean="0">
                <a:solidFill>
                  <a:srgbClr val="5F5F5F"/>
                </a:solidFill>
                <a:latin typeface="Montserrat" charset="0"/>
                <a:ea typeface="Montserrat" charset="0"/>
                <a:cs typeface="Montserrat" charset="0"/>
              </a:rPr>
              <a:t>1970s a great deal of attention was paid to “micro shock hazard” </a:t>
            </a:r>
          </a:p>
          <a:p>
            <a:r>
              <a:rPr lang="en-US" dirty="0" smtClean="0">
                <a:solidFill>
                  <a:srgbClr val="5F5F5F"/>
                </a:solidFill>
                <a:latin typeface="Montserrat" charset="0"/>
                <a:ea typeface="Montserrat" charset="0"/>
                <a:cs typeface="Montserrat" charset="0"/>
              </a:rPr>
              <a:t>Studies showed that ventricular fibrillation could be introduced to the patient</a:t>
            </a:r>
            <a:endParaRPr lang="en-US" dirty="0">
              <a:solidFill>
                <a:srgbClr val="5F5F5F"/>
              </a:solidFill>
              <a:latin typeface="Montserrat" charset="0"/>
              <a:ea typeface="Montserrat" charset="0"/>
              <a:cs typeface="Montserrat" charset="0"/>
            </a:endParaRPr>
          </a:p>
        </p:txBody>
      </p:sp>
      <p:sp>
        <p:nvSpPr>
          <p:cNvPr id="3" name="Title 2"/>
          <p:cNvSpPr>
            <a:spLocks noGrp="1"/>
          </p:cNvSpPr>
          <p:nvPr>
            <p:ph type="title"/>
          </p:nvPr>
        </p:nvSpPr>
        <p:spPr>
          <a:xfrm>
            <a:off x="2765788" y="1834287"/>
            <a:ext cx="4584700" cy="422672"/>
          </a:xfrm>
        </p:spPr>
        <p:txBody>
          <a:bodyPr/>
          <a:lstStyle/>
          <a:p>
            <a:r>
              <a:rPr lang="en-GB" b="1" dirty="0">
                <a:solidFill>
                  <a:srgbClr val="5F5F5F"/>
                </a:solidFill>
                <a:latin typeface="Montserrat" charset="0"/>
                <a:ea typeface="Montserrat" charset="0"/>
                <a:cs typeface="Montserrat" charset="0"/>
              </a:rPr>
              <a:t>Safety testing - Why?</a:t>
            </a:r>
            <a:endParaRPr lang="en-US" dirty="0">
              <a:solidFill>
                <a:srgbClr val="5F5F5F"/>
              </a:solidFill>
              <a:latin typeface="Montserrat" charset="0"/>
              <a:ea typeface="Montserrat" charset="0"/>
              <a:cs typeface="Montserrat" charset="0"/>
            </a:endParaRPr>
          </a:p>
        </p:txBody>
      </p:sp>
      <p:sp>
        <p:nvSpPr>
          <p:cNvPr id="4" name="Text Placeholder 3"/>
          <p:cNvSpPr>
            <a:spLocks noGrp="1"/>
          </p:cNvSpPr>
          <p:nvPr>
            <p:ph type="body" idx="13"/>
          </p:nvPr>
        </p:nvSpPr>
        <p:spPr>
          <a:xfrm>
            <a:off x="457199" y="2622896"/>
            <a:ext cx="6489700" cy="269081"/>
          </a:xfrm>
        </p:spPr>
        <p:txBody>
          <a:bodyPr>
            <a:normAutofit fontScale="85000" lnSpcReduction="20000"/>
          </a:bodyPr>
          <a:lstStyle/>
          <a:p>
            <a:r>
              <a:rPr lang="en-US" dirty="0" smtClean="0">
                <a:solidFill>
                  <a:srgbClr val="5F5F5F"/>
                </a:solidFill>
                <a:latin typeface="Montserrat" charset="0"/>
                <a:ea typeface="Montserrat" charset="0"/>
                <a:cs typeface="Montserrat" charset="0"/>
              </a:rPr>
              <a:t>History</a:t>
            </a:r>
            <a:endParaRPr lang="en-US" dirty="0">
              <a:solidFill>
                <a:srgbClr val="5F5F5F"/>
              </a:solidFill>
              <a:latin typeface="Montserrat" charset="0"/>
              <a:ea typeface="Montserrat" charset="0"/>
              <a:cs typeface="Montserrat" charset="0"/>
            </a:endParaRPr>
          </a:p>
        </p:txBody>
      </p:sp>
      <p:sp>
        <p:nvSpPr>
          <p:cNvPr id="5" name="Title 1"/>
          <p:cNvSpPr txBox="1">
            <a:spLocks/>
          </p:cNvSpPr>
          <p:nvPr/>
        </p:nvSpPr>
        <p:spPr>
          <a:xfrm>
            <a:off x="2152895" y="275622"/>
            <a:ext cx="1823013" cy="505625"/>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Background</a:t>
            </a:r>
          </a:p>
        </p:txBody>
      </p:sp>
      <p:sp>
        <p:nvSpPr>
          <p:cNvPr id="6" name="Title 1"/>
          <p:cNvSpPr txBox="1">
            <a:spLocks/>
          </p:cNvSpPr>
          <p:nvPr/>
        </p:nvSpPr>
        <p:spPr>
          <a:xfrm>
            <a:off x="7892489" y="327706"/>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a:solidFill>
                  <a:schemeClr val="bg1"/>
                </a:solidFill>
                <a:latin typeface="Montserrat" charset="0"/>
                <a:ea typeface="Montserrat" charset="0"/>
                <a:cs typeface="Montserrat" charset="0"/>
              </a:rPr>
              <a:t>09</a:t>
            </a:r>
          </a:p>
        </p:txBody>
      </p:sp>
    </p:spTree>
    <p:extLst>
      <p:ext uri="{BB962C8B-B14F-4D97-AF65-F5344CB8AC3E}">
        <p14:creationId xmlns:p14="http://schemas.microsoft.com/office/powerpoint/2010/main" val="614176161"/>
      </p:ext>
    </p:extLst>
  </p:cSld>
  <p:clrMapOvr>
    <a:masterClrMapping/>
  </p:clrMapOvr>
  <p:transition spd="slow">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419225" y="2457454"/>
            <a:ext cx="6172200" cy="2680097"/>
          </a:xfrm>
        </p:spPr>
        <p:txBody>
          <a:bodyPr/>
          <a:lstStyle/>
          <a:p>
            <a:r>
              <a:rPr lang="en-US" altLang="en-US" sz="1800" dirty="0">
                <a:solidFill>
                  <a:srgbClr val="5F5F5F"/>
                </a:solidFill>
                <a:latin typeface="Montserrat" charset="0"/>
                <a:ea typeface="Montserrat" charset="0"/>
                <a:cs typeface="Montserrat" charset="0"/>
              </a:rPr>
              <a:t>1971 article by Ralph Nader in Lady’s Home Journal</a:t>
            </a:r>
          </a:p>
          <a:p>
            <a:pPr marL="0" indent="0">
              <a:buNone/>
            </a:pPr>
            <a:endParaRPr lang="en-GB" dirty="0">
              <a:solidFill>
                <a:srgbClr val="5F5F5F"/>
              </a:solidFill>
              <a:latin typeface="Montserrat" charset="0"/>
              <a:ea typeface="Montserrat" charset="0"/>
              <a:cs typeface="Montserrat" charset="0"/>
            </a:endParaRPr>
          </a:p>
        </p:txBody>
      </p:sp>
      <p:sp>
        <p:nvSpPr>
          <p:cNvPr id="2" name="Title 1"/>
          <p:cNvSpPr>
            <a:spLocks noGrp="1"/>
          </p:cNvSpPr>
          <p:nvPr>
            <p:ph type="title"/>
          </p:nvPr>
        </p:nvSpPr>
        <p:spPr>
          <a:xfrm>
            <a:off x="2641239" y="1718679"/>
            <a:ext cx="4584700" cy="422672"/>
          </a:xfrm>
        </p:spPr>
        <p:txBody>
          <a:bodyPr/>
          <a:lstStyle/>
          <a:p>
            <a:pPr>
              <a:defRPr/>
            </a:pPr>
            <a:r>
              <a:rPr lang="en-GB" b="1" dirty="0" smtClean="0">
                <a:solidFill>
                  <a:srgbClr val="5F5F5F"/>
                </a:solidFill>
                <a:latin typeface="Montserrat" charset="0"/>
                <a:ea typeface="Montserrat" charset="0"/>
                <a:cs typeface="Montserrat" charset="0"/>
              </a:rPr>
              <a:t>Safety testing - Why?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583" y="3140357"/>
            <a:ext cx="4659180" cy="273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2152895" y="258261"/>
            <a:ext cx="1823013" cy="505625"/>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Background</a:t>
            </a:r>
          </a:p>
        </p:txBody>
      </p:sp>
      <p:sp>
        <p:nvSpPr>
          <p:cNvPr id="6" name="Title 1"/>
          <p:cNvSpPr txBox="1">
            <a:spLocks/>
          </p:cNvSpPr>
          <p:nvPr/>
        </p:nvSpPr>
        <p:spPr>
          <a:xfrm>
            <a:off x="7892489" y="327708"/>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a:solidFill>
                  <a:schemeClr val="bg1"/>
                </a:solidFill>
                <a:latin typeface="Montserrat" charset="0"/>
                <a:ea typeface="Montserrat" charset="0"/>
                <a:cs typeface="Montserrat" charset="0"/>
              </a:rPr>
              <a:t>10</a:t>
            </a:r>
          </a:p>
        </p:txBody>
      </p:sp>
    </p:spTree>
    <p:extLst>
      <p:ext uri="{BB962C8B-B14F-4D97-AF65-F5344CB8AC3E}">
        <p14:creationId xmlns:p14="http://schemas.microsoft.com/office/powerpoint/2010/main" val="1652330445"/>
      </p:ext>
    </p:extLst>
  </p:cSld>
  <p:clrMapOvr>
    <a:masterClrMapping/>
  </p:clrMapOvr>
  <p:transition spd="slow">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2505079"/>
            <a:ext cx="6172200" cy="2680097"/>
          </a:xfrm>
        </p:spPr>
        <p:txBody>
          <a:bodyPr>
            <a:normAutofit fontScale="85000" lnSpcReduction="20000"/>
          </a:bodyPr>
          <a:lstStyle/>
          <a:p>
            <a:r>
              <a:rPr lang="en-GB" altLang="en-US" sz="1800" dirty="0">
                <a:solidFill>
                  <a:srgbClr val="5F5F5F"/>
                </a:solidFill>
                <a:latin typeface="Montserrat" charset="0"/>
                <a:ea typeface="Montserrat" charset="0"/>
                <a:cs typeface="Montserrat" charset="0"/>
              </a:rPr>
              <a:t>Objective is to prevent or find potential faults</a:t>
            </a:r>
          </a:p>
          <a:p>
            <a:r>
              <a:rPr lang="en-GB" altLang="en-US" sz="1800" dirty="0">
                <a:solidFill>
                  <a:srgbClr val="5F5F5F"/>
                </a:solidFill>
                <a:latin typeface="Montserrat" charset="0"/>
                <a:ea typeface="Montserrat" charset="0"/>
                <a:cs typeface="Montserrat" charset="0"/>
              </a:rPr>
              <a:t>Visual Inspection</a:t>
            </a:r>
          </a:p>
          <a:p>
            <a:r>
              <a:rPr lang="en-GB" altLang="en-US" sz="1800" dirty="0">
                <a:solidFill>
                  <a:srgbClr val="5F5F5F"/>
                </a:solidFill>
                <a:latin typeface="Montserrat" charset="0"/>
                <a:ea typeface="Montserrat" charset="0"/>
                <a:cs typeface="Montserrat" charset="0"/>
              </a:rPr>
              <a:t>Testing means of protection</a:t>
            </a:r>
          </a:p>
          <a:p>
            <a:pPr lvl="1"/>
            <a:r>
              <a:rPr lang="en-US" altLang="en-US" dirty="0">
                <a:solidFill>
                  <a:srgbClr val="5F5F5F"/>
                </a:solidFill>
                <a:latin typeface="Montserrat" charset="0"/>
                <a:ea typeface="Montserrat" charset="0"/>
                <a:cs typeface="Montserrat" charset="0"/>
              </a:rPr>
              <a:t>Line cord</a:t>
            </a:r>
            <a:endParaRPr lang="en-GB" altLang="en-US" dirty="0">
              <a:solidFill>
                <a:srgbClr val="5F5F5F"/>
              </a:solidFill>
              <a:latin typeface="Montserrat" charset="0"/>
              <a:ea typeface="Montserrat" charset="0"/>
              <a:cs typeface="Montserrat" charset="0"/>
            </a:endParaRPr>
          </a:p>
          <a:p>
            <a:pPr lvl="1"/>
            <a:r>
              <a:rPr lang="en-GB" altLang="en-US" dirty="0">
                <a:solidFill>
                  <a:srgbClr val="5F5F5F"/>
                </a:solidFill>
                <a:latin typeface="Montserrat" charset="0"/>
                <a:ea typeface="Montserrat" charset="0"/>
                <a:cs typeface="Montserrat" charset="0"/>
              </a:rPr>
              <a:t>Ground continuity</a:t>
            </a:r>
          </a:p>
          <a:p>
            <a:pPr lvl="1"/>
            <a:r>
              <a:rPr lang="en-GB" altLang="en-US" dirty="0">
                <a:solidFill>
                  <a:srgbClr val="5F5F5F"/>
                </a:solidFill>
                <a:latin typeface="Montserrat" charset="0"/>
                <a:ea typeface="Montserrat" charset="0"/>
                <a:cs typeface="Montserrat" charset="0"/>
              </a:rPr>
              <a:t>Insulation</a:t>
            </a:r>
          </a:p>
          <a:p>
            <a:pPr lvl="1"/>
            <a:r>
              <a:rPr lang="en-GB" altLang="en-US" dirty="0">
                <a:solidFill>
                  <a:srgbClr val="5F5F5F"/>
                </a:solidFill>
                <a:latin typeface="Montserrat" charset="0"/>
                <a:ea typeface="Montserrat" charset="0"/>
                <a:cs typeface="Montserrat" charset="0"/>
              </a:rPr>
              <a:t>Leakage currents </a:t>
            </a:r>
          </a:p>
          <a:p>
            <a:pPr lvl="1"/>
            <a:r>
              <a:rPr lang="en-GB" altLang="en-US" dirty="0">
                <a:solidFill>
                  <a:srgbClr val="5F5F5F"/>
                </a:solidFill>
                <a:latin typeface="Montserrat" charset="0"/>
                <a:ea typeface="Montserrat" charset="0"/>
                <a:cs typeface="Montserrat" charset="0"/>
              </a:rPr>
              <a:t>Performance testing </a:t>
            </a:r>
          </a:p>
          <a:p>
            <a:r>
              <a:rPr lang="en-US" altLang="en-US" sz="1800" dirty="0">
                <a:solidFill>
                  <a:srgbClr val="5F5F5F"/>
                </a:solidFill>
                <a:latin typeface="Montserrat" charset="0"/>
                <a:ea typeface="Montserrat" charset="0"/>
                <a:cs typeface="Montserrat" charset="0"/>
              </a:rPr>
              <a:t>Data capture and management</a:t>
            </a:r>
            <a:endParaRPr lang="en-GB" altLang="en-US" sz="1800" dirty="0">
              <a:solidFill>
                <a:srgbClr val="5F5F5F"/>
              </a:solidFill>
              <a:latin typeface="Montserrat" charset="0"/>
              <a:ea typeface="Montserrat" charset="0"/>
              <a:cs typeface="Montserrat" charset="0"/>
            </a:endParaRPr>
          </a:p>
        </p:txBody>
      </p:sp>
      <p:sp>
        <p:nvSpPr>
          <p:cNvPr id="194562" name="Rectangle 2"/>
          <p:cNvSpPr>
            <a:spLocks noGrp="1" noChangeArrowheads="1"/>
          </p:cNvSpPr>
          <p:nvPr>
            <p:ph type="title"/>
          </p:nvPr>
        </p:nvSpPr>
        <p:spPr>
          <a:xfrm>
            <a:off x="1576388" y="1938685"/>
            <a:ext cx="5991225" cy="422672"/>
          </a:xfrm>
        </p:spPr>
        <p:txBody>
          <a:bodyPr/>
          <a:lstStyle/>
          <a:p>
            <a:pPr>
              <a:defRPr/>
            </a:pPr>
            <a:r>
              <a:rPr lang="en-GB" b="1" dirty="0" smtClean="0">
                <a:solidFill>
                  <a:srgbClr val="5F5F5F"/>
                </a:solidFill>
                <a:latin typeface="Montserrat" charset="0"/>
                <a:ea typeface="Montserrat" charset="0"/>
                <a:cs typeface="Montserrat" charset="0"/>
              </a:rPr>
              <a:t>Preventative Maintenance – PM</a:t>
            </a:r>
          </a:p>
        </p:txBody>
      </p:sp>
      <p:sp>
        <p:nvSpPr>
          <p:cNvPr id="4" name="Title 1"/>
          <p:cNvSpPr txBox="1">
            <a:spLocks/>
          </p:cNvSpPr>
          <p:nvPr/>
        </p:nvSpPr>
        <p:spPr>
          <a:xfrm>
            <a:off x="2152895" y="258259"/>
            <a:ext cx="1823013" cy="505625"/>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Montserrat" charset="0"/>
                <a:ea typeface="Montserrat" charset="0"/>
                <a:cs typeface="Montserrat" charset="0"/>
              </a:rPr>
              <a:t>Background</a:t>
            </a:r>
          </a:p>
        </p:txBody>
      </p:sp>
      <p:sp>
        <p:nvSpPr>
          <p:cNvPr id="5" name="Title 1"/>
          <p:cNvSpPr txBox="1">
            <a:spLocks/>
          </p:cNvSpPr>
          <p:nvPr/>
        </p:nvSpPr>
        <p:spPr>
          <a:xfrm>
            <a:off x="7892489" y="327706"/>
            <a:ext cx="1823013" cy="5056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00" dirty="0">
                <a:solidFill>
                  <a:schemeClr val="bg1"/>
                </a:solidFill>
                <a:latin typeface="Montserrat" charset="0"/>
                <a:ea typeface="Montserrat" charset="0"/>
                <a:cs typeface="Montserrat" charset="0"/>
              </a:rPr>
              <a:t>11</a:t>
            </a:r>
          </a:p>
        </p:txBody>
      </p:sp>
    </p:spTree>
    <p:extLst>
      <p:ext uri="{BB962C8B-B14F-4D97-AF65-F5344CB8AC3E}">
        <p14:creationId xmlns:p14="http://schemas.microsoft.com/office/powerpoint/2010/main" val="1606749758"/>
      </p:ext>
    </p:extLst>
  </p:cSld>
  <p:clrMapOvr>
    <a:masterClrMapping/>
  </p:clrMapOvr>
  <p:transition spd="slow">
    <p:pull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15614</TotalTime>
  <Words>2648</Words>
  <Application>Microsoft Office PowerPoint</Application>
  <PresentationFormat>On-screen Show (4:3)</PresentationFormat>
  <Paragraphs>531</Paragraphs>
  <Slides>66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Office Theme</vt:lpstr>
      <vt:lpstr>Bitmap Image</vt:lpstr>
      <vt:lpstr>Electrical Safety Testing</vt:lpstr>
      <vt:lpstr>PowerPoint Presentation</vt:lpstr>
      <vt:lpstr>PowerPoint Presentation</vt:lpstr>
      <vt:lpstr>PowerPoint Presentation</vt:lpstr>
      <vt:lpstr>Medical Products - Life Cycle</vt:lpstr>
      <vt:lpstr>Safety testing - Why?</vt:lpstr>
      <vt:lpstr>Safety testing - Why?</vt:lpstr>
      <vt:lpstr>Safety testing - Why?</vt:lpstr>
      <vt:lpstr>Preventative Maintenance – PM</vt:lpstr>
      <vt:lpstr>Electrical current</vt:lpstr>
      <vt:lpstr>Electrical current on human body</vt:lpstr>
      <vt:lpstr>PowerPoint Presentation</vt:lpstr>
      <vt:lpstr>PowerPoint Presentation</vt:lpstr>
      <vt:lpstr>PowerPoint Presentation</vt:lpstr>
      <vt:lpstr>Leakage Current </vt:lpstr>
      <vt:lpstr>PowerPoint Presentation</vt:lpstr>
      <vt:lpstr>Standards</vt:lpstr>
      <vt:lpstr>Local adaptations of “field” standards </vt:lpstr>
      <vt:lpstr>Classifications IEC 60601-1 </vt:lpstr>
      <vt:lpstr>Classifications</vt:lpstr>
      <vt:lpstr>ME Class (input protection) IEC 60601-1</vt:lpstr>
      <vt:lpstr>ME Type (output protection)</vt:lpstr>
      <vt:lpstr>Examples of Applied Parts – Patient Touch Points – Patient Leads</vt:lpstr>
      <vt:lpstr>IEC 60601-1</vt:lpstr>
      <vt:lpstr>Single fault conditions in 60601</vt:lpstr>
      <vt:lpstr>Applied Part testing in 60601</vt:lpstr>
      <vt:lpstr>62353</vt:lpstr>
      <vt:lpstr>NFPA99</vt:lpstr>
      <vt:lpstr>Classifications of Areas</vt:lpstr>
      <vt:lpstr>Classifications of Areas</vt:lpstr>
      <vt:lpstr>Category 1</vt:lpstr>
      <vt:lpstr>Category 2</vt:lpstr>
      <vt:lpstr>Category 3</vt:lpstr>
      <vt:lpstr>Category 4</vt:lpstr>
      <vt:lpstr>Classification </vt:lpstr>
      <vt:lpstr>Fixed Equipment</vt:lpstr>
      <vt:lpstr>Portable Medical Equipment</vt:lpstr>
      <vt:lpstr>PowerPoint Presentation</vt:lpstr>
      <vt:lpstr>Ground Resistance</vt:lpstr>
      <vt:lpstr>Ground Resistance</vt:lpstr>
      <vt:lpstr>NFPA99</vt:lpstr>
      <vt:lpstr>Quick view table</vt:lpstr>
      <vt:lpstr>Touch Current or Leakage Current</vt:lpstr>
      <vt:lpstr>Touch Current</vt:lpstr>
      <vt:lpstr>Touch Current</vt:lpstr>
      <vt:lpstr>NFPA99</vt:lpstr>
      <vt:lpstr>NFPA99</vt:lpstr>
      <vt:lpstr>Quick view table</vt:lpstr>
      <vt:lpstr>Lead Leakage</vt:lpstr>
      <vt:lpstr>Quick view table</vt:lpstr>
      <vt:lpstr>Quick view table</vt:lpstr>
      <vt:lpstr>Quick view table</vt:lpstr>
      <vt:lpstr>Class II NFPA 99</vt:lpstr>
      <vt:lpstr>Non-patient Care-related equipment </vt:lpstr>
      <vt:lpstr>Visual Inspection</vt:lpstr>
      <vt:lpstr>Secondary ground</vt:lpstr>
      <vt:lpstr>Power cord</vt:lpstr>
      <vt:lpstr>Power cord</vt:lpstr>
      <vt:lpstr>Test Process</vt:lpstr>
      <vt:lpstr>DATA</vt:lpstr>
      <vt:lpstr>PowerPoint Presentation</vt:lpstr>
      <vt:lpstr>Recommended Reading NFPA 99 2015</vt:lpstr>
      <vt:lpstr>Recommended Reading</vt:lpstr>
      <vt:lpstr>Recommended Reading Guide to 62353</vt:lpstr>
      <vt:lpstr>Recommended reading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Seaward Marketing</dc:creator>
  <cp:lastModifiedBy>Jack Barrett</cp:lastModifiedBy>
  <cp:revision>70</cp:revision>
  <dcterms:created xsi:type="dcterms:W3CDTF">2017-05-22T09:12:47Z</dcterms:created>
  <dcterms:modified xsi:type="dcterms:W3CDTF">2018-09-26T14:14:13Z</dcterms:modified>
</cp:coreProperties>
</file>